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9.xml" ContentType="application/vnd.openxmlformats-officedocument.presentationml.notesSlide+xml"/>
  <Override PartName="/ppt/charts/chart2.xml" ContentType="application/vnd.openxmlformats-officedocument.drawingml.chart+xml"/>
  <Override PartName="/ppt/notesSlides/notesSlide10.xml" ContentType="application/vnd.openxmlformats-officedocument.presentationml.notesSlide+xml"/>
  <Override PartName="/ppt/charts/chart3.xml" ContentType="application/vnd.openxmlformats-officedocument.drawingml.chart+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4.xml" ContentType="application/vnd.openxmlformats-officedocument.drawingml.chart+xml"/>
  <Override PartName="/ppt/theme/themeOverride2.xml" ContentType="application/vnd.openxmlformats-officedocument.themeOverr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handoutMasterIdLst>
    <p:handoutMasterId r:id="rId16"/>
  </p:handoutMasterIdLst>
  <p:sldIdLst>
    <p:sldId id="256" r:id="rId2"/>
    <p:sldId id="343" r:id="rId3"/>
    <p:sldId id="349" r:id="rId4"/>
    <p:sldId id="351" r:id="rId5"/>
    <p:sldId id="280" r:id="rId6"/>
    <p:sldId id="322" r:id="rId7"/>
    <p:sldId id="330" r:id="rId8"/>
    <p:sldId id="332" r:id="rId9"/>
    <p:sldId id="333" r:id="rId10"/>
    <p:sldId id="352" r:id="rId11"/>
    <p:sldId id="340" r:id="rId12"/>
    <p:sldId id="342" r:id="rId13"/>
    <p:sldId id="327" r:id="rId14"/>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FFFFCC"/>
    <a:srgbClr val="B1C7E1"/>
    <a:srgbClr val="AAC2DE"/>
    <a:srgbClr val="9EB9DA"/>
    <a:srgbClr val="A4BDDC"/>
    <a:srgbClr val="B0C7E2"/>
    <a:srgbClr val="BCCFE6"/>
    <a:srgbClr val="C2D3E8"/>
    <a:srgbClr val="A1BB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704" autoAdjust="0"/>
    <p:restoredTop sz="89408" autoAdjust="0"/>
  </p:normalViewPr>
  <p:slideViewPr>
    <p:cSldViewPr>
      <p:cViewPr>
        <p:scale>
          <a:sx n="90" d="100"/>
          <a:sy n="90" d="100"/>
        </p:scale>
        <p:origin x="-1094" y="62"/>
      </p:cViewPr>
      <p:guideLst>
        <p:guide orient="horz" pos="2160"/>
        <p:guide pos="2880"/>
      </p:guideLst>
    </p:cSldViewPr>
  </p:slideViewPr>
  <p:notesTextViewPr>
    <p:cViewPr>
      <p:scale>
        <a:sx n="1" d="1"/>
        <a:sy n="1" d="1"/>
      </p:scale>
      <p:origin x="0" y="0"/>
    </p:cViewPr>
  </p:notesTextViewPr>
  <p:notesViewPr>
    <p:cSldViewPr>
      <p:cViewPr varScale="1">
        <p:scale>
          <a:sx n="70" d="100"/>
          <a:sy n="70" d="100"/>
        </p:scale>
        <p:origin x="-3014" y="-86"/>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2" Type="http://schemas.openxmlformats.org/officeDocument/2006/relationships/oleObject" Target="file:///\\CITYHALL-FS\VOL_ASV\Accounting\Share\2014%20Budget\Council\November%2018th%20Presentation%20Materials.xlsx"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1" Type="http://schemas.openxmlformats.org/officeDocument/2006/relationships/oleObject" Target="file:///\\CITYHALL-FS\VOL_ASV\Accounting\Share\2014%20Budget\Council\Final%20Packet\FB%20WS,%20Presentation%20Info.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ITYHALL-FS\VOL_ASV\Accounting\Share\2014%20Budget\Council\Final%20Packet\FB%20WS,%20Presentation%20Info.xlsx" TargetMode="External"/></Relationships>
</file>

<file path=ppt/charts/_rels/chart4.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lrMapOvr bg1="lt1" tx1="dk1" bg2="lt2" tx2="dk2" accent1="accent1" accent2="accent2" accent3="accent3" accent4="accent4" accent5="accent5" accent6="accent6" hlink="hlink" folHlink="folHlink"/>
  <c:chart>
    <c:autoTitleDeleted val="0"/>
    <c:plotArea>
      <c:layout/>
      <c:barChart>
        <c:barDir val="col"/>
        <c:grouping val="percentStacked"/>
        <c:varyColors val="0"/>
        <c:ser>
          <c:idx val="0"/>
          <c:order val="0"/>
          <c:tx>
            <c:strRef>
              <c:f>revenues!$A$41</c:f>
              <c:strCache>
                <c:ptCount val="1"/>
                <c:pt idx="0">
                  <c:v>Taxes</c:v>
                </c:pt>
              </c:strCache>
            </c:strRef>
          </c:tx>
          <c:invertIfNegative val="0"/>
          <c:dLbls>
            <c:txPr>
              <a:bodyPr/>
              <a:lstStyle/>
              <a:p>
                <a:pPr algn="ctr">
                  <a:defRPr lang="en-US" sz="1000" b="1" i="0" u="none" strike="noStrike" kern="1200" baseline="0">
                    <a:solidFill>
                      <a:sysClr val="window" lastClr="FFFFFF"/>
                    </a:solidFill>
                    <a:latin typeface="+mn-lt"/>
                    <a:ea typeface="+mn-ea"/>
                    <a:cs typeface="+mn-cs"/>
                  </a:defRPr>
                </a:pPr>
                <a:endParaRPr lang="en-US"/>
              </a:p>
            </c:txPr>
            <c:showLegendKey val="0"/>
            <c:showVal val="1"/>
            <c:showCatName val="0"/>
            <c:showSerName val="0"/>
            <c:showPercent val="0"/>
            <c:showBubbleSize val="0"/>
            <c:showLeaderLines val="0"/>
          </c:dLbls>
          <c:cat>
            <c:strRef>
              <c:f>revenues!$B$40</c:f>
              <c:strCache>
                <c:ptCount val="1"/>
                <c:pt idx="0">
                  <c:v>Revenues</c:v>
                </c:pt>
              </c:strCache>
            </c:strRef>
          </c:cat>
          <c:val>
            <c:numRef>
              <c:f>revenues!$B$41</c:f>
              <c:numCache>
                <c:formatCode>0%</c:formatCode>
                <c:ptCount val="1"/>
                <c:pt idx="0">
                  <c:v>0.50276533063354722</c:v>
                </c:pt>
              </c:numCache>
            </c:numRef>
          </c:val>
        </c:ser>
        <c:ser>
          <c:idx val="1"/>
          <c:order val="1"/>
          <c:tx>
            <c:strRef>
              <c:f>revenues!$A$42</c:f>
              <c:strCache>
                <c:ptCount val="1"/>
                <c:pt idx="0">
                  <c:v>Charges For Service</c:v>
                </c:pt>
              </c:strCache>
            </c:strRef>
          </c:tx>
          <c:invertIfNegative val="0"/>
          <c:dLbls>
            <c:txPr>
              <a:bodyPr/>
              <a:lstStyle/>
              <a:p>
                <a:pPr algn="ctr">
                  <a:defRPr lang="en-US" sz="1000" b="1" i="0" u="none" strike="noStrike" kern="1200" baseline="0">
                    <a:solidFill>
                      <a:sysClr val="window" lastClr="FFFFFF"/>
                    </a:solidFill>
                    <a:latin typeface="+mn-lt"/>
                    <a:ea typeface="+mn-ea"/>
                    <a:cs typeface="+mn-cs"/>
                  </a:defRPr>
                </a:pPr>
                <a:endParaRPr lang="en-US"/>
              </a:p>
            </c:txPr>
            <c:showLegendKey val="0"/>
            <c:showVal val="1"/>
            <c:showCatName val="0"/>
            <c:showSerName val="0"/>
            <c:showPercent val="0"/>
            <c:showBubbleSize val="0"/>
            <c:showLeaderLines val="0"/>
          </c:dLbls>
          <c:cat>
            <c:strRef>
              <c:f>revenues!$B$40</c:f>
              <c:strCache>
                <c:ptCount val="1"/>
                <c:pt idx="0">
                  <c:v>Revenues</c:v>
                </c:pt>
              </c:strCache>
            </c:strRef>
          </c:cat>
          <c:val>
            <c:numRef>
              <c:f>revenues!$B$42</c:f>
              <c:numCache>
                <c:formatCode>0%</c:formatCode>
                <c:ptCount val="1"/>
                <c:pt idx="0">
                  <c:v>0.28599967384906055</c:v>
                </c:pt>
              </c:numCache>
            </c:numRef>
          </c:val>
        </c:ser>
        <c:ser>
          <c:idx val="2"/>
          <c:order val="2"/>
          <c:tx>
            <c:strRef>
              <c:f>revenues!$A$43</c:f>
              <c:strCache>
                <c:ptCount val="1"/>
                <c:pt idx="0">
                  <c:v>Intergovernmental/Interfund</c:v>
                </c:pt>
              </c:strCache>
            </c:strRef>
          </c:tx>
          <c:invertIfNegative val="0"/>
          <c:dLbls>
            <c:txPr>
              <a:bodyPr/>
              <a:lstStyle/>
              <a:p>
                <a:pPr algn="ctr">
                  <a:defRPr lang="en-US" sz="1000" b="1" i="0" u="none" strike="noStrike" kern="1200" baseline="0">
                    <a:solidFill>
                      <a:sysClr val="window" lastClr="FFFFFF"/>
                    </a:solidFill>
                    <a:latin typeface="+mn-lt"/>
                    <a:ea typeface="+mn-ea"/>
                    <a:cs typeface="+mn-cs"/>
                  </a:defRPr>
                </a:pPr>
                <a:endParaRPr lang="en-US"/>
              </a:p>
            </c:txPr>
            <c:showLegendKey val="0"/>
            <c:showVal val="1"/>
            <c:showCatName val="0"/>
            <c:showSerName val="0"/>
            <c:showPercent val="0"/>
            <c:showBubbleSize val="0"/>
            <c:showLeaderLines val="0"/>
          </c:dLbls>
          <c:cat>
            <c:strRef>
              <c:f>revenues!$B$40</c:f>
              <c:strCache>
                <c:ptCount val="1"/>
                <c:pt idx="0">
                  <c:v>Revenues</c:v>
                </c:pt>
              </c:strCache>
            </c:strRef>
          </c:cat>
          <c:val>
            <c:numRef>
              <c:f>revenues!$B$43</c:f>
              <c:numCache>
                <c:formatCode>0%</c:formatCode>
                <c:ptCount val="1"/>
                <c:pt idx="0">
                  <c:v>0.17806580455552334</c:v>
                </c:pt>
              </c:numCache>
            </c:numRef>
          </c:val>
        </c:ser>
        <c:ser>
          <c:idx val="3"/>
          <c:order val="3"/>
          <c:tx>
            <c:strRef>
              <c:f>revenues!$A$44</c:f>
              <c:strCache>
                <c:ptCount val="1"/>
                <c:pt idx="0">
                  <c:v>Other</c:v>
                </c:pt>
              </c:strCache>
            </c:strRef>
          </c:tx>
          <c:invertIfNegative val="0"/>
          <c:dLbls>
            <c:txPr>
              <a:bodyPr/>
              <a:lstStyle/>
              <a:p>
                <a:pPr>
                  <a:defRPr b="1">
                    <a:solidFill>
                      <a:schemeClr val="bg1"/>
                    </a:solidFill>
                  </a:defRPr>
                </a:pPr>
                <a:endParaRPr lang="en-US"/>
              </a:p>
            </c:txPr>
            <c:showLegendKey val="0"/>
            <c:showVal val="1"/>
            <c:showCatName val="0"/>
            <c:showSerName val="0"/>
            <c:showPercent val="0"/>
            <c:showBubbleSize val="0"/>
            <c:showLeaderLines val="0"/>
          </c:dLbls>
          <c:cat>
            <c:strRef>
              <c:f>revenues!$B$40</c:f>
              <c:strCache>
                <c:ptCount val="1"/>
                <c:pt idx="0">
                  <c:v>Revenues</c:v>
                </c:pt>
              </c:strCache>
            </c:strRef>
          </c:cat>
          <c:val>
            <c:numRef>
              <c:f>revenues!$B$44</c:f>
              <c:numCache>
                <c:formatCode>0%</c:formatCode>
                <c:ptCount val="1"/>
                <c:pt idx="0">
                  <c:v>3.3169190961868877E-2</c:v>
                </c:pt>
              </c:numCache>
            </c:numRef>
          </c:val>
        </c:ser>
        <c:dLbls>
          <c:showLegendKey val="0"/>
          <c:showVal val="1"/>
          <c:showCatName val="0"/>
          <c:showSerName val="0"/>
          <c:showPercent val="0"/>
          <c:showBubbleSize val="0"/>
        </c:dLbls>
        <c:gapWidth val="150"/>
        <c:overlap val="100"/>
        <c:axId val="95013504"/>
        <c:axId val="48374144"/>
      </c:barChart>
      <c:catAx>
        <c:axId val="95013504"/>
        <c:scaling>
          <c:orientation val="minMax"/>
        </c:scaling>
        <c:delete val="0"/>
        <c:axPos val="b"/>
        <c:majorTickMark val="out"/>
        <c:minorTickMark val="none"/>
        <c:tickLblPos val="nextTo"/>
        <c:txPr>
          <a:bodyPr/>
          <a:lstStyle/>
          <a:p>
            <a:pPr>
              <a:defRPr b="1"/>
            </a:pPr>
            <a:endParaRPr lang="en-US"/>
          </a:p>
        </c:txPr>
        <c:crossAx val="48374144"/>
        <c:crosses val="autoZero"/>
        <c:auto val="1"/>
        <c:lblAlgn val="ctr"/>
        <c:lblOffset val="100"/>
        <c:noMultiLvlLbl val="0"/>
      </c:catAx>
      <c:valAx>
        <c:axId val="48374144"/>
        <c:scaling>
          <c:orientation val="minMax"/>
        </c:scaling>
        <c:delete val="1"/>
        <c:axPos val="l"/>
        <c:majorGridlines/>
        <c:numFmt formatCode="0%" sourceLinked="1"/>
        <c:majorTickMark val="out"/>
        <c:minorTickMark val="none"/>
        <c:tickLblPos val="nextTo"/>
        <c:crossAx val="95013504"/>
        <c:crosses val="autoZero"/>
        <c:crossBetween val="between"/>
      </c:valAx>
    </c:plotArea>
    <c:legend>
      <c:legendPos val="b"/>
      <c:layout/>
      <c:overlay val="0"/>
      <c:txPr>
        <a:bodyPr/>
        <a:lstStyle/>
        <a:p>
          <a:pPr>
            <a:defRPr b="1"/>
          </a:pPr>
          <a:endParaRPr lang="en-US"/>
        </a:p>
      </c:txPr>
    </c:legend>
    <c:plotVisOnly val="1"/>
    <c:dispBlanksAs val="gap"/>
    <c:showDLblsOverMax val="0"/>
  </c:chart>
  <c:spPr>
    <a:effectLst>
      <a:outerShdw blurRad="63500" sx="102000" sy="102000" algn="ctr" rotWithShape="0">
        <a:sysClr val="window" lastClr="FFFFFF">
          <a:alpha val="40000"/>
        </a:sysClr>
      </a:outerShdw>
    </a:effectLst>
  </c:sp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title>
      <c:tx>
        <c:rich>
          <a:bodyPr/>
          <a:lstStyle/>
          <a:p>
            <a:pPr>
              <a:defRPr/>
            </a:pPr>
            <a:r>
              <a:rPr lang="en-US"/>
              <a:t>2014 Budget-Total $132.4 Million</a:t>
            </a:r>
          </a:p>
        </c:rich>
      </c:tx>
      <c:layout>
        <c:manualLayout>
          <c:xMode val="edge"/>
          <c:yMode val="edge"/>
          <c:x val="0.27143425982008657"/>
          <c:y val="3.450655624568668E-2"/>
        </c:manualLayout>
      </c:layout>
      <c:overlay val="0"/>
    </c:title>
    <c:autoTitleDeleted val="0"/>
    <c:view3D>
      <c:rotX val="30"/>
      <c:rotY val="0"/>
      <c:rAngAx val="0"/>
      <c:perspective val="30"/>
    </c:view3D>
    <c:floor>
      <c:thickness val="0"/>
    </c:floor>
    <c:sideWall>
      <c:thickness val="0"/>
    </c:sideWall>
    <c:backWall>
      <c:thickness val="0"/>
    </c:backWall>
    <c:plotArea>
      <c:layout>
        <c:manualLayout>
          <c:layoutTarget val="inner"/>
          <c:xMode val="edge"/>
          <c:yMode val="edge"/>
          <c:x val="2.8668091168091173E-2"/>
          <c:y val="7.8692880781206689E-2"/>
          <c:w val="0.91951566951566954"/>
          <c:h val="0.83795594391280803"/>
        </c:manualLayout>
      </c:layout>
      <c:pie3DChart>
        <c:varyColors val="1"/>
        <c:ser>
          <c:idx val="0"/>
          <c:order val="0"/>
          <c:dPt>
            <c:idx val="1"/>
            <c:bubble3D val="0"/>
            <c:spPr>
              <a:solidFill>
                <a:schemeClr val="accent6">
                  <a:lumMod val="75000"/>
                </a:schemeClr>
              </a:solidFill>
            </c:spPr>
          </c:dPt>
          <c:dLbls>
            <c:dLbl>
              <c:idx val="0"/>
              <c:layout>
                <c:manualLayout>
                  <c:x val="-0.30086802050384726"/>
                  <c:y val="-7.0107178631656549E-3"/>
                </c:manualLayout>
              </c:layout>
              <c:tx>
                <c:rich>
                  <a:bodyPr/>
                  <a:lstStyle/>
                  <a:p>
                    <a:r>
                      <a:rPr lang="en-US" dirty="0" smtClean="0"/>
                      <a:t>Labor Expense</a:t>
                    </a:r>
                    <a:r>
                      <a:rPr lang="en-US" dirty="0"/>
                      <a:t>
 $60.9 
46%</a:t>
                    </a:r>
                  </a:p>
                </c:rich>
              </c:tx>
              <c:showLegendKey val="0"/>
              <c:showVal val="1"/>
              <c:showCatName val="1"/>
              <c:showSerName val="0"/>
              <c:showPercent val="1"/>
              <c:showBubbleSize val="0"/>
              <c:separator>
</c:separator>
            </c:dLbl>
            <c:dLbl>
              <c:idx val="1"/>
              <c:layout>
                <c:manualLayout>
                  <c:x val="8.0499332615474345E-2"/>
                  <c:y val="-0.30214445119493755"/>
                </c:manualLayout>
              </c:layout>
              <c:tx>
                <c:rich>
                  <a:bodyPr/>
                  <a:lstStyle/>
                  <a:p>
                    <a:r>
                      <a:rPr lang="en-US"/>
                      <a:t>Internal Service Expense
 $15.1 million
11%</a:t>
                    </a:r>
                  </a:p>
                  <a:p>
                    <a:r>
                      <a:rPr lang="en-US"/>
                      <a:t>(technology, fleet, insurance, dispatch)</a:t>
                    </a:r>
                  </a:p>
                </c:rich>
              </c:tx>
              <c:showLegendKey val="0"/>
              <c:showVal val="1"/>
              <c:showCatName val="1"/>
              <c:showSerName val="0"/>
              <c:showPercent val="1"/>
              <c:showBubbleSize val="0"/>
              <c:separator>
</c:separator>
            </c:dLbl>
            <c:dLbl>
              <c:idx val="2"/>
              <c:layout>
                <c:manualLayout>
                  <c:x val="0.16096417435000113"/>
                  <c:y val="-0.17680108826976337"/>
                </c:manualLayout>
              </c:layout>
              <c:showLegendKey val="0"/>
              <c:showVal val="1"/>
              <c:showCatName val="1"/>
              <c:showSerName val="0"/>
              <c:showPercent val="1"/>
              <c:showBubbleSize val="0"/>
              <c:separator>
</c:separator>
            </c:dLbl>
            <c:dLbl>
              <c:idx val="3"/>
              <c:layout>
                <c:manualLayout>
                  <c:x val="0.14120370370370369"/>
                  <c:y val="2.861906754409322E-2"/>
                </c:manualLayout>
              </c:layout>
              <c:showLegendKey val="0"/>
              <c:showVal val="1"/>
              <c:showCatName val="1"/>
              <c:showSerName val="0"/>
              <c:showPercent val="1"/>
              <c:showBubbleSize val="0"/>
              <c:separator>
</c:separator>
            </c:dLbl>
            <c:dLbl>
              <c:idx val="4"/>
              <c:layout>
                <c:manualLayout>
                  <c:x val="0.16138837012360635"/>
                  <c:y val="0.11690386527770985"/>
                </c:manualLayout>
              </c:layout>
              <c:showLegendKey val="0"/>
              <c:showVal val="1"/>
              <c:showCatName val="1"/>
              <c:showSerName val="0"/>
              <c:showPercent val="1"/>
              <c:showBubbleSize val="0"/>
              <c:separator>
</c:separator>
            </c:dLbl>
            <c:txPr>
              <a:bodyPr/>
              <a:lstStyle/>
              <a:p>
                <a:pPr>
                  <a:defRPr b="1">
                    <a:solidFill>
                      <a:schemeClr val="bg1"/>
                    </a:solidFill>
                  </a:defRPr>
                </a:pPr>
                <a:endParaRPr lang="en-US"/>
              </a:p>
            </c:txPr>
            <c:showLegendKey val="0"/>
            <c:showVal val="1"/>
            <c:showCatName val="1"/>
            <c:showSerName val="0"/>
            <c:showPercent val="1"/>
            <c:showBubbleSize val="0"/>
            <c:separator>
</c:separator>
            <c:showLeaderLines val="1"/>
          </c:dLbls>
          <c:cat>
            <c:strRef>
              <c:f>'spending by type'!$A$26:$A$30</c:f>
              <c:strCache>
                <c:ptCount val="5"/>
                <c:pt idx="0">
                  <c:v>Labor Expenses</c:v>
                </c:pt>
                <c:pt idx="1">
                  <c:v>Internal Service Expense</c:v>
                </c:pt>
                <c:pt idx="2">
                  <c:v>Operating Expense</c:v>
                </c:pt>
                <c:pt idx="3">
                  <c:v>Debt Service</c:v>
                </c:pt>
                <c:pt idx="4">
                  <c:v>Capital Spending</c:v>
                </c:pt>
              </c:strCache>
            </c:strRef>
          </c:cat>
          <c:val>
            <c:numRef>
              <c:f>'spending by type'!$B$26:$B$30</c:f>
              <c:numCache>
                <c:formatCode>_("$"* #,##0.0_);_("$"* \(#,##0.0\);_("$"* "-"??_);_(@_)</c:formatCode>
                <c:ptCount val="5"/>
                <c:pt idx="0">
                  <c:v>60.851112000000001</c:v>
                </c:pt>
                <c:pt idx="1">
                  <c:v>14.961270000000001</c:v>
                </c:pt>
                <c:pt idx="2">
                  <c:v>24.736765999999999</c:v>
                </c:pt>
                <c:pt idx="3">
                  <c:v>11.194004</c:v>
                </c:pt>
                <c:pt idx="4">
                  <c:v>20.523712</c:v>
                </c:pt>
              </c:numCache>
            </c:numRef>
          </c:val>
        </c:ser>
        <c:dLbls>
          <c:showLegendKey val="0"/>
          <c:showVal val="1"/>
          <c:showCatName val="0"/>
          <c:showSerName val="0"/>
          <c:showPercent val="0"/>
          <c:showBubbleSize val="0"/>
          <c:showLeaderLines val="1"/>
        </c:dLbls>
      </c:pie3DChart>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title>
      <c:tx>
        <c:rich>
          <a:bodyPr/>
          <a:lstStyle/>
          <a:p>
            <a:pPr>
              <a:defRPr/>
            </a:pPr>
            <a:r>
              <a:rPr lang="en-US" sz="1800" b="1" i="0" baseline="0">
                <a:effectLst/>
              </a:rPr>
              <a:t>2014 Operating Budget-$100.7 Million</a:t>
            </a:r>
            <a:endParaRPr lang="en-US">
              <a:effectLst/>
            </a:endParaRPr>
          </a:p>
        </c:rich>
      </c:tx>
      <c:layout>
        <c:manualLayout>
          <c:xMode val="edge"/>
          <c:yMode val="edge"/>
          <c:x val="0.46252486924139652"/>
          <c:y val="6.101106293752117E-2"/>
        </c:manualLayout>
      </c:layout>
      <c:overlay val="0"/>
    </c:title>
    <c:autoTitleDeleted val="0"/>
    <c:view3D>
      <c:rotX val="30"/>
      <c:rotY val="0"/>
      <c:rAngAx val="0"/>
      <c:perspective val="30"/>
    </c:view3D>
    <c:floor>
      <c:thickness val="0"/>
    </c:floor>
    <c:sideWall>
      <c:thickness val="0"/>
    </c:sideWall>
    <c:backWall>
      <c:thickness val="0"/>
    </c:backWall>
    <c:plotArea>
      <c:layout>
        <c:manualLayout>
          <c:layoutTarget val="inner"/>
          <c:xMode val="edge"/>
          <c:yMode val="edge"/>
          <c:x val="0.11319270846056341"/>
          <c:y val="8.1831960746657023E-2"/>
          <c:w val="0.87991311711682385"/>
          <c:h val="0.80427391964353967"/>
        </c:manualLayout>
      </c:layout>
      <c:pie3DChart>
        <c:varyColors val="1"/>
        <c:ser>
          <c:idx val="0"/>
          <c:order val="0"/>
          <c:dPt>
            <c:idx val="0"/>
            <c:bubble3D val="0"/>
            <c:spPr>
              <a:solidFill>
                <a:schemeClr val="accent1">
                  <a:lumMod val="75000"/>
                </a:schemeClr>
              </a:solidFill>
            </c:spPr>
          </c:dPt>
          <c:dPt>
            <c:idx val="1"/>
            <c:bubble3D val="0"/>
            <c:spPr>
              <a:solidFill>
                <a:schemeClr val="accent6">
                  <a:lumMod val="75000"/>
                </a:schemeClr>
              </a:solidFill>
            </c:spPr>
          </c:dPt>
          <c:dPt>
            <c:idx val="2"/>
            <c:bubble3D val="0"/>
            <c:spPr>
              <a:solidFill>
                <a:schemeClr val="accent4">
                  <a:lumMod val="75000"/>
                </a:schemeClr>
              </a:solidFill>
            </c:spPr>
          </c:dPt>
          <c:dPt>
            <c:idx val="3"/>
            <c:bubble3D val="0"/>
            <c:spPr>
              <a:solidFill>
                <a:schemeClr val="bg1">
                  <a:lumMod val="50000"/>
                </a:schemeClr>
              </a:solidFill>
            </c:spPr>
          </c:dPt>
          <c:dPt>
            <c:idx val="4"/>
            <c:bubble3D val="0"/>
            <c:spPr>
              <a:solidFill>
                <a:schemeClr val="bg1">
                  <a:lumMod val="65000"/>
                </a:schemeClr>
              </a:solidFill>
            </c:spPr>
          </c:dPt>
          <c:dPt>
            <c:idx val="5"/>
            <c:bubble3D val="0"/>
            <c:spPr>
              <a:solidFill>
                <a:schemeClr val="bg1">
                  <a:lumMod val="75000"/>
                </a:schemeClr>
              </a:solidFill>
            </c:spPr>
          </c:dPt>
          <c:dPt>
            <c:idx val="6"/>
            <c:bubble3D val="0"/>
            <c:spPr>
              <a:solidFill>
                <a:schemeClr val="bg1">
                  <a:lumMod val="85000"/>
                </a:schemeClr>
              </a:solidFill>
            </c:spPr>
          </c:dPt>
          <c:dPt>
            <c:idx val="7"/>
            <c:bubble3D val="0"/>
            <c:spPr>
              <a:solidFill>
                <a:schemeClr val="accent2">
                  <a:lumMod val="75000"/>
                </a:schemeClr>
              </a:solidFill>
            </c:spPr>
          </c:dPt>
          <c:dPt>
            <c:idx val="8"/>
            <c:bubble3D val="0"/>
            <c:spPr>
              <a:solidFill>
                <a:schemeClr val="accent3">
                  <a:lumMod val="75000"/>
                </a:schemeClr>
              </a:solidFill>
            </c:spPr>
          </c:dPt>
          <c:dPt>
            <c:idx val="9"/>
            <c:bubble3D val="0"/>
            <c:spPr>
              <a:solidFill>
                <a:schemeClr val="accent3">
                  <a:lumMod val="75000"/>
                </a:schemeClr>
              </a:solidFill>
            </c:spPr>
          </c:dPt>
          <c:dLbls>
            <c:dLbl>
              <c:idx val="0"/>
              <c:layout>
                <c:manualLayout>
                  <c:x val="-0.25137707062728842"/>
                  <c:y val="8.9032256890218819E-2"/>
                </c:manualLayout>
              </c:layout>
              <c:tx>
                <c:rich>
                  <a:bodyPr/>
                  <a:lstStyle/>
                  <a:p>
                    <a:pPr algn="ctr">
                      <a:defRPr lang="en-US" sz="1000" b="1" i="0" u="none" strike="noStrike" kern="1200" baseline="0">
                        <a:solidFill>
                          <a:schemeClr val="bg1"/>
                        </a:solidFill>
                        <a:latin typeface="+mn-lt"/>
                        <a:ea typeface="+mn-ea"/>
                        <a:cs typeface="+mn-cs"/>
                      </a:defRPr>
                    </a:pPr>
                    <a:r>
                      <a:rPr lang="en-US">
                        <a:solidFill>
                          <a:schemeClr val="bg1"/>
                        </a:solidFill>
                      </a:rPr>
                      <a:t>Police</a:t>
                    </a:r>
                  </a:p>
                  <a:p>
                    <a:pPr algn="ctr">
                      <a:defRPr lang="en-US" sz="1000" b="1" i="0" u="none" strike="noStrike" kern="1200" baseline="0">
                        <a:solidFill>
                          <a:schemeClr val="bg1"/>
                        </a:solidFill>
                        <a:latin typeface="+mn-lt"/>
                        <a:ea typeface="+mn-ea"/>
                        <a:cs typeface="+mn-cs"/>
                      </a:defRPr>
                    </a:pPr>
                    <a:r>
                      <a:rPr lang="en-US">
                        <a:solidFill>
                          <a:srgbClr val="FFFF99"/>
                        </a:solidFill>
                      </a:rPr>
                      <a:t>197 employees</a:t>
                    </a:r>
                    <a:r>
                      <a:rPr lang="en-US">
                        <a:solidFill>
                          <a:schemeClr val="bg1"/>
                        </a:solidFill>
                      </a:rPr>
                      <a:t>
 $25.8 million
26%</a:t>
                    </a:r>
                  </a:p>
                </c:rich>
              </c:tx>
              <c:spPr/>
              <c:showLegendKey val="0"/>
              <c:showVal val="1"/>
              <c:showCatName val="1"/>
              <c:showSerName val="0"/>
              <c:showPercent val="1"/>
              <c:showBubbleSize val="0"/>
              <c:separator>
</c:separator>
            </c:dLbl>
            <c:dLbl>
              <c:idx val="1"/>
              <c:layout>
                <c:manualLayout>
                  <c:x val="-0.2307264397017591"/>
                  <c:y val="-0.26987797641799627"/>
                </c:manualLayout>
              </c:layout>
              <c:tx>
                <c:rich>
                  <a:bodyPr/>
                  <a:lstStyle/>
                  <a:p>
                    <a:pPr algn="ctr">
                      <a:defRPr lang="en-US" sz="1000" b="1" i="0" u="none" strike="noStrike" kern="1200" baseline="0">
                        <a:solidFill>
                          <a:schemeClr val="bg1"/>
                        </a:solidFill>
                        <a:latin typeface="+mn-lt"/>
                        <a:ea typeface="+mn-ea"/>
                        <a:cs typeface="+mn-cs"/>
                      </a:defRPr>
                    </a:pPr>
                    <a:r>
                      <a:rPr lang="en-US"/>
                      <a:t>Public Works, Utilities, and Planning</a:t>
                    </a:r>
                  </a:p>
                  <a:p>
                    <a:pPr algn="ctr">
                      <a:defRPr lang="en-US" sz="1000" b="1" i="0" u="none" strike="noStrike" kern="1200" baseline="0">
                        <a:solidFill>
                          <a:schemeClr val="bg1"/>
                        </a:solidFill>
                        <a:latin typeface="+mn-lt"/>
                        <a:ea typeface="+mn-ea"/>
                        <a:cs typeface="+mn-cs"/>
                      </a:defRPr>
                    </a:pPr>
                    <a:r>
                      <a:rPr lang="en-US">
                        <a:solidFill>
                          <a:srgbClr val="FFFF99"/>
                        </a:solidFill>
                      </a:rPr>
                      <a:t>137 employees</a:t>
                    </a:r>
                    <a:r>
                      <a:rPr lang="en-US"/>
                      <a:t>
 $24.7</a:t>
                    </a:r>
                    <a:r>
                      <a:rPr lang="en-US" baseline="0"/>
                      <a:t> million</a:t>
                    </a:r>
                    <a:r>
                      <a:rPr lang="en-US"/>
                      <a:t>
25%</a:t>
                    </a:r>
                  </a:p>
                </c:rich>
              </c:tx>
              <c:spPr/>
              <c:showLegendKey val="0"/>
              <c:showVal val="1"/>
              <c:showCatName val="1"/>
              <c:showSerName val="0"/>
              <c:showPercent val="1"/>
              <c:showBubbleSize val="0"/>
              <c:separator>
</c:separator>
            </c:dLbl>
            <c:dLbl>
              <c:idx val="2"/>
              <c:layout/>
              <c:tx>
                <c:rich>
                  <a:bodyPr/>
                  <a:lstStyle/>
                  <a:p>
                    <a:r>
                      <a:rPr lang="en-US"/>
                      <a:t>Economic, Convention, &amp; Visitor Services</a:t>
                    </a:r>
                  </a:p>
                  <a:p>
                    <a:r>
                      <a:rPr lang="en-US">
                        <a:solidFill>
                          <a:schemeClr val="accent3">
                            <a:lumMod val="75000"/>
                          </a:schemeClr>
                        </a:solidFill>
                      </a:rPr>
                      <a:t>22 employees</a:t>
                    </a:r>
                    <a:r>
                      <a:rPr lang="en-US"/>
                      <a:t>
 $4.5 million
4%</a:t>
                    </a:r>
                  </a:p>
                </c:rich>
              </c:tx>
              <c:showLegendKey val="0"/>
              <c:showVal val="1"/>
              <c:showCatName val="1"/>
              <c:showSerName val="0"/>
              <c:showPercent val="1"/>
              <c:showBubbleSize val="0"/>
              <c:separator>
</c:separator>
            </c:dLbl>
            <c:dLbl>
              <c:idx val="3"/>
              <c:layout>
                <c:manualLayout>
                  <c:x val="4.5277068104460333E-2"/>
                  <c:y val="3.1350430154564013E-2"/>
                </c:manualLayout>
              </c:layout>
              <c:tx>
                <c:rich>
                  <a:bodyPr/>
                  <a:lstStyle/>
                  <a:p>
                    <a:r>
                      <a:rPr lang="en-US" dirty="0"/>
                      <a:t>Administration </a:t>
                    </a:r>
                    <a:endParaRPr lang="en-US" dirty="0" smtClean="0"/>
                  </a:p>
                  <a:p>
                    <a:r>
                      <a:rPr lang="en-US" dirty="0" smtClean="0"/>
                      <a:t>(</a:t>
                    </a:r>
                    <a:r>
                      <a:rPr lang="en-US" baseline="0" dirty="0"/>
                      <a:t>i</a:t>
                    </a:r>
                    <a:r>
                      <a:rPr lang="en-US" dirty="0"/>
                      <a:t>ncludes City Council, Finance, Human Resources,</a:t>
                    </a:r>
                    <a:r>
                      <a:rPr lang="en-US" baseline="0" dirty="0"/>
                      <a:t> Purchasing, </a:t>
                    </a:r>
                    <a:r>
                      <a:rPr lang="en-US" dirty="0"/>
                      <a:t>Facilities)</a:t>
                    </a:r>
                  </a:p>
                  <a:p>
                    <a:r>
                      <a:rPr lang="en-US" dirty="0">
                        <a:solidFill>
                          <a:schemeClr val="accent3">
                            <a:lumMod val="75000"/>
                          </a:schemeClr>
                        </a:solidFill>
                      </a:rPr>
                      <a:t>59 employees</a:t>
                    </a:r>
                    <a:r>
                      <a:rPr lang="en-US" dirty="0"/>
                      <a:t>
 $9.3</a:t>
                    </a:r>
                    <a:r>
                      <a:rPr lang="en-US" baseline="0" dirty="0"/>
                      <a:t> million</a:t>
                    </a:r>
                    <a:r>
                      <a:rPr lang="en-US" dirty="0"/>
                      <a:t>
9%</a:t>
                    </a:r>
                  </a:p>
                </c:rich>
              </c:tx>
              <c:showLegendKey val="0"/>
              <c:showVal val="1"/>
              <c:showCatName val="1"/>
              <c:showSerName val="0"/>
              <c:showPercent val="1"/>
              <c:showBubbleSize val="0"/>
              <c:separator>
</c:separator>
            </c:dLbl>
            <c:dLbl>
              <c:idx val="4"/>
              <c:layout>
                <c:manualLayout>
                  <c:x val="1.7059024223814397E-3"/>
                  <c:y val="-1.7092811315252174E-2"/>
                </c:manualLayout>
              </c:layout>
              <c:tx>
                <c:rich>
                  <a:bodyPr/>
                  <a:lstStyle/>
                  <a:p>
                    <a:r>
                      <a:rPr lang="en-US" dirty="0" smtClean="0"/>
                      <a:t>Information</a:t>
                    </a:r>
                  </a:p>
                  <a:p>
                    <a:r>
                      <a:rPr lang="en-US" dirty="0" smtClean="0"/>
                      <a:t> </a:t>
                    </a:r>
                    <a:r>
                      <a:rPr lang="en-US" dirty="0"/>
                      <a:t>Technology</a:t>
                    </a:r>
                    <a:endParaRPr lang="en-US" baseline="0" dirty="0"/>
                  </a:p>
                  <a:p>
                    <a:r>
                      <a:rPr lang="en-US" baseline="0" dirty="0">
                        <a:solidFill>
                          <a:schemeClr val="accent3">
                            <a:lumMod val="75000"/>
                          </a:schemeClr>
                        </a:solidFill>
                      </a:rPr>
                      <a:t>24 employees</a:t>
                    </a:r>
                    <a:r>
                      <a:rPr lang="en-US" dirty="0"/>
                      <a:t>
 $5.7 million
6%</a:t>
                    </a:r>
                  </a:p>
                </c:rich>
              </c:tx>
              <c:showLegendKey val="0"/>
              <c:showVal val="1"/>
              <c:showCatName val="1"/>
              <c:showSerName val="0"/>
              <c:showPercent val="1"/>
              <c:showBubbleSize val="0"/>
              <c:separator>
</c:separator>
            </c:dLbl>
            <c:dLbl>
              <c:idx val="5"/>
              <c:layout>
                <c:manualLayout>
                  <c:x val="2.9693447991467801E-3"/>
                  <c:y val="-6.344032516768737E-2"/>
                </c:manualLayout>
              </c:layout>
              <c:tx>
                <c:rich>
                  <a:bodyPr/>
                  <a:lstStyle/>
                  <a:p>
                    <a:r>
                      <a:rPr lang="en-US"/>
                      <a:t>Fleet</a:t>
                    </a:r>
                  </a:p>
                  <a:p>
                    <a:r>
                      <a:rPr lang="en-US">
                        <a:solidFill>
                          <a:schemeClr val="accent3">
                            <a:lumMod val="75000"/>
                          </a:schemeClr>
                        </a:solidFill>
                      </a:rPr>
                      <a:t>12 employees</a:t>
                    </a:r>
                    <a:r>
                      <a:rPr lang="en-US"/>
                      <a:t>
 $2.8 million
3%</a:t>
                    </a:r>
                  </a:p>
                </c:rich>
              </c:tx>
              <c:showLegendKey val="0"/>
              <c:showVal val="1"/>
              <c:showCatName val="1"/>
              <c:showSerName val="0"/>
              <c:showPercent val="1"/>
              <c:showBubbleSize val="0"/>
              <c:separator>
</c:separator>
            </c:dLbl>
            <c:dLbl>
              <c:idx val="6"/>
              <c:layout>
                <c:manualLayout>
                  <c:x val="4.6575837436901761E-3"/>
                  <c:y val="-0.13973807961504811"/>
                </c:manualLayout>
              </c:layout>
              <c:tx>
                <c:rich>
                  <a:bodyPr/>
                  <a:lstStyle/>
                  <a:p>
                    <a:r>
                      <a:rPr lang="en-US"/>
                      <a:t>Self Insurance</a:t>
                    </a:r>
                  </a:p>
                  <a:p>
                    <a:r>
                      <a:rPr lang="en-US">
                        <a:solidFill>
                          <a:schemeClr val="accent3">
                            <a:lumMod val="75000"/>
                          </a:schemeClr>
                        </a:solidFill>
                      </a:rPr>
                      <a:t>2 employees</a:t>
                    </a:r>
                    <a:r>
                      <a:rPr lang="en-US"/>
                      <a:t>
 $3.0 million 
3%</a:t>
                    </a:r>
                  </a:p>
                </c:rich>
              </c:tx>
              <c:showLegendKey val="0"/>
              <c:showVal val="1"/>
              <c:showCatName val="1"/>
              <c:showSerName val="0"/>
              <c:showPercent val="1"/>
              <c:showBubbleSize val="0"/>
              <c:separator>
</c:separator>
            </c:dLbl>
            <c:dLbl>
              <c:idx val="7"/>
              <c:layout/>
              <c:tx>
                <c:rich>
                  <a:bodyPr/>
                  <a:lstStyle/>
                  <a:p>
                    <a:pPr algn="ctr">
                      <a:defRPr lang="en-US" sz="1000" b="1" i="0" u="none" strike="noStrike" kern="1200" baseline="0">
                        <a:solidFill>
                          <a:schemeClr val="bg1"/>
                        </a:solidFill>
                        <a:latin typeface="+mn-lt"/>
                        <a:ea typeface="+mn-ea"/>
                        <a:cs typeface="+mn-cs"/>
                      </a:defRPr>
                    </a:pPr>
                    <a:r>
                      <a:rPr lang="en-US"/>
                      <a:t>Fire</a:t>
                    </a:r>
                  </a:p>
                  <a:p>
                    <a:pPr algn="ctr">
                      <a:defRPr lang="en-US" sz="1000" b="1" i="0" u="none" strike="noStrike" kern="1200" baseline="0">
                        <a:solidFill>
                          <a:schemeClr val="bg1"/>
                        </a:solidFill>
                        <a:latin typeface="+mn-lt"/>
                        <a:ea typeface="+mn-ea"/>
                        <a:cs typeface="+mn-cs"/>
                      </a:defRPr>
                    </a:pPr>
                    <a:r>
                      <a:rPr lang="en-US">
                        <a:solidFill>
                          <a:srgbClr val="FFFF99"/>
                        </a:solidFill>
                      </a:rPr>
                      <a:t>122 employees</a:t>
                    </a:r>
                    <a:r>
                      <a:rPr lang="en-US"/>
                      <a:t>
 $14.6 million
14%</a:t>
                    </a:r>
                  </a:p>
                </c:rich>
              </c:tx>
              <c:spPr/>
              <c:showLegendKey val="0"/>
              <c:showVal val="1"/>
              <c:showCatName val="1"/>
              <c:showSerName val="0"/>
              <c:showPercent val="1"/>
              <c:showBubbleSize val="0"/>
              <c:separator>
</c:separator>
            </c:dLbl>
            <c:dLbl>
              <c:idx val="8"/>
              <c:layout/>
              <c:tx>
                <c:rich>
                  <a:bodyPr/>
                  <a:lstStyle/>
                  <a:p>
                    <a:pPr algn="ctr">
                      <a:defRPr lang="en-US" sz="1000" b="1" i="0" u="none" strike="noStrike" kern="1200" baseline="0">
                        <a:solidFill>
                          <a:schemeClr val="bg1"/>
                        </a:solidFill>
                        <a:latin typeface="+mn-lt"/>
                        <a:ea typeface="+mn-ea"/>
                        <a:cs typeface="+mn-cs"/>
                      </a:defRPr>
                    </a:pPr>
                    <a:r>
                      <a:rPr lang="en-US"/>
                      <a:t>Parks and Recreation</a:t>
                    </a:r>
                  </a:p>
                  <a:p>
                    <a:pPr algn="ctr">
                      <a:defRPr lang="en-US" sz="1000" b="1" i="0" u="none" strike="noStrike" kern="1200" baseline="0">
                        <a:solidFill>
                          <a:schemeClr val="bg1"/>
                        </a:solidFill>
                        <a:latin typeface="+mn-lt"/>
                        <a:ea typeface="+mn-ea"/>
                        <a:cs typeface="+mn-cs"/>
                      </a:defRPr>
                    </a:pPr>
                    <a:r>
                      <a:rPr lang="en-US">
                        <a:solidFill>
                          <a:srgbClr val="FFFF99"/>
                        </a:solidFill>
                      </a:rPr>
                      <a:t>68 employees</a:t>
                    </a:r>
                    <a:r>
                      <a:rPr lang="en-US"/>
                      <a:t>
 $10.3 million
10%</a:t>
                    </a:r>
                  </a:p>
                </c:rich>
              </c:tx>
              <c:spPr/>
              <c:showLegendKey val="0"/>
              <c:showVal val="1"/>
              <c:showCatName val="1"/>
              <c:showSerName val="0"/>
              <c:showPercent val="1"/>
              <c:showBubbleSize val="0"/>
              <c:separator>
</c:separator>
            </c:dLbl>
            <c:txPr>
              <a:bodyPr/>
              <a:lstStyle/>
              <a:p>
                <a:pPr algn="ctr">
                  <a:defRPr lang="en-US" sz="1000" b="1" i="0" u="none" strike="noStrike" kern="1200" baseline="0">
                    <a:solidFill>
                      <a:sysClr val="windowText" lastClr="000000"/>
                    </a:solidFill>
                    <a:latin typeface="+mn-lt"/>
                    <a:ea typeface="+mn-ea"/>
                    <a:cs typeface="+mn-cs"/>
                  </a:defRPr>
                </a:pPr>
                <a:endParaRPr lang="en-US"/>
              </a:p>
            </c:txPr>
            <c:showLegendKey val="0"/>
            <c:showVal val="1"/>
            <c:showCatName val="1"/>
            <c:showSerName val="0"/>
            <c:showPercent val="1"/>
            <c:showBubbleSize val="0"/>
            <c:separator>
</c:separator>
            <c:showLeaderLines val="0"/>
          </c:dLbls>
          <c:cat>
            <c:strRef>
              <c:f>'By Department'!$I$5:$I$13</c:f>
              <c:strCache>
                <c:ptCount val="9"/>
                <c:pt idx="0">
                  <c:v>Police</c:v>
                </c:pt>
                <c:pt idx="1">
                  <c:v>Public Works, Utilities, and Planning</c:v>
                </c:pt>
                <c:pt idx="2">
                  <c:v>Economic, Convention, &amp; Visitor Services</c:v>
                </c:pt>
                <c:pt idx="3">
                  <c:v>Administration</c:v>
                </c:pt>
                <c:pt idx="4">
                  <c:v>Information Technology</c:v>
                </c:pt>
                <c:pt idx="5">
                  <c:v>Fleet</c:v>
                </c:pt>
                <c:pt idx="6">
                  <c:v>Self Insurance</c:v>
                </c:pt>
                <c:pt idx="7">
                  <c:v>Fire</c:v>
                </c:pt>
                <c:pt idx="8">
                  <c:v>Parks and Recreation</c:v>
                </c:pt>
              </c:strCache>
            </c:strRef>
          </c:cat>
          <c:val>
            <c:numRef>
              <c:f>'By Department'!$J$5:$J$13</c:f>
              <c:numCache>
                <c:formatCode>_("$"* #,##0.0_);_("$"* \(#,##0.0\);_("$"* "-"??_);_(@_)</c:formatCode>
                <c:ptCount val="9"/>
                <c:pt idx="0">
                  <c:v>25.754626999999999</c:v>
                </c:pt>
                <c:pt idx="1">
                  <c:v>24.732461000000001</c:v>
                </c:pt>
                <c:pt idx="2">
                  <c:v>4.47201</c:v>
                </c:pt>
                <c:pt idx="3">
                  <c:v>9.2565950000000008</c:v>
                </c:pt>
                <c:pt idx="4">
                  <c:v>5.7437310000000004</c:v>
                </c:pt>
                <c:pt idx="5">
                  <c:v>2.8289960000000001</c:v>
                </c:pt>
                <c:pt idx="6">
                  <c:v>2.9541539999999999</c:v>
                </c:pt>
                <c:pt idx="7">
                  <c:v>14.606341</c:v>
                </c:pt>
                <c:pt idx="8">
                  <c:v>10.300233</c:v>
                </c:pt>
              </c:numCache>
            </c:numRef>
          </c:val>
        </c:ser>
        <c:dLbls>
          <c:showLegendKey val="0"/>
          <c:showVal val="1"/>
          <c:showCatName val="0"/>
          <c:showSerName val="0"/>
          <c:showPercent val="0"/>
          <c:showBubbleSize val="0"/>
          <c:showLeaderLines val="0"/>
        </c:dLbls>
      </c:pie3DChart>
    </c:plotArea>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6346670328999577"/>
          <c:y val="0.13249746750519328"/>
          <c:w val="0.47306659342000856"/>
          <c:h val="0.64811150959497188"/>
        </c:manualLayout>
      </c:layout>
      <c:pieChart>
        <c:varyColors val="1"/>
        <c:ser>
          <c:idx val="0"/>
          <c:order val="0"/>
          <c:dPt>
            <c:idx val="0"/>
            <c:bubble3D val="0"/>
            <c:spPr>
              <a:solidFill>
                <a:srgbClr val="8064A2">
                  <a:lumMod val="75000"/>
                </a:srgbClr>
              </a:solidFill>
            </c:spPr>
          </c:dPt>
          <c:dPt>
            <c:idx val="1"/>
            <c:bubble3D val="0"/>
            <c:spPr>
              <a:solidFill>
                <a:srgbClr val="EEECE1">
                  <a:lumMod val="25000"/>
                </a:srgbClr>
              </a:solidFill>
            </c:spPr>
          </c:dPt>
          <c:dPt>
            <c:idx val="3"/>
            <c:bubble3D val="0"/>
            <c:spPr>
              <a:solidFill>
                <a:srgbClr val="4F81BD">
                  <a:lumMod val="75000"/>
                </a:srgbClr>
              </a:solidFill>
            </c:spPr>
          </c:dPt>
          <c:dPt>
            <c:idx val="4"/>
            <c:bubble3D val="0"/>
            <c:spPr>
              <a:solidFill>
                <a:srgbClr val="F79646">
                  <a:lumMod val="75000"/>
                </a:srgbClr>
              </a:solidFill>
            </c:spPr>
          </c:dPt>
          <c:dPt>
            <c:idx val="5"/>
            <c:bubble3D val="0"/>
            <c:spPr>
              <a:solidFill>
                <a:srgbClr val="C0504D">
                  <a:lumMod val="75000"/>
                </a:srgbClr>
              </a:solidFill>
            </c:spPr>
          </c:dPt>
          <c:dPt>
            <c:idx val="6"/>
            <c:bubble3D val="0"/>
            <c:spPr>
              <a:solidFill>
                <a:srgbClr val="4BACC6">
                  <a:lumMod val="75000"/>
                </a:srgbClr>
              </a:solidFill>
            </c:spPr>
          </c:dPt>
          <c:dPt>
            <c:idx val="7"/>
            <c:bubble3D val="0"/>
            <c:spPr>
              <a:solidFill>
                <a:sysClr val="window" lastClr="FFFFFF">
                  <a:lumMod val="50000"/>
                </a:sysClr>
              </a:solidFill>
            </c:spPr>
          </c:dPt>
          <c:dLbls>
            <c:dLbl>
              <c:idx val="0"/>
              <c:layout>
                <c:manualLayout>
                  <c:x val="-8.8001559265979704E-2"/>
                  <c:y val="-3.5551095577209257E-2"/>
                </c:manualLayout>
              </c:layout>
              <c:tx>
                <c:rich>
                  <a:bodyPr/>
                  <a:lstStyle/>
                  <a:p>
                    <a:pPr>
                      <a:defRPr b="1" i="1">
                        <a:solidFill>
                          <a:schemeClr val="accent4">
                            <a:lumMod val="75000"/>
                          </a:schemeClr>
                        </a:solidFill>
                      </a:defRPr>
                    </a:pPr>
                    <a:r>
                      <a:rPr lang="en-US" b="1" i="1" u="sng" dirty="0">
                        <a:solidFill>
                          <a:schemeClr val="accent4">
                            <a:lumMod val="75000"/>
                          </a:schemeClr>
                        </a:solidFill>
                      </a:rPr>
                      <a:t>Arts &amp; </a:t>
                    </a:r>
                    <a:r>
                      <a:rPr lang="en-US" b="1" i="1" u="sng" dirty="0" smtClean="0">
                        <a:solidFill>
                          <a:schemeClr val="accent4">
                            <a:lumMod val="75000"/>
                          </a:schemeClr>
                        </a:solidFill>
                      </a:rPr>
                      <a:t>Culture</a:t>
                    </a:r>
                  </a:p>
                  <a:p>
                    <a:pPr>
                      <a:defRPr b="1" i="1">
                        <a:solidFill>
                          <a:schemeClr val="accent4">
                            <a:lumMod val="75000"/>
                          </a:schemeClr>
                        </a:solidFill>
                      </a:defRPr>
                    </a:pPr>
                    <a:r>
                      <a:rPr lang="en-US" b="1" i="1" u="sng" dirty="0" smtClean="0">
                        <a:solidFill>
                          <a:schemeClr val="accent4">
                            <a:lumMod val="75000"/>
                          </a:schemeClr>
                        </a:solidFill>
                      </a:rPr>
                      <a:t>$3.6 million Avalon </a:t>
                    </a:r>
                    <a:r>
                      <a:rPr lang="en-US" b="1" i="1" dirty="0" smtClean="0">
                        <a:solidFill>
                          <a:schemeClr val="accent4">
                            <a:lumMod val="75000"/>
                          </a:schemeClr>
                        </a:solidFill>
                      </a:rPr>
                      <a:t>Theatre Renovation</a:t>
                    </a:r>
                    <a:endParaRPr lang="en-US" b="1" i="1" dirty="0">
                      <a:solidFill>
                        <a:schemeClr val="accent4">
                          <a:lumMod val="75000"/>
                        </a:schemeClr>
                      </a:solidFill>
                    </a:endParaRPr>
                  </a:p>
                </c:rich>
              </c:tx>
              <c:numFmt formatCode="&quot;$&quot;#,##0.00" sourceLinked="0"/>
              <c:spPr>
                <a:effectLst>
                  <a:outerShdw blurRad="63500" sx="102000" sy="102000" algn="ctr" rotWithShape="0">
                    <a:srgbClr val="8064A2">
                      <a:lumMod val="75000"/>
                      <a:alpha val="40000"/>
                    </a:srgbClr>
                  </a:outerShdw>
                </a:effectLst>
              </c:spPr>
              <c:showLegendKey val="0"/>
              <c:showVal val="1"/>
              <c:showCatName val="1"/>
              <c:showSerName val="0"/>
              <c:showPercent val="0"/>
              <c:showBubbleSize val="0"/>
            </c:dLbl>
            <c:dLbl>
              <c:idx val="1"/>
              <c:layout>
                <c:manualLayout>
                  <c:x val="-2.461753591583293E-2"/>
                  <c:y val="-6.7091061481181644E-2"/>
                </c:manualLayout>
              </c:layout>
              <c:tx>
                <c:rich>
                  <a:bodyPr/>
                  <a:lstStyle/>
                  <a:p>
                    <a:pPr>
                      <a:defRPr b="1" i="1">
                        <a:solidFill>
                          <a:schemeClr val="bg2">
                            <a:lumMod val="10000"/>
                          </a:schemeClr>
                        </a:solidFill>
                      </a:defRPr>
                    </a:pPr>
                    <a:r>
                      <a:rPr lang="en-US" b="1" i="1" u="sng" dirty="0" smtClean="0">
                        <a:solidFill>
                          <a:schemeClr val="bg2">
                            <a:lumMod val="10000"/>
                          </a:schemeClr>
                        </a:solidFill>
                      </a:rPr>
                      <a:t>CNG Project</a:t>
                    </a:r>
                  </a:p>
                  <a:p>
                    <a:pPr>
                      <a:defRPr b="1" i="1">
                        <a:solidFill>
                          <a:schemeClr val="bg2">
                            <a:lumMod val="10000"/>
                          </a:schemeClr>
                        </a:solidFill>
                      </a:defRPr>
                    </a:pPr>
                    <a:r>
                      <a:rPr lang="en-US" b="1" i="1" u="sng" dirty="0" smtClean="0">
                        <a:solidFill>
                          <a:schemeClr val="bg2">
                            <a:lumMod val="10000"/>
                          </a:schemeClr>
                        </a:solidFill>
                      </a:rPr>
                      <a:t> $200,000</a:t>
                    </a:r>
                    <a:endParaRPr lang="en-US" b="1" i="1" u="sng" dirty="0">
                      <a:solidFill>
                        <a:schemeClr val="bg2">
                          <a:lumMod val="10000"/>
                        </a:schemeClr>
                      </a:solidFill>
                    </a:endParaRPr>
                  </a:p>
                </c:rich>
              </c:tx>
              <c:numFmt formatCode="&quot;$&quot;#,##0.00" sourceLinked="0"/>
              <c:spPr>
                <a:effectLst>
                  <a:outerShdw blurRad="63500" sx="102000" sy="102000" algn="ctr" rotWithShape="0">
                    <a:srgbClr val="EEECE1">
                      <a:lumMod val="25000"/>
                      <a:alpha val="40000"/>
                    </a:srgbClr>
                  </a:outerShdw>
                </a:effectLst>
              </c:spPr>
              <c:showLegendKey val="0"/>
              <c:showVal val="1"/>
              <c:showCatName val="1"/>
              <c:showSerName val="0"/>
              <c:showPercent val="0"/>
              <c:showBubbleSize val="0"/>
            </c:dLbl>
            <c:dLbl>
              <c:idx val="2"/>
              <c:layout>
                <c:manualLayout>
                  <c:x val="1.9708761299129362E-2"/>
                  <c:y val="5.5455839562415309E-2"/>
                </c:manualLayout>
              </c:layout>
              <c:tx>
                <c:rich>
                  <a:bodyPr/>
                  <a:lstStyle/>
                  <a:p>
                    <a:pPr marL="0" marR="0" indent="0" algn="ctr" defTabSz="914400" rtl="0" eaLnBrk="1" fontAlgn="auto" latinLnBrk="0" hangingPunct="1">
                      <a:lnSpc>
                        <a:spcPct val="100000"/>
                      </a:lnSpc>
                      <a:spcBef>
                        <a:spcPts val="0"/>
                      </a:spcBef>
                      <a:spcAft>
                        <a:spcPts val="0"/>
                      </a:spcAft>
                      <a:buClrTx/>
                      <a:buSzTx/>
                      <a:buFontTx/>
                      <a:buNone/>
                      <a:tabLst/>
                      <a:defRPr sz="1000" b="1" i="1" u="none" strike="noStrike" kern="1200" baseline="0">
                        <a:solidFill>
                          <a:schemeClr val="accent3">
                            <a:lumMod val="75000"/>
                          </a:schemeClr>
                        </a:solidFill>
                        <a:latin typeface="+mn-lt"/>
                        <a:ea typeface="+mn-ea"/>
                        <a:cs typeface="+mn-cs"/>
                      </a:defRPr>
                    </a:pPr>
                    <a:r>
                      <a:rPr lang="en-US" sz="1000" b="1" i="1" u="sng" dirty="0">
                        <a:solidFill>
                          <a:schemeClr val="accent3">
                            <a:lumMod val="75000"/>
                          </a:schemeClr>
                        </a:solidFill>
                      </a:rPr>
                      <a:t>Parks &amp; </a:t>
                    </a:r>
                    <a:r>
                      <a:rPr lang="en-US" sz="1000" b="1" i="1" u="sng" dirty="0" smtClean="0">
                        <a:solidFill>
                          <a:schemeClr val="accent3">
                            <a:lumMod val="75000"/>
                          </a:schemeClr>
                        </a:solidFill>
                      </a:rPr>
                      <a:t>Pools</a:t>
                    </a:r>
                  </a:p>
                  <a:p>
                    <a:pPr marL="0" marR="0" indent="0" algn="ctr" defTabSz="914400" rtl="0" eaLnBrk="1" fontAlgn="auto" latinLnBrk="0" hangingPunct="1">
                      <a:lnSpc>
                        <a:spcPct val="100000"/>
                      </a:lnSpc>
                      <a:spcBef>
                        <a:spcPts val="0"/>
                      </a:spcBef>
                      <a:spcAft>
                        <a:spcPts val="0"/>
                      </a:spcAft>
                      <a:buClrTx/>
                      <a:buSzTx/>
                      <a:buFontTx/>
                      <a:buNone/>
                      <a:tabLst/>
                      <a:defRPr sz="1000" b="1" i="1" u="none" strike="noStrike" kern="1200" baseline="0">
                        <a:solidFill>
                          <a:schemeClr val="accent3">
                            <a:lumMod val="75000"/>
                          </a:schemeClr>
                        </a:solidFill>
                        <a:latin typeface="+mn-lt"/>
                        <a:ea typeface="+mn-ea"/>
                        <a:cs typeface="+mn-cs"/>
                      </a:defRPr>
                    </a:pPr>
                    <a:r>
                      <a:rPr lang="en-US" sz="1000" b="1" i="1" u="sng" dirty="0" smtClean="0">
                        <a:solidFill>
                          <a:schemeClr val="accent3">
                            <a:lumMod val="75000"/>
                          </a:schemeClr>
                        </a:solidFill>
                      </a:rPr>
                      <a:t>$1.2 million</a:t>
                    </a:r>
                  </a:p>
                  <a:p>
                    <a:pPr marL="0" marR="0" indent="0" algn="ctr" defTabSz="914400" rtl="0" eaLnBrk="1" fontAlgn="auto" latinLnBrk="0" hangingPunct="1">
                      <a:lnSpc>
                        <a:spcPct val="100000"/>
                      </a:lnSpc>
                      <a:spcBef>
                        <a:spcPts val="0"/>
                      </a:spcBef>
                      <a:spcAft>
                        <a:spcPts val="0"/>
                      </a:spcAft>
                      <a:buClrTx/>
                      <a:buSzTx/>
                      <a:buFontTx/>
                      <a:buNone/>
                      <a:tabLst/>
                      <a:defRPr sz="1000" b="1" i="1" u="none" strike="noStrike" kern="1200" baseline="0">
                        <a:solidFill>
                          <a:schemeClr val="accent3">
                            <a:lumMod val="75000"/>
                          </a:schemeClr>
                        </a:solidFill>
                        <a:latin typeface="+mn-lt"/>
                        <a:ea typeface="+mn-ea"/>
                        <a:cs typeface="+mn-cs"/>
                      </a:defRPr>
                    </a:pPr>
                    <a:r>
                      <a:rPr lang="en-US" sz="1000" b="1" i="1" baseline="0" dirty="0" smtClean="0">
                        <a:solidFill>
                          <a:schemeClr val="accent3">
                            <a:lumMod val="75000"/>
                          </a:schemeClr>
                        </a:solidFill>
                        <a:effectLst/>
                      </a:rPr>
                      <a:t>Las </a:t>
                    </a:r>
                    <a:r>
                      <a:rPr lang="en-US" sz="1000" b="1" i="1" baseline="0" dirty="0" err="1" smtClean="0">
                        <a:solidFill>
                          <a:schemeClr val="accent3">
                            <a:lumMod val="75000"/>
                          </a:schemeClr>
                        </a:solidFill>
                        <a:effectLst/>
                      </a:rPr>
                      <a:t>Colonias</a:t>
                    </a:r>
                    <a:r>
                      <a:rPr lang="en-US" sz="1000" b="1" i="1" baseline="0" dirty="0" smtClean="0">
                        <a:solidFill>
                          <a:schemeClr val="accent3">
                            <a:lumMod val="75000"/>
                          </a:schemeClr>
                        </a:solidFill>
                        <a:effectLst/>
                      </a:rPr>
                      <a:t>, Emerson Park </a:t>
                    </a:r>
                    <a:r>
                      <a:rPr lang="en-US" sz="1000" b="1" i="1" u="none" strike="noStrike" kern="1200" baseline="0" dirty="0" smtClean="0">
                        <a:solidFill>
                          <a:schemeClr val="accent3">
                            <a:lumMod val="75000"/>
                          </a:schemeClr>
                        </a:solidFill>
                        <a:effectLst/>
                        <a:latin typeface="+mn-lt"/>
                        <a:ea typeface="+mn-ea"/>
                        <a:cs typeface="+mn-cs"/>
                      </a:rPr>
                      <a:t>Restroom</a:t>
                    </a:r>
                    <a:r>
                      <a:rPr lang="en-US" sz="1000" b="1" i="1" baseline="0" dirty="0" smtClean="0">
                        <a:solidFill>
                          <a:schemeClr val="accent3">
                            <a:lumMod val="75000"/>
                          </a:schemeClr>
                        </a:solidFill>
                        <a:effectLst/>
                      </a:rPr>
                      <a:t>, Riverfront Trail Repair, Lincoln Park Pool Filter Replacement</a:t>
                    </a:r>
                    <a:endParaRPr lang="en-US" sz="1000" b="1" i="1" dirty="0" smtClean="0">
                      <a:solidFill>
                        <a:schemeClr val="accent3">
                          <a:lumMod val="75000"/>
                        </a:schemeClr>
                      </a:solidFill>
                      <a:effectLst/>
                    </a:endParaRPr>
                  </a:p>
                </c:rich>
              </c:tx>
              <c:numFmt formatCode="&quot;$&quot;#,##0.00" sourceLinked="0"/>
              <c:spPr>
                <a:effectLst>
                  <a:outerShdw blurRad="63500" sx="102000" sy="102000" algn="ctr" rotWithShape="0">
                    <a:srgbClr val="9BBB59">
                      <a:lumMod val="75000"/>
                      <a:alpha val="40000"/>
                    </a:srgbClr>
                  </a:outerShdw>
                </a:effectLst>
              </c:spPr>
              <c:showLegendKey val="0"/>
              <c:showVal val="1"/>
              <c:showCatName val="1"/>
              <c:showSerName val="0"/>
              <c:showPercent val="0"/>
              <c:showBubbleSize val="0"/>
            </c:dLbl>
            <c:dLbl>
              <c:idx val="3"/>
              <c:layout>
                <c:manualLayout>
                  <c:x val="-7.9031479416037296E-4"/>
                  <c:y val="3.839338149349724E-2"/>
                </c:manualLayout>
              </c:layout>
              <c:tx>
                <c:rich>
                  <a:bodyPr/>
                  <a:lstStyle/>
                  <a:p>
                    <a:pPr marL="0" marR="0" indent="0" algn="ctr" defTabSz="914400" rtl="0" eaLnBrk="1" fontAlgn="auto" latinLnBrk="0" hangingPunct="1">
                      <a:lnSpc>
                        <a:spcPct val="100000"/>
                      </a:lnSpc>
                      <a:spcBef>
                        <a:spcPts val="0"/>
                      </a:spcBef>
                      <a:spcAft>
                        <a:spcPts val="0"/>
                      </a:spcAft>
                      <a:buClrTx/>
                      <a:buSzTx/>
                      <a:buFontTx/>
                      <a:buNone/>
                      <a:tabLst/>
                      <a:defRPr sz="1000" b="1" i="1" u="none" strike="noStrike" kern="1200" baseline="0">
                        <a:solidFill>
                          <a:schemeClr val="accent1">
                            <a:lumMod val="75000"/>
                          </a:schemeClr>
                        </a:solidFill>
                        <a:latin typeface="+mn-lt"/>
                        <a:ea typeface="+mn-ea"/>
                        <a:cs typeface="+mn-cs"/>
                      </a:defRPr>
                    </a:pPr>
                    <a:r>
                      <a:rPr lang="en-US" sz="1000" b="1" i="1" u="sng" dirty="0" smtClean="0">
                        <a:solidFill>
                          <a:schemeClr val="accent1">
                            <a:lumMod val="75000"/>
                          </a:schemeClr>
                        </a:solidFill>
                      </a:rPr>
                      <a:t>Public Safety</a:t>
                    </a:r>
                  </a:p>
                  <a:p>
                    <a:pPr marL="0" marR="0" indent="0" algn="ctr" defTabSz="914400" rtl="0" eaLnBrk="1" fontAlgn="auto" latinLnBrk="0" hangingPunct="1">
                      <a:lnSpc>
                        <a:spcPct val="100000"/>
                      </a:lnSpc>
                      <a:spcBef>
                        <a:spcPts val="0"/>
                      </a:spcBef>
                      <a:spcAft>
                        <a:spcPts val="0"/>
                      </a:spcAft>
                      <a:buClrTx/>
                      <a:buSzTx/>
                      <a:buFontTx/>
                      <a:buNone/>
                      <a:tabLst/>
                      <a:defRPr sz="1000" b="1" i="1" u="none" strike="noStrike" kern="1200" baseline="0">
                        <a:solidFill>
                          <a:schemeClr val="accent1">
                            <a:lumMod val="75000"/>
                          </a:schemeClr>
                        </a:solidFill>
                        <a:latin typeface="+mn-lt"/>
                        <a:ea typeface="+mn-ea"/>
                        <a:cs typeface="+mn-cs"/>
                      </a:defRPr>
                    </a:pPr>
                    <a:r>
                      <a:rPr lang="en-US" sz="1000" b="1" i="1" u="sng" dirty="0" smtClean="0">
                        <a:solidFill>
                          <a:schemeClr val="accent1">
                            <a:lumMod val="75000"/>
                          </a:schemeClr>
                        </a:solidFill>
                      </a:rPr>
                      <a:t>$</a:t>
                    </a:r>
                    <a:r>
                      <a:rPr lang="en-US" sz="1000" b="1" i="1" u="sng" dirty="0" smtClean="0">
                        <a:solidFill>
                          <a:schemeClr val="accent1">
                            <a:lumMod val="75000"/>
                          </a:schemeClr>
                        </a:solidFill>
                      </a:rPr>
                      <a:t>3.1 </a:t>
                    </a:r>
                    <a:r>
                      <a:rPr lang="en-US" sz="1000" b="1" i="1" u="sng" dirty="0" smtClean="0">
                        <a:solidFill>
                          <a:schemeClr val="accent1">
                            <a:lumMod val="75000"/>
                          </a:schemeClr>
                        </a:solidFill>
                      </a:rPr>
                      <a:t>million</a:t>
                    </a:r>
                  </a:p>
                  <a:p>
                    <a:pPr marL="0" marR="0" indent="0" algn="ctr" defTabSz="914400" rtl="0" eaLnBrk="1" fontAlgn="auto" latinLnBrk="0" hangingPunct="1">
                      <a:lnSpc>
                        <a:spcPct val="100000"/>
                      </a:lnSpc>
                      <a:spcBef>
                        <a:spcPts val="0"/>
                      </a:spcBef>
                      <a:spcAft>
                        <a:spcPts val="0"/>
                      </a:spcAft>
                      <a:buClrTx/>
                      <a:buSzTx/>
                      <a:buFontTx/>
                      <a:buNone/>
                      <a:tabLst/>
                      <a:defRPr sz="1000" b="1" i="1" u="none" strike="noStrike" kern="1200" baseline="0">
                        <a:solidFill>
                          <a:schemeClr val="accent1">
                            <a:lumMod val="75000"/>
                          </a:schemeClr>
                        </a:solidFill>
                        <a:latin typeface="+mn-lt"/>
                        <a:ea typeface="+mn-ea"/>
                        <a:cs typeface="+mn-cs"/>
                      </a:defRPr>
                    </a:pPr>
                    <a:r>
                      <a:rPr lang="en-US" sz="1000" b="1" i="1" baseline="0" dirty="0" smtClean="0">
                        <a:solidFill>
                          <a:schemeClr val="accent1">
                            <a:lumMod val="75000"/>
                          </a:schemeClr>
                        </a:solidFill>
                        <a:effectLst/>
                      </a:rPr>
                      <a:t>Emergency Medical Services Equipment, Fire Station Relocation-Land Acquisition &amp; Design, 800 MHZ Communication Towers</a:t>
                    </a:r>
                    <a:endParaRPr lang="en-US" sz="1000" b="1" i="1" dirty="0" smtClean="0">
                      <a:solidFill>
                        <a:schemeClr val="accent1">
                          <a:lumMod val="75000"/>
                        </a:schemeClr>
                      </a:solidFill>
                      <a:effectLst/>
                    </a:endParaRPr>
                  </a:p>
                </c:rich>
              </c:tx>
              <c:numFmt formatCode="&quot;$&quot;#,##0.00" sourceLinked="0"/>
              <c:spPr>
                <a:effectLst>
                  <a:outerShdw blurRad="63500" sx="102000" sy="102000" algn="ctr" rotWithShape="0">
                    <a:srgbClr val="4F81BD">
                      <a:lumMod val="75000"/>
                      <a:alpha val="40000"/>
                    </a:srgbClr>
                  </a:outerShdw>
                </a:effectLst>
              </c:spPr>
              <c:showLegendKey val="0"/>
              <c:showVal val="1"/>
              <c:showCatName val="1"/>
              <c:showSerName val="0"/>
              <c:showPercent val="0"/>
              <c:showBubbleSize val="0"/>
            </c:dLbl>
            <c:dLbl>
              <c:idx val="4"/>
              <c:layout>
                <c:manualLayout>
                  <c:x val="5.3053331335697201E-2"/>
                  <c:y val="-7.6812990700564155E-3"/>
                </c:manualLayout>
              </c:layout>
              <c:tx>
                <c:rich>
                  <a:bodyPr/>
                  <a:lstStyle/>
                  <a:p>
                    <a:pPr>
                      <a:defRPr/>
                    </a:pPr>
                    <a:r>
                      <a:rPr lang="en-US" b="1" i="1" u="sng" dirty="0" smtClean="0">
                        <a:solidFill>
                          <a:schemeClr val="accent6">
                            <a:lumMod val="75000"/>
                          </a:schemeClr>
                        </a:solidFill>
                      </a:rPr>
                      <a:t>Infrastructure</a:t>
                    </a:r>
                  </a:p>
                  <a:p>
                    <a:pPr>
                      <a:defRPr/>
                    </a:pPr>
                    <a:r>
                      <a:rPr lang="en-US" b="1" i="1" u="sng" dirty="0" smtClean="0">
                        <a:solidFill>
                          <a:schemeClr val="accent6">
                            <a:lumMod val="75000"/>
                          </a:schemeClr>
                        </a:solidFill>
                      </a:rPr>
                      <a:t>$4.2</a:t>
                    </a:r>
                    <a:r>
                      <a:rPr lang="en-US" b="1" i="1" u="sng" baseline="0" dirty="0" smtClean="0">
                        <a:solidFill>
                          <a:schemeClr val="accent6">
                            <a:lumMod val="75000"/>
                          </a:schemeClr>
                        </a:solidFill>
                      </a:rPr>
                      <a:t> million</a:t>
                    </a:r>
                  </a:p>
                  <a:p>
                    <a:pPr>
                      <a:defRPr/>
                    </a:pPr>
                    <a:r>
                      <a:rPr lang="en-US" sz="1000" b="1" i="1" kern="1200" baseline="0" dirty="0" smtClean="0">
                        <a:solidFill>
                          <a:schemeClr val="accent6">
                            <a:lumMod val="75000"/>
                          </a:schemeClr>
                        </a:solidFill>
                        <a:effectLst/>
                      </a:rPr>
                      <a:t>North Avenue Streetscape, Horizon Drive Interchange Design, Street Overlays, </a:t>
                    </a:r>
                    <a:r>
                      <a:rPr lang="en-US" sz="1000" b="1" i="1" kern="1200" baseline="0" dirty="0" err="1" smtClean="0">
                        <a:solidFill>
                          <a:schemeClr val="accent6">
                            <a:lumMod val="75000"/>
                          </a:schemeClr>
                        </a:solidFill>
                        <a:effectLst/>
                      </a:rPr>
                      <a:t>Chipseal</a:t>
                    </a:r>
                    <a:r>
                      <a:rPr lang="en-US" sz="1000" b="1" i="1" kern="1200" baseline="0" dirty="0" smtClean="0">
                        <a:solidFill>
                          <a:schemeClr val="accent6">
                            <a:lumMod val="75000"/>
                          </a:schemeClr>
                        </a:solidFill>
                        <a:effectLst/>
                      </a:rPr>
                      <a:t>, Curbs, Gutter &amp; Sidewalks</a:t>
                    </a:r>
                    <a:endParaRPr lang="en-US" dirty="0" smtClean="0">
                      <a:solidFill>
                        <a:schemeClr val="accent6">
                          <a:lumMod val="75000"/>
                        </a:schemeClr>
                      </a:solidFill>
                      <a:effectLst/>
                    </a:endParaRPr>
                  </a:p>
                </c:rich>
              </c:tx>
              <c:numFmt formatCode="&quot;$&quot;#,##0.00" sourceLinked="0"/>
              <c:spPr>
                <a:effectLst>
                  <a:outerShdw blurRad="63500" sx="102000" sy="102000" algn="ctr" rotWithShape="0">
                    <a:srgbClr val="F79646">
                      <a:lumMod val="75000"/>
                      <a:alpha val="40000"/>
                    </a:srgbClr>
                  </a:outerShdw>
                </a:effectLst>
              </c:spPr>
              <c:showLegendKey val="0"/>
              <c:showVal val="1"/>
              <c:showCatName val="1"/>
              <c:showSerName val="0"/>
              <c:showPercent val="0"/>
              <c:showBubbleSize val="0"/>
            </c:dLbl>
            <c:dLbl>
              <c:idx val="5"/>
              <c:layout>
                <c:manualLayout>
                  <c:x val="-2.2859199946729719E-2"/>
                  <c:y val="-2.401280216511676E-2"/>
                </c:manualLayout>
              </c:layout>
              <c:tx>
                <c:rich>
                  <a:bodyPr/>
                  <a:lstStyle/>
                  <a:p>
                    <a:pPr marL="0" marR="0" indent="0" algn="ctr" defTabSz="914400" rtl="0" eaLnBrk="1" fontAlgn="auto" latinLnBrk="0" hangingPunct="1">
                      <a:lnSpc>
                        <a:spcPct val="100000"/>
                      </a:lnSpc>
                      <a:spcBef>
                        <a:spcPts val="0"/>
                      </a:spcBef>
                      <a:spcAft>
                        <a:spcPts val="0"/>
                      </a:spcAft>
                      <a:buClrTx/>
                      <a:buSzTx/>
                      <a:buFontTx/>
                      <a:buNone/>
                      <a:tabLst/>
                      <a:defRPr sz="1000" b="1" i="1" u="none" strike="noStrike" kern="1200" baseline="0">
                        <a:solidFill>
                          <a:schemeClr val="accent2">
                            <a:lumMod val="75000"/>
                          </a:schemeClr>
                        </a:solidFill>
                        <a:latin typeface="+mn-lt"/>
                        <a:ea typeface="+mn-ea"/>
                        <a:cs typeface="+mn-cs"/>
                      </a:defRPr>
                    </a:pPr>
                    <a:r>
                      <a:rPr lang="en-US" sz="1000" b="1" i="1" u="sng" dirty="0">
                        <a:solidFill>
                          <a:schemeClr val="accent2">
                            <a:lumMod val="75000"/>
                          </a:schemeClr>
                        </a:solidFill>
                      </a:rPr>
                      <a:t>Water &amp; Sewer Systems </a:t>
                    </a:r>
                    <a:endParaRPr lang="en-US" sz="1000" b="1" i="1" u="sng" dirty="0" smtClean="0">
                      <a:solidFill>
                        <a:schemeClr val="accent2">
                          <a:lumMod val="75000"/>
                        </a:schemeClr>
                      </a:solidFill>
                    </a:endParaRPr>
                  </a:p>
                  <a:p>
                    <a:pPr marL="0" marR="0" indent="0" algn="ctr" defTabSz="914400" rtl="0" eaLnBrk="1" fontAlgn="auto" latinLnBrk="0" hangingPunct="1">
                      <a:lnSpc>
                        <a:spcPct val="100000"/>
                      </a:lnSpc>
                      <a:spcBef>
                        <a:spcPts val="0"/>
                      </a:spcBef>
                      <a:spcAft>
                        <a:spcPts val="0"/>
                      </a:spcAft>
                      <a:buClrTx/>
                      <a:buSzTx/>
                      <a:buFontTx/>
                      <a:buNone/>
                      <a:tabLst/>
                      <a:defRPr sz="1000" b="1" i="1" u="none" strike="noStrike" kern="1200" baseline="0">
                        <a:solidFill>
                          <a:schemeClr val="accent2">
                            <a:lumMod val="75000"/>
                          </a:schemeClr>
                        </a:solidFill>
                        <a:latin typeface="+mn-lt"/>
                        <a:ea typeface="+mn-ea"/>
                        <a:cs typeface="+mn-cs"/>
                      </a:defRPr>
                    </a:pPr>
                    <a:r>
                      <a:rPr lang="en-US" sz="1000" b="1" i="1" u="sng" dirty="0" smtClean="0">
                        <a:solidFill>
                          <a:schemeClr val="accent2">
                            <a:lumMod val="75000"/>
                          </a:schemeClr>
                        </a:solidFill>
                      </a:rPr>
                      <a:t>$5.3 million</a:t>
                    </a:r>
                  </a:p>
                  <a:p>
                    <a:pPr marL="0" marR="0" indent="0" algn="ctr" defTabSz="914400" rtl="0" eaLnBrk="1" fontAlgn="auto" latinLnBrk="0" hangingPunct="1">
                      <a:lnSpc>
                        <a:spcPct val="100000"/>
                      </a:lnSpc>
                      <a:spcBef>
                        <a:spcPts val="0"/>
                      </a:spcBef>
                      <a:spcAft>
                        <a:spcPts val="0"/>
                      </a:spcAft>
                      <a:buClrTx/>
                      <a:buSzTx/>
                      <a:buFontTx/>
                      <a:buNone/>
                      <a:tabLst/>
                      <a:defRPr sz="1000" b="1" i="1" u="none" strike="noStrike" kern="1200" baseline="0">
                        <a:solidFill>
                          <a:schemeClr val="accent2">
                            <a:lumMod val="75000"/>
                          </a:schemeClr>
                        </a:solidFill>
                        <a:latin typeface="+mn-lt"/>
                        <a:ea typeface="+mn-ea"/>
                        <a:cs typeface="+mn-cs"/>
                      </a:defRPr>
                    </a:pPr>
                    <a:r>
                      <a:rPr lang="en-US" sz="1000" b="1" i="1" baseline="0" dirty="0" smtClean="0">
                        <a:solidFill>
                          <a:schemeClr val="accent2">
                            <a:lumMod val="75000"/>
                          </a:schemeClr>
                        </a:solidFill>
                        <a:effectLst/>
                      </a:rPr>
                      <a:t>Service Line Replacements, Water Tank Painting, Water Flow Line Replacement, Sewer Interceptor Line Repair &amp; Replacement</a:t>
                    </a:r>
                    <a:endParaRPr lang="en-US" sz="1000" b="1" i="1" dirty="0" smtClean="0">
                      <a:solidFill>
                        <a:schemeClr val="accent2">
                          <a:lumMod val="75000"/>
                        </a:schemeClr>
                      </a:solidFill>
                      <a:effectLst/>
                    </a:endParaRPr>
                  </a:p>
                </c:rich>
              </c:tx>
              <c:numFmt formatCode="&quot;$&quot;#,##0.00" sourceLinked="0"/>
              <c:spPr>
                <a:effectLst>
                  <a:outerShdw blurRad="63500" sx="102000" sy="102000" algn="ctr" rotWithShape="0">
                    <a:srgbClr val="C0504D">
                      <a:lumMod val="75000"/>
                      <a:alpha val="40000"/>
                    </a:srgbClr>
                  </a:outerShdw>
                </a:effectLst>
              </c:spPr>
              <c:showLegendKey val="0"/>
              <c:showVal val="1"/>
              <c:showCatName val="1"/>
              <c:showSerName val="0"/>
              <c:showPercent val="0"/>
              <c:showBubbleSize val="0"/>
            </c:dLbl>
            <c:dLbl>
              <c:idx val="6"/>
              <c:layout>
                <c:manualLayout>
                  <c:x val="-3.1025647428320931E-2"/>
                  <c:y val="0.15502270217671016"/>
                </c:manualLayout>
              </c:layout>
              <c:tx>
                <c:rich>
                  <a:bodyPr/>
                  <a:lstStyle/>
                  <a:p>
                    <a:pPr marL="0" marR="0" indent="0" algn="ctr" defTabSz="914400" rtl="0" eaLnBrk="1" fontAlgn="auto" latinLnBrk="0" hangingPunct="1">
                      <a:lnSpc>
                        <a:spcPct val="100000"/>
                      </a:lnSpc>
                      <a:spcBef>
                        <a:spcPts val="0"/>
                      </a:spcBef>
                      <a:spcAft>
                        <a:spcPts val="0"/>
                      </a:spcAft>
                      <a:buClrTx/>
                      <a:buSzTx/>
                      <a:buFontTx/>
                      <a:buNone/>
                      <a:tabLst/>
                      <a:defRPr sz="1000" b="1" i="1" u="none" strike="noStrike" kern="1200" baseline="0">
                        <a:solidFill>
                          <a:schemeClr val="accent5">
                            <a:lumMod val="75000"/>
                          </a:schemeClr>
                        </a:solidFill>
                        <a:latin typeface="+mn-lt"/>
                        <a:ea typeface="+mn-ea"/>
                        <a:cs typeface="+mn-cs"/>
                      </a:defRPr>
                    </a:pPr>
                    <a:r>
                      <a:rPr lang="en-US" sz="1000" b="1" i="1" u="sng" dirty="0">
                        <a:solidFill>
                          <a:schemeClr val="accent5">
                            <a:lumMod val="75000"/>
                          </a:schemeClr>
                        </a:solidFill>
                      </a:rPr>
                      <a:t>City Council </a:t>
                    </a:r>
                    <a:r>
                      <a:rPr lang="en-US" sz="1000" b="1" i="1" u="sng" dirty="0" smtClean="0">
                        <a:solidFill>
                          <a:schemeClr val="accent5">
                            <a:lumMod val="75000"/>
                          </a:schemeClr>
                        </a:solidFill>
                      </a:rPr>
                      <a:t>Economic Development &amp; Community Partnerships $2 million</a:t>
                    </a:r>
                  </a:p>
                  <a:p>
                    <a:pPr marL="0" marR="0" indent="0" algn="ctr" defTabSz="914400" rtl="0" eaLnBrk="1" fontAlgn="auto" latinLnBrk="0" hangingPunct="1">
                      <a:lnSpc>
                        <a:spcPct val="100000"/>
                      </a:lnSpc>
                      <a:spcBef>
                        <a:spcPts val="0"/>
                      </a:spcBef>
                      <a:spcAft>
                        <a:spcPts val="0"/>
                      </a:spcAft>
                      <a:buClrTx/>
                      <a:buSzTx/>
                      <a:buFontTx/>
                      <a:buNone/>
                      <a:tabLst/>
                      <a:defRPr sz="1000" b="1" i="1" u="none" strike="noStrike" kern="1200" baseline="0">
                        <a:solidFill>
                          <a:schemeClr val="accent5">
                            <a:lumMod val="75000"/>
                          </a:schemeClr>
                        </a:solidFill>
                        <a:latin typeface="+mn-lt"/>
                        <a:ea typeface="+mn-ea"/>
                        <a:cs typeface="+mn-cs"/>
                      </a:defRPr>
                    </a:pPr>
                    <a:r>
                      <a:rPr lang="en-US" sz="1000" b="1" i="1" baseline="0" dirty="0" smtClean="0">
                        <a:solidFill>
                          <a:schemeClr val="accent5">
                            <a:lumMod val="75000"/>
                          </a:schemeClr>
                        </a:solidFill>
                        <a:effectLst/>
                      </a:rPr>
                      <a:t>Colorado Mesa University, Grand Valley Transit, Mesa Land Trust, 5.2.1 Authority</a:t>
                    </a:r>
                    <a:endParaRPr lang="en-US" sz="1000" dirty="0" smtClean="0">
                      <a:solidFill>
                        <a:schemeClr val="accent5">
                          <a:lumMod val="75000"/>
                        </a:schemeClr>
                      </a:solidFill>
                      <a:effectLst/>
                    </a:endParaRPr>
                  </a:p>
                </c:rich>
              </c:tx>
              <c:numFmt formatCode="&quot;$&quot;#,##0.00" sourceLinked="0"/>
              <c:spPr>
                <a:effectLst>
                  <a:outerShdw blurRad="63500" sx="102000" sy="102000" algn="ctr" rotWithShape="0">
                    <a:srgbClr val="4BACC6">
                      <a:lumMod val="75000"/>
                      <a:alpha val="40000"/>
                    </a:srgbClr>
                  </a:outerShdw>
                </a:effectLst>
              </c:spPr>
              <c:showLegendKey val="0"/>
              <c:showVal val="1"/>
              <c:showCatName val="1"/>
              <c:showSerName val="0"/>
              <c:showPercent val="0"/>
              <c:showBubbleSize val="0"/>
            </c:dLbl>
            <c:dLbl>
              <c:idx val="7"/>
              <c:layout>
                <c:manualLayout>
                  <c:x val="-8.4428565086869425E-2"/>
                  <c:y val="2.2076892814176657E-3"/>
                </c:manualLayout>
              </c:layout>
              <c:tx>
                <c:rich>
                  <a:bodyPr/>
                  <a:lstStyle/>
                  <a:p>
                    <a:pPr marL="0" marR="0" indent="0" algn="ctr" defTabSz="914400" rtl="0" eaLnBrk="1" fontAlgn="auto" latinLnBrk="0" hangingPunct="1">
                      <a:lnSpc>
                        <a:spcPct val="100000"/>
                      </a:lnSpc>
                      <a:spcBef>
                        <a:spcPts val="0"/>
                      </a:spcBef>
                      <a:spcAft>
                        <a:spcPts val="0"/>
                      </a:spcAft>
                      <a:buClrTx/>
                      <a:buSzTx/>
                      <a:buFontTx/>
                      <a:buNone/>
                      <a:tabLst/>
                      <a:defRPr sz="1000" b="1" i="1" u="none" strike="noStrike" kern="1200" baseline="0">
                        <a:solidFill>
                          <a:schemeClr val="tx1">
                            <a:lumMod val="75000"/>
                            <a:lumOff val="25000"/>
                          </a:schemeClr>
                        </a:solidFill>
                        <a:latin typeface="+mn-lt"/>
                        <a:ea typeface="+mn-ea"/>
                        <a:cs typeface="+mn-cs"/>
                      </a:defRPr>
                    </a:pPr>
                    <a:r>
                      <a:rPr lang="en-US" sz="1000" b="1" i="1" u="sng" dirty="0" smtClean="0">
                        <a:solidFill>
                          <a:schemeClr val="tx1">
                            <a:lumMod val="75000"/>
                            <a:lumOff val="25000"/>
                          </a:schemeClr>
                        </a:solidFill>
                      </a:rPr>
                      <a:t>Fleet</a:t>
                    </a:r>
                    <a:r>
                      <a:rPr lang="en-US" sz="1000" b="1" i="1" u="sng" dirty="0">
                        <a:solidFill>
                          <a:schemeClr val="tx1">
                            <a:lumMod val="75000"/>
                            <a:lumOff val="25000"/>
                          </a:schemeClr>
                        </a:solidFill>
                      </a:rPr>
                      <a:t>, Facilities, </a:t>
                    </a:r>
                    <a:r>
                      <a:rPr lang="en-US" sz="1000" b="1" i="1" u="sng" dirty="0" smtClean="0">
                        <a:solidFill>
                          <a:schemeClr val="tx1">
                            <a:lumMod val="75000"/>
                            <a:lumOff val="25000"/>
                          </a:schemeClr>
                        </a:solidFill>
                      </a:rPr>
                      <a:t>Technology</a:t>
                    </a:r>
                  </a:p>
                  <a:p>
                    <a:pPr marL="0" marR="0" indent="0" algn="ctr" defTabSz="914400" rtl="0" eaLnBrk="1" fontAlgn="auto" latinLnBrk="0" hangingPunct="1">
                      <a:lnSpc>
                        <a:spcPct val="100000"/>
                      </a:lnSpc>
                      <a:spcBef>
                        <a:spcPts val="0"/>
                      </a:spcBef>
                      <a:spcAft>
                        <a:spcPts val="0"/>
                      </a:spcAft>
                      <a:buClrTx/>
                      <a:buSzTx/>
                      <a:buFontTx/>
                      <a:buNone/>
                      <a:tabLst/>
                      <a:defRPr sz="1000" b="1" i="1" u="none" strike="noStrike" kern="1200" baseline="0">
                        <a:solidFill>
                          <a:schemeClr val="tx1">
                            <a:lumMod val="75000"/>
                            <a:lumOff val="25000"/>
                          </a:schemeClr>
                        </a:solidFill>
                        <a:latin typeface="+mn-lt"/>
                        <a:ea typeface="+mn-ea"/>
                        <a:cs typeface="+mn-cs"/>
                      </a:defRPr>
                    </a:pPr>
                    <a:r>
                      <a:rPr lang="en-US" sz="1000" b="1" i="1" u="sng" dirty="0" smtClean="0">
                        <a:solidFill>
                          <a:schemeClr val="tx1">
                            <a:lumMod val="75000"/>
                            <a:lumOff val="25000"/>
                          </a:schemeClr>
                        </a:solidFill>
                      </a:rPr>
                      <a:t>$3 million</a:t>
                    </a:r>
                  </a:p>
                  <a:p>
                    <a:pPr marL="0" marR="0" indent="0" algn="ctr" defTabSz="914400" rtl="0" eaLnBrk="1" fontAlgn="auto" latinLnBrk="0" hangingPunct="1">
                      <a:lnSpc>
                        <a:spcPct val="100000"/>
                      </a:lnSpc>
                      <a:spcBef>
                        <a:spcPts val="0"/>
                      </a:spcBef>
                      <a:spcAft>
                        <a:spcPts val="0"/>
                      </a:spcAft>
                      <a:buClrTx/>
                      <a:buSzTx/>
                      <a:buFontTx/>
                      <a:buNone/>
                      <a:tabLst/>
                      <a:defRPr sz="1000" b="1" i="1" u="none" strike="noStrike" kern="1200" baseline="0">
                        <a:solidFill>
                          <a:schemeClr val="tx1">
                            <a:lumMod val="75000"/>
                            <a:lumOff val="25000"/>
                          </a:schemeClr>
                        </a:solidFill>
                        <a:latin typeface="+mn-lt"/>
                        <a:ea typeface="+mn-ea"/>
                        <a:cs typeface="+mn-cs"/>
                      </a:defRPr>
                    </a:pPr>
                    <a:r>
                      <a:rPr lang="en-US" sz="1000" b="1" i="1" baseline="0" dirty="0" smtClean="0">
                        <a:solidFill>
                          <a:schemeClr val="tx1">
                            <a:lumMod val="75000"/>
                            <a:lumOff val="25000"/>
                          </a:schemeClr>
                        </a:solidFill>
                        <a:effectLst/>
                      </a:rPr>
                      <a:t>Facilities Repair, Fleet Replacement (Patrol Vehicles, Dump Trucks, Trash Truck, Fire Truck)</a:t>
                    </a:r>
                    <a:endParaRPr lang="en-US" sz="1000" b="1" i="1" dirty="0" smtClean="0">
                      <a:solidFill>
                        <a:schemeClr val="tx1">
                          <a:lumMod val="75000"/>
                          <a:lumOff val="25000"/>
                        </a:schemeClr>
                      </a:solidFill>
                      <a:effectLst/>
                    </a:endParaRPr>
                  </a:p>
                  <a:p>
                    <a:pPr marL="0" marR="0" indent="0" algn="ctr" defTabSz="914400" rtl="0" eaLnBrk="1" fontAlgn="auto" latinLnBrk="0" hangingPunct="1">
                      <a:lnSpc>
                        <a:spcPct val="100000"/>
                      </a:lnSpc>
                      <a:spcBef>
                        <a:spcPts val="0"/>
                      </a:spcBef>
                      <a:spcAft>
                        <a:spcPts val="0"/>
                      </a:spcAft>
                      <a:buClrTx/>
                      <a:buSzTx/>
                      <a:buFontTx/>
                      <a:buNone/>
                      <a:tabLst/>
                      <a:defRPr sz="1000" b="1" i="1" u="none" strike="noStrike" kern="1200" baseline="0">
                        <a:solidFill>
                          <a:schemeClr val="tx1">
                            <a:lumMod val="75000"/>
                            <a:lumOff val="25000"/>
                          </a:schemeClr>
                        </a:solidFill>
                        <a:latin typeface="+mn-lt"/>
                        <a:ea typeface="+mn-ea"/>
                        <a:cs typeface="+mn-cs"/>
                      </a:defRPr>
                    </a:pPr>
                    <a:endParaRPr lang="en-US" sz="1000" b="1" i="1" u="none" dirty="0">
                      <a:solidFill>
                        <a:schemeClr val="tx1">
                          <a:lumMod val="75000"/>
                          <a:lumOff val="25000"/>
                        </a:schemeClr>
                      </a:solidFill>
                    </a:endParaRPr>
                  </a:p>
                </c:rich>
              </c:tx>
              <c:numFmt formatCode="&quot;$&quot;#,##0.00" sourceLinked="0"/>
              <c:spPr>
                <a:effectLst>
                  <a:outerShdw blurRad="63500" sx="102000" sy="102000" algn="ctr" rotWithShape="0">
                    <a:sysClr val="windowText" lastClr="000000">
                      <a:lumMod val="75000"/>
                      <a:lumOff val="25000"/>
                      <a:alpha val="40000"/>
                    </a:sysClr>
                  </a:outerShdw>
                </a:effectLst>
              </c:spPr>
              <c:showLegendKey val="0"/>
              <c:showVal val="1"/>
              <c:showCatName val="1"/>
              <c:showSerName val="0"/>
              <c:showPercent val="0"/>
              <c:showBubbleSize val="0"/>
            </c:dLbl>
            <c:numFmt formatCode="&quot;$&quot;#,##0.00" sourceLinked="0"/>
            <c:spPr>
              <a:effectLst>
                <a:outerShdw blurRad="63500" sx="102000" sy="102000" algn="ctr" rotWithShape="0">
                  <a:srgbClr val="9BBB59">
                    <a:lumMod val="75000"/>
                    <a:alpha val="40000"/>
                  </a:srgbClr>
                </a:outerShdw>
              </a:effectLst>
            </c:spPr>
            <c:showLegendKey val="0"/>
            <c:showVal val="1"/>
            <c:showCatName val="1"/>
            <c:showSerName val="0"/>
            <c:showPercent val="0"/>
            <c:showBubbleSize val="0"/>
            <c:showLeaderLines val="0"/>
          </c:dLbls>
          <c:cat>
            <c:strRef>
              <c:f>'community investment'!$A$173:$A$180</c:f>
              <c:strCache>
                <c:ptCount val="8"/>
                <c:pt idx="0">
                  <c:v>Arts &amp; Culture</c:v>
                </c:pt>
                <c:pt idx="1">
                  <c:v>CNG Projects</c:v>
                </c:pt>
                <c:pt idx="2">
                  <c:v>Parks &amp; Pools</c:v>
                </c:pt>
                <c:pt idx="3">
                  <c:v>Public Safety</c:v>
                </c:pt>
                <c:pt idx="4">
                  <c:v>Infrastructure </c:v>
                </c:pt>
                <c:pt idx="5">
                  <c:v>Water &amp; Sewer Systems Total</c:v>
                </c:pt>
                <c:pt idx="6">
                  <c:v>City Council Community Partnerships</c:v>
                </c:pt>
                <c:pt idx="7">
                  <c:v>Fleet, Facilities, Technology</c:v>
                </c:pt>
              </c:strCache>
            </c:strRef>
          </c:cat>
          <c:val>
            <c:numRef>
              <c:f>'community investment'!$B$173:$B$180</c:f>
              <c:numCache>
                <c:formatCode>_(* #,##0_);_(* \(#,##0\);_(* "-"??_);_(@_)</c:formatCode>
                <c:ptCount val="8"/>
                <c:pt idx="0">
                  <c:v>3584770</c:v>
                </c:pt>
                <c:pt idx="1">
                  <c:v>200000</c:v>
                </c:pt>
                <c:pt idx="2">
                  <c:v>1159332</c:v>
                </c:pt>
                <c:pt idx="3">
                  <c:v>3051787</c:v>
                </c:pt>
                <c:pt idx="4" formatCode="[$-10409]#,##0;\-#,##0">
                  <c:v>4157307</c:v>
                </c:pt>
                <c:pt idx="5">
                  <c:v>5318359</c:v>
                </c:pt>
                <c:pt idx="6">
                  <c:v>2045513</c:v>
                </c:pt>
                <c:pt idx="7">
                  <c:v>3052157</c:v>
                </c:pt>
              </c:numCache>
            </c:numRef>
          </c:val>
        </c:ser>
        <c:dLbls>
          <c:showLegendKey val="0"/>
          <c:showVal val="1"/>
          <c:showCatName val="0"/>
          <c:showSerName val="0"/>
          <c:showPercent val="0"/>
          <c:showBubbleSize val="0"/>
          <c:showLeaderLines val="0"/>
        </c:dLbls>
        <c:firstSliceAng val="0"/>
      </c:pieChart>
    </c:plotArea>
    <c:plotVisOnly val="1"/>
    <c:dispBlanksAs val="gap"/>
    <c:showDLblsOverMax val="0"/>
  </c:chart>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2971801" cy="464820"/>
          </a:xfrm>
          <a:prstGeom prst="rect">
            <a:avLst/>
          </a:prstGeom>
        </p:spPr>
        <p:txBody>
          <a:bodyPr vert="horz" lIns="92298" tIns="46149" rIns="92298" bIns="46149" rtlCol="0"/>
          <a:lstStyle>
            <a:lvl1pPr algn="l">
              <a:defRPr sz="1200"/>
            </a:lvl1pPr>
          </a:lstStyle>
          <a:p>
            <a:endParaRPr lang="en-US" dirty="0"/>
          </a:p>
        </p:txBody>
      </p:sp>
      <p:sp>
        <p:nvSpPr>
          <p:cNvPr id="3" name="Date Placeholder 2"/>
          <p:cNvSpPr>
            <a:spLocks noGrp="1"/>
          </p:cNvSpPr>
          <p:nvPr>
            <p:ph type="dt" sz="quarter" idx="1"/>
          </p:nvPr>
        </p:nvSpPr>
        <p:spPr>
          <a:xfrm>
            <a:off x="3884613" y="1"/>
            <a:ext cx="2971801" cy="464820"/>
          </a:xfrm>
          <a:prstGeom prst="rect">
            <a:avLst/>
          </a:prstGeom>
        </p:spPr>
        <p:txBody>
          <a:bodyPr vert="horz" lIns="92298" tIns="46149" rIns="92298" bIns="46149" rtlCol="0"/>
          <a:lstStyle>
            <a:lvl1pPr algn="r">
              <a:defRPr sz="1200"/>
            </a:lvl1pPr>
          </a:lstStyle>
          <a:p>
            <a:fld id="{A226A0B2-15CF-4F41-9EE1-DFAB85E5AA43}" type="datetimeFigureOut">
              <a:rPr lang="en-US" smtClean="0"/>
              <a:pPr/>
              <a:t>12/4/2013</a:t>
            </a:fld>
            <a:endParaRPr lang="en-US" dirty="0"/>
          </a:p>
        </p:txBody>
      </p:sp>
      <p:sp>
        <p:nvSpPr>
          <p:cNvPr id="4" name="Footer Placeholder 3"/>
          <p:cNvSpPr>
            <a:spLocks noGrp="1"/>
          </p:cNvSpPr>
          <p:nvPr>
            <p:ph type="ftr" sz="quarter" idx="2"/>
          </p:nvPr>
        </p:nvSpPr>
        <p:spPr>
          <a:xfrm>
            <a:off x="2" y="8829969"/>
            <a:ext cx="2971801" cy="464820"/>
          </a:xfrm>
          <a:prstGeom prst="rect">
            <a:avLst/>
          </a:prstGeom>
        </p:spPr>
        <p:txBody>
          <a:bodyPr vert="horz" lIns="92298" tIns="46149" rIns="92298" bIns="4614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829969"/>
            <a:ext cx="2971801" cy="464820"/>
          </a:xfrm>
          <a:prstGeom prst="rect">
            <a:avLst/>
          </a:prstGeom>
        </p:spPr>
        <p:txBody>
          <a:bodyPr vert="horz" lIns="92298" tIns="46149" rIns="92298" bIns="46149" rtlCol="0" anchor="b"/>
          <a:lstStyle>
            <a:lvl1pPr algn="r">
              <a:defRPr sz="1200"/>
            </a:lvl1pPr>
          </a:lstStyle>
          <a:p>
            <a:fld id="{C523FAF4-03D2-4A7B-BA55-C63DFDB74345}" type="slidenum">
              <a:rPr lang="en-US" smtClean="0"/>
              <a:pPr/>
              <a:t>‹#›</a:t>
            </a:fld>
            <a:endParaRPr lang="en-US" dirty="0"/>
          </a:p>
        </p:txBody>
      </p:sp>
    </p:spTree>
    <p:extLst>
      <p:ext uri="{BB962C8B-B14F-4D97-AF65-F5344CB8AC3E}">
        <p14:creationId xmlns:p14="http://schemas.microsoft.com/office/powerpoint/2010/main" val="17107675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2971801" cy="464820"/>
          </a:xfrm>
          <a:prstGeom prst="rect">
            <a:avLst/>
          </a:prstGeom>
        </p:spPr>
        <p:txBody>
          <a:bodyPr vert="horz" lIns="92298" tIns="46149" rIns="92298" bIns="46149" rtlCol="0"/>
          <a:lstStyle>
            <a:lvl1pPr algn="l">
              <a:defRPr sz="1200"/>
            </a:lvl1pPr>
          </a:lstStyle>
          <a:p>
            <a:endParaRPr lang="en-US" dirty="0"/>
          </a:p>
        </p:txBody>
      </p:sp>
      <p:sp>
        <p:nvSpPr>
          <p:cNvPr id="3" name="Date Placeholder 2"/>
          <p:cNvSpPr>
            <a:spLocks noGrp="1"/>
          </p:cNvSpPr>
          <p:nvPr>
            <p:ph type="dt" idx="1"/>
          </p:nvPr>
        </p:nvSpPr>
        <p:spPr>
          <a:xfrm>
            <a:off x="3884613" y="1"/>
            <a:ext cx="2971801" cy="464820"/>
          </a:xfrm>
          <a:prstGeom prst="rect">
            <a:avLst/>
          </a:prstGeom>
        </p:spPr>
        <p:txBody>
          <a:bodyPr vert="horz" lIns="92298" tIns="46149" rIns="92298" bIns="46149" rtlCol="0"/>
          <a:lstStyle>
            <a:lvl1pPr algn="r">
              <a:defRPr sz="1200"/>
            </a:lvl1pPr>
          </a:lstStyle>
          <a:p>
            <a:fld id="{D45BC481-3F88-437C-8DB1-6920C3C7A5FC}" type="datetimeFigureOut">
              <a:rPr lang="en-US" smtClean="0"/>
              <a:pPr/>
              <a:t>12/4/2013</a:t>
            </a:fld>
            <a:endParaRPr lang="en-US" dirty="0"/>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2298" tIns="46149" rIns="92298" bIns="46149" rtlCol="0" anchor="ctr"/>
          <a:lstStyle/>
          <a:p>
            <a:endParaRPr lang="en-US" dirty="0"/>
          </a:p>
        </p:txBody>
      </p:sp>
      <p:sp>
        <p:nvSpPr>
          <p:cNvPr id="5" name="Notes Placeholder 4"/>
          <p:cNvSpPr>
            <a:spLocks noGrp="1"/>
          </p:cNvSpPr>
          <p:nvPr>
            <p:ph type="body" sz="quarter" idx="3"/>
          </p:nvPr>
        </p:nvSpPr>
        <p:spPr>
          <a:xfrm>
            <a:off x="685801" y="4415791"/>
            <a:ext cx="5486400" cy="4183380"/>
          </a:xfrm>
          <a:prstGeom prst="rect">
            <a:avLst/>
          </a:prstGeom>
        </p:spPr>
        <p:txBody>
          <a:bodyPr vert="horz" lIns="92298" tIns="46149" rIns="92298" bIns="4614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2" y="8829969"/>
            <a:ext cx="2971801" cy="464820"/>
          </a:xfrm>
          <a:prstGeom prst="rect">
            <a:avLst/>
          </a:prstGeom>
        </p:spPr>
        <p:txBody>
          <a:bodyPr vert="horz" lIns="92298" tIns="46149" rIns="92298" bIns="4614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829969"/>
            <a:ext cx="2971801" cy="464820"/>
          </a:xfrm>
          <a:prstGeom prst="rect">
            <a:avLst/>
          </a:prstGeom>
        </p:spPr>
        <p:txBody>
          <a:bodyPr vert="horz" lIns="92298" tIns="46149" rIns="92298" bIns="46149" rtlCol="0" anchor="b"/>
          <a:lstStyle>
            <a:lvl1pPr algn="r">
              <a:defRPr sz="1200"/>
            </a:lvl1pPr>
          </a:lstStyle>
          <a:p>
            <a:fld id="{89DAA4D9-E382-4363-81EA-DB717C606062}" type="slidenum">
              <a:rPr lang="en-US" smtClean="0"/>
              <a:pPr/>
              <a:t>‹#›</a:t>
            </a:fld>
            <a:endParaRPr lang="en-US" dirty="0"/>
          </a:p>
        </p:txBody>
      </p:sp>
    </p:spTree>
    <p:extLst>
      <p:ext uri="{BB962C8B-B14F-4D97-AF65-F5344CB8AC3E}">
        <p14:creationId xmlns:p14="http://schemas.microsoft.com/office/powerpoint/2010/main" val="37893551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Mayor and Council, I will begin this evening and present the 2014 Budget, answer any questions you may have or I have staff address it if I am unable to.  I will then have Jodi come up and present to 2013 supplemental and 2014 appropriation ordinances to you.</a:t>
            </a:r>
          </a:p>
          <a:p>
            <a:endParaRPr lang="en-US" baseline="0" dirty="0" smtClean="0"/>
          </a:p>
          <a:p>
            <a:r>
              <a:rPr lang="en-US" baseline="0" dirty="0" smtClean="0"/>
              <a:t>I have said before that there is honor in service and before we get into the numbers, I would like to share some examples of our service.</a:t>
            </a:r>
            <a:r>
              <a:rPr lang="en-US" b="1" baseline="0" dirty="0" smtClean="0"/>
              <a:t>******</a:t>
            </a:r>
            <a:endParaRPr lang="en-US" b="1" dirty="0"/>
          </a:p>
        </p:txBody>
      </p:sp>
      <p:sp>
        <p:nvSpPr>
          <p:cNvPr id="4" name="Slide Number Placeholder 3"/>
          <p:cNvSpPr>
            <a:spLocks noGrp="1"/>
          </p:cNvSpPr>
          <p:nvPr>
            <p:ph type="sldNum" sz="quarter" idx="10"/>
          </p:nvPr>
        </p:nvSpPr>
        <p:spPr/>
        <p:txBody>
          <a:bodyPr/>
          <a:lstStyle/>
          <a:p>
            <a:fld id="{89DAA4D9-E382-4363-81EA-DB717C606062}"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pPr lvl="0"/>
            <a:endParaRPr lang="en-US" dirty="0" smtClean="0"/>
          </a:p>
          <a:p>
            <a:pPr lvl="0"/>
            <a:r>
              <a:rPr lang="en-US" dirty="0" smtClean="0"/>
              <a:t>*****This</a:t>
            </a:r>
            <a:r>
              <a:rPr lang="en-US" baseline="0" dirty="0" smtClean="0"/>
              <a:t> next pie will show the 2014 operating budget of $100.7 million by department.  This budget includes labor, internal service charges, and operating expenses. With some minor exceptions, the departments have the same % of operating budget as they did in 2013.</a:t>
            </a:r>
          </a:p>
          <a:p>
            <a:pPr lvl="0"/>
            <a:endParaRPr lang="en-US" baseline="0" dirty="0" smtClean="0"/>
          </a:p>
          <a:p>
            <a:pPr lvl="0"/>
            <a:r>
              <a:rPr lang="en-US" baseline="0" dirty="0" smtClean="0"/>
              <a:t>*****We have 643 authorized full time positions and during the height of our seasonal time we add another 300 positions at the equivalent of about 86 full time positions.  As you will see the majority of employees are in the public safety and public works areas.</a:t>
            </a:r>
          </a:p>
          <a:p>
            <a:pPr lvl="0"/>
            <a:endParaRPr lang="en-US" baseline="0" dirty="0" smtClean="0"/>
          </a:p>
          <a:p>
            <a:pPr lvl="0"/>
            <a:r>
              <a:rPr lang="en-US" baseline="0" dirty="0" smtClean="0"/>
              <a:t>*****The police department with 197 employees makes up the largest piece of the operating budget at nearly $26 million per year.  This includes all of police operations as well as the E911 Regional Communication Center.</a:t>
            </a:r>
          </a:p>
          <a:p>
            <a:pPr lvl="0"/>
            <a:endParaRPr lang="en-US" baseline="0" dirty="0" smtClean="0"/>
          </a:p>
          <a:p>
            <a:pPr lvl="0"/>
            <a:r>
              <a:rPr lang="en-US" baseline="0" dirty="0" smtClean="0"/>
              <a:t>*****Public Works, Utilities, and Planning are nearly the same size as Police with 137 employees and 25% of the budget.  This department includes the water, sewer, trash, traffic, streets, and engineering operations as well.</a:t>
            </a:r>
          </a:p>
          <a:p>
            <a:pPr lvl="0"/>
            <a:endParaRPr lang="en-US" baseline="0" dirty="0"/>
          </a:p>
          <a:p>
            <a:pPr lvl="0"/>
            <a:r>
              <a:rPr lang="en-US" baseline="0" dirty="0" smtClean="0"/>
              <a:t>*****Economic, Convention, and Visitor Services have 22 employees and are 4% of the budget at $4.5 million.  This includes our Visitor and Convention Bureau operations as well as Two Rivers Convention Center and the Avalon Theatre.</a:t>
            </a:r>
          </a:p>
          <a:p>
            <a:pPr lvl="0"/>
            <a:endParaRPr lang="en-US" baseline="0" dirty="0" smtClean="0"/>
          </a:p>
          <a:p>
            <a:pPr lvl="0"/>
            <a:r>
              <a:rPr lang="en-US" baseline="0" dirty="0" smtClean="0"/>
              <a:t>The next 4 pieces of the pie are what are considered our internal support of the organization and combined have 119 employees.</a:t>
            </a:r>
          </a:p>
          <a:p>
            <a:pPr lvl="0"/>
            <a:endParaRPr lang="en-US" baseline="0" dirty="0" smtClean="0"/>
          </a:p>
          <a:p>
            <a:pPr lvl="0"/>
            <a:r>
              <a:rPr lang="en-US" baseline="0" dirty="0" smtClean="0"/>
              <a:t>*****First is titled Administration and includes the City Council’s economic development and community partnership budget as well as internal support functions of Finance, Human Resources, Purchasing, and Facilities.</a:t>
            </a:r>
          </a:p>
          <a:p>
            <a:pPr lvl="0"/>
            <a:endParaRPr lang="en-US" baseline="0" dirty="0" smtClean="0"/>
          </a:p>
          <a:p>
            <a:pPr lvl="0"/>
            <a:r>
              <a:rPr lang="en-US" baseline="0" dirty="0" smtClean="0"/>
              <a:t>*****Next is our Information Technology operation which includes our GIS division and support, maintenance, and replacement of the advanced and complex technological systems of the City</a:t>
            </a:r>
          </a:p>
          <a:p>
            <a:pPr lvl="0"/>
            <a:endParaRPr lang="en-US" baseline="0" dirty="0" smtClean="0"/>
          </a:p>
          <a:p>
            <a:pPr lvl="0"/>
            <a:r>
              <a:rPr lang="en-US" baseline="0" dirty="0" smtClean="0"/>
              <a:t>*****The fleet operations maintains all of the City’s rolling fleet including Trash trucks, patrol vehicles, fire engines, and dump trucks.</a:t>
            </a:r>
          </a:p>
          <a:p>
            <a:pPr lvl="0"/>
            <a:endParaRPr lang="en-US" baseline="0" dirty="0" smtClean="0"/>
          </a:p>
          <a:p>
            <a:pPr lvl="0"/>
            <a:r>
              <a:rPr lang="en-US" baseline="0" dirty="0" smtClean="0"/>
              <a:t>*****Self insurance manages the health, property, liability, and employment insurance needs for the organization.</a:t>
            </a:r>
          </a:p>
          <a:p>
            <a:pPr lvl="0"/>
            <a:endParaRPr lang="en-US" baseline="0" dirty="0" smtClean="0"/>
          </a:p>
          <a:p>
            <a:pPr lvl="0"/>
            <a:r>
              <a:rPr lang="en-US" baseline="0" dirty="0" smtClean="0"/>
              <a:t>***** The next section is our Fire department which includes fire response, emergency medical services, and ambulance transport.  Fire has 122 employees and makes up 14% of the budget.</a:t>
            </a:r>
          </a:p>
          <a:p>
            <a:pPr lvl="0"/>
            <a:endParaRPr lang="en-US" baseline="0" dirty="0" smtClean="0"/>
          </a:p>
          <a:p>
            <a:pPr lvl="0"/>
            <a:r>
              <a:rPr lang="en-US" baseline="0" dirty="0" smtClean="0"/>
              <a:t>*****Last but not least is the Parks and Recreation department with 68 employees and 10% of the budget.  Parks &amp; Recreation includes the operation of 2 swimming pools, 2 municipal golf courses, recreation programs, numerous parks and open spaces which now is the home to 11 new and popular pickle ball courts. *****</a:t>
            </a:r>
          </a:p>
        </p:txBody>
      </p:sp>
      <p:sp>
        <p:nvSpPr>
          <p:cNvPr id="4" name="Slide Number Placeholder 3"/>
          <p:cNvSpPr>
            <a:spLocks noGrp="1"/>
          </p:cNvSpPr>
          <p:nvPr>
            <p:ph type="sldNum" sz="quarter" idx="10"/>
          </p:nvPr>
        </p:nvSpPr>
        <p:spPr/>
        <p:txBody>
          <a:bodyPr/>
          <a:lstStyle/>
          <a:p>
            <a:fld id="{89DAA4D9-E382-4363-81EA-DB717C606062}"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US" sz="1200" dirty="0" smtClean="0"/>
              <a:t>This next</a:t>
            </a:r>
            <a:r>
              <a:rPr lang="en-US" sz="1200" baseline="0" dirty="0" smtClean="0"/>
              <a:t> slide will give you an idea of where the City’s capital investment will be made in the coming year</a:t>
            </a:r>
          </a:p>
          <a:p>
            <a:endParaRPr lang="en-US" sz="1200" baseline="0" dirty="0" smtClean="0"/>
          </a:p>
          <a:p>
            <a:r>
              <a:rPr lang="en-US" sz="1200" b="1" baseline="0" dirty="0" smtClean="0"/>
              <a:t>*****</a:t>
            </a:r>
            <a:r>
              <a:rPr lang="en-US" sz="1200" baseline="0" dirty="0" smtClean="0"/>
              <a:t>over $5 million will be put into water and sewer lines replacements</a:t>
            </a:r>
          </a:p>
          <a:p>
            <a:endParaRPr lang="en-US" sz="1200" baseline="0" dirty="0" smtClean="0"/>
          </a:p>
          <a:p>
            <a:r>
              <a:rPr lang="en-US" sz="1200" b="1" baseline="0" dirty="0" smtClean="0"/>
              <a:t>*****</a:t>
            </a:r>
            <a:r>
              <a:rPr lang="en-US" sz="1200" baseline="0" dirty="0" smtClean="0"/>
              <a:t>we will be working on the Fire Station #4 design and relocation to better serve our citizens East of 29 Road</a:t>
            </a:r>
          </a:p>
          <a:p>
            <a:endParaRPr lang="en-US" sz="1200" baseline="0" dirty="0" smtClean="0"/>
          </a:p>
          <a:p>
            <a:r>
              <a:rPr lang="en-US" sz="1200" baseline="0" dirty="0" smtClean="0"/>
              <a:t>The next four projects are the transportation capacity projects for the year </a:t>
            </a:r>
            <a:r>
              <a:rPr lang="en-US" sz="1200" b="1" baseline="0" dirty="0" smtClean="0"/>
              <a:t>*****</a:t>
            </a:r>
            <a:r>
              <a:rPr lang="en-US" sz="1200" baseline="0" dirty="0" smtClean="0"/>
              <a:t>and include work on a new City Market fueling station at the corner of 1</a:t>
            </a:r>
            <a:r>
              <a:rPr lang="en-US" sz="1200" baseline="30000" dirty="0" smtClean="0"/>
              <a:t>st</a:t>
            </a:r>
            <a:r>
              <a:rPr lang="en-US" sz="1200" baseline="0" dirty="0" smtClean="0"/>
              <a:t> and White, a right turn lane for the new Grand Valley Transit station north of Patterson on 24 ½ Road, the start of the Community Hospital project and a turn lane for a new parking garage at the Veteran’s Administration Hospital.</a:t>
            </a:r>
          </a:p>
          <a:p>
            <a:endParaRPr lang="en-US" sz="1200" baseline="0" dirty="0" smtClean="0"/>
          </a:p>
          <a:p>
            <a:r>
              <a:rPr lang="en-US" sz="1200" b="1" baseline="0" dirty="0" smtClean="0"/>
              <a:t>*****</a:t>
            </a:r>
            <a:r>
              <a:rPr lang="en-US" sz="1200" baseline="0" dirty="0" smtClean="0"/>
              <a:t>As of this presentation we have been notified that we were not successful in our GOCO Grant for Las </a:t>
            </a:r>
            <a:r>
              <a:rPr lang="en-US" sz="1200" baseline="0" dirty="0" err="1" smtClean="0"/>
              <a:t>Colonias</a:t>
            </a:r>
            <a:r>
              <a:rPr lang="en-US" sz="1200" baseline="0" dirty="0" smtClean="0"/>
              <a:t> park.  We will be back to the table with our funding partners and Council to put a plan together based on that information.  </a:t>
            </a:r>
          </a:p>
          <a:p>
            <a:endParaRPr lang="en-US" sz="1200" baseline="0" dirty="0" smtClean="0"/>
          </a:p>
          <a:p>
            <a:r>
              <a:rPr lang="en-US" sz="1200" b="1" baseline="0" dirty="0" smtClean="0"/>
              <a:t>*****</a:t>
            </a:r>
            <a:r>
              <a:rPr lang="en-US" sz="1200" baseline="0" dirty="0" smtClean="0"/>
              <a:t>The Avalon Theatre project will be complete in 2014 and will once again be generating activity in our downtown.</a:t>
            </a:r>
          </a:p>
          <a:p>
            <a:endParaRPr lang="en-US" sz="1200" baseline="0" dirty="0" smtClean="0"/>
          </a:p>
          <a:p>
            <a:r>
              <a:rPr lang="en-US" sz="1200" b="1" baseline="0" dirty="0" smtClean="0"/>
              <a:t>*****</a:t>
            </a:r>
            <a:r>
              <a:rPr lang="en-US" sz="1200" baseline="0" dirty="0" smtClean="0"/>
              <a:t>In partnership with a possible DOLA grant we will be expanding our Compressed Natural Gas system by construction an additional 10 slow fill stations, and adding a compressor to prepare us for future hook ups as we continue to build upon this very successful project.</a:t>
            </a:r>
          </a:p>
          <a:p>
            <a:endParaRPr lang="en-US" sz="1200" baseline="0" dirty="0" smtClean="0"/>
          </a:p>
          <a:p>
            <a:r>
              <a:rPr lang="en-US" sz="1200" b="1" baseline="0" dirty="0" smtClean="0"/>
              <a:t>*****</a:t>
            </a:r>
            <a:r>
              <a:rPr lang="en-US" sz="1200" baseline="0" dirty="0" smtClean="0"/>
              <a:t>The North Avenue Streetscape and Horizon Drive Interchange projects will be starting next year.</a:t>
            </a:r>
          </a:p>
          <a:p>
            <a:endParaRPr lang="en-US" sz="1200" baseline="0" dirty="0" smtClean="0"/>
          </a:p>
          <a:p>
            <a:r>
              <a:rPr lang="en-US" sz="1200" b="1" baseline="0" dirty="0" smtClean="0"/>
              <a:t>*****</a:t>
            </a:r>
            <a:r>
              <a:rPr lang="en-US" sz="1200" baseline="0" dirty="0" smtClean="0"/>
              <a:t>We have two bridge projects… one improvement and one replacement by partnering with the County and use of Federal grant funds</a:t>
            </a:r>
          </a:p>
          <a:p>
            <a:endParaRPr lang="en-US" sz="1200" baseline="0" dirty="0" smtClean="0"/>
          </a:p>
          <a:p>
            <a:r>
              <a:rPr lang="en-US" sz="1200" b="1" baseline="0" dirty="0" smtClean="0"/>
              <a:t>*****</a:t>
            </a:r>
            <a:r>
              <a:rPr lang="en-US" sz="1200" baseline="0" dirty="0" smtClean="0"/>
              <a:t>the </a:t>
            </a:r>
            <a:r>
              <a:rPr lang="en-US" sz="1200" baseline="0" dirty="0" err="1" smtClean="0"/>
              <a:t>Chipseal</a:t>
            </a:r>
            <a:r>
              <a:rPr lang="en-US" sz="1200" baseline="0" dirty="0" smtClean="0"/>
              <a:t> program will concentrate in the Orchard Mesa area next year and the budget was increased over last year. </a:t>
            </a:r>
          </a:p>
          <a:p>
            <a:endParaRPr lang="en-US" sz="1200" baseline="0" dirty="0" smtClean="0"/>
          </a:p>
          <a:p>
            <a:r>
              <a:rPr lang="en-US" sz="1200" b="1" baseline="0" dirty="0" smtClean="0"/>
              <a:t>*****</a:t>
            </a:r>
            <a:r>
              <a:rPr lang="en-US" sz="1200" baseline="0" dirty="0" smtClean="0"/>
              <a:t> and we have noted a few other capital projects planned as well. ****</a:t>
            </a:r>
          </a:p>
          <a:p>
            <a:endParaRPr lang="en-US" sz="1200" baseline="0" dirty="0" smtClean="0"/>
          </a:p>
        </p:txBody>
      </p:sp>
      <p:sp>
        <p:nvSpPr>
          <p:cNvPr id="4" name="Slide Number Placeholder 3"/>
          <p:cNvSpPr>
            <a:spLocks noGrp="1"/>
          </p:cNvSpPr>
          <p:nvPr>
            <p:ph type="sldNum" sz="quarter" idx="10"/>
          </p:nvPr>
        </p:nvSpPr>
        <p:spPr/>
        <p:txBody>
          <a:bodyPr/>
          <a:lstStyle/>
          <a:p>
            <a:fld id="{89DAA4D9-E382-4363-81EA-DB717C606062}" type="slidenum">
              <a:rPr lang="en-US" smtClean="0"/>
              <a:pPr/>
              <a:t>11</a:t>
            </a:fld>
            <a:endParaRPr lang="en-US" dirty="0"/>
          </a:p>
        </p:txBody>
      </p:sp>
    </p:spTree>
    <p:extLst>
      <p:ext uri="{BB962C8B-B14F-4D97-AF65-F5344CB8AC3E}">
        <p14:creationId xmlns:p14="http://schemas.microsoft.com/office/powerpoint/2010/main" val="36133695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chart</a:t>
            </a:r>
            <a:r>
              <a:rPr lang="en-US" baseline="0" dirty="0" smtClean="0"/>
              <a:t> </a:t>
            </a:r>
            <a:r>
              <a:rPr lang="en-US" dirty="0" smtClean="0"/>
              <a:t>shows</a:t>
            </a:r>
            <a:r>
              <a:rPr lang="en-US" baseline="0" dirty="0" smtClean="0"/>
              <a:t> a combination of the City’s capital projects, Council’s commitment to economic development, and many community partnership for a total investment of </a:t>
            </a:r>
            <a:r>
              <a:rPr lang="en-US" baseline="0" smtClean="0"/>
              <a:t>$</a:t>
            </a:r>
            <a:r>
              <a:rPr lang="en-US" baseline="0" smtClean="0"/>
              <a:t>22.6 </a:t>
            </a:r>
            <a:r>
              <a:rPr lang="en-US" baseline="0" dirty="0" smtClean="0"/>
              <a:t>million*****</a:t>
            </a:r>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89DAA4D9-E382-4363-81EA-DB717C606062}"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With that,</a:t>
            </a:r>
            <a:r>
              <a:rPr lang="en-US" baseline="0" dirty="0" smtClean="0"/>
              <a:t> this concludes the presentation.  Again I want to thank you all for your involvement in this process.  This budget is not just the City Manager’s or the City Council’s, it is our community’ budget.  I am proud of the process and the wise use of the tax payers dollars in a time where we are continuing to slowly climb out of the recession here on the Western Slope.  </a:t>
            </a:r>
          </a:p>
          <a:p>
            <a:endParaRPr lang="en-US" baseline="0" dirty="0" smtClean="0"/>
          </a:p>
          <a:p>
            <a:r>
              <a:rPr lang="en-US" baseline="0" dirty="0" smtClean="0"/>
              <a:t>So we are hear to address any questions of Council at this time.</a:t>
            </a:r>
            <a:endParaRPr lang="en-US" dirty="0" smtClean="0"/>
          </a:p>
          <a:p>
            <a:endParaRPr lang="en-US" dirty="0"/>
          </a:p>
        </p:txBody>
      </p:sp>
      <p:sp>
        <p:nvSpPr>
          <p:cNvPr id="4" name="Slide Number Placeholder 3"/>
          <p:cNvSpPr>
            <a:spLocks noGrp="1"/>
          </p:cNvSpPr>
          <p:nvPr>
            <p:ph type="sldNum" sz="quarter" idx="10"/>
          </p:nvPr>
        </p:nvSpPr>
        <p:spPr/>
        <p:txBody>
          <a:bodyPr/>
          <a:lstStyle/>
          <a:p>
            <a:fld id="{89DAA4D9-E382-4363-81EA-DB717C606062}" type="slidenum">
              <a:rPr lang="en-US" smtClean="0"/>
              <a:pPr/>
              <a:t>13</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Let me take you back to </a:t>
            </a:r>
            <a:r>
              <a:rPr lang="en-US" baseline="0" dirty="0" smtClean="0"/>
              <a:t>July 23</a:t>
            </a:r>
            <a:r>
              <a:rPr lang="en-US" baseline="30000" dirty="0" smtClean="0"/>
              <a:t>rd</a:t>
            </a:r>
            <a:r>
              <a:rPr lang="en-US" baseline="0" dirty="0" smtClean="0"/>
              <a:t> of</a:t>
            </a:r>
            <a:r>
              <a:rPr lang="en-US" dirty="0" smtClean="0"/>
              <a:t> this year when we started our budget process with City Council.  This was a time to introduce our organization </a:t>
            </a:r>
            <a:r>
              <a:rPr lang="en-US" b="1" dirty="0" smtClean="0"/>
              <a:t>*****</a:t>
            </a:r>
            <a:r>
              <a:rPr lang="en-US" dirty="0" smtClean="0"/>
              <a:t>to the</a:t>
            </a:r>
            <a:r>
              <a:rPr lang="en-US" baseline="0" dirty="0" smtClean="0"/>
              <a:t> new Council after the election.  This start to the process was an opportunity for the Council to begin to put in place the budget policies based on how we provided services to our community.</a:t>
            </a:r>
          </a:p>
          <a:p>
            <a:r>
              <a:rPr lang="en-US" baseline="0" dirty="0" smtClean="0"/>
              <a:t> </a:t>
            </a:r>
          </a:p>
          <a:p>
            <a:r>
              <a:rPr lang="en-US" baseline="0" dirty="0" smtClean="0"/>
              <a:t>We talked about our departments, what we have done in the past, where we are today and what was on the horizon for delivering the particular services to our community.  This slide and next few talks  to “who we are” and how server with honor, integrity, teamwork and respect.</a:t>
            </a:r>
            <a:r>
              <a:rPr lang="en-US" b="1" baseline="0" dirty="0" smtClean="0"/>
              <a:t>******</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EA7C0677-D9F6-45EE-8AD9-DFD90010177A}" type="slidenum">
              <a:rPr lang="en-US" smtClean="0">
                <a:solidFill>
                  <a:prstClr val="black"/>
                </a:solidFill>
              </a:rPr>
              <a:pPr/>
              <a:t>2</a:t>
            </a:fld>
            <a:endParaRPr lang="en-US">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smtClean="0"/>
              <a:t>*****</a:t>
            </a:r>
            <a:r>
              <a:rPr lang="en-US" sz="1200" dirty="0" smtClean="0"/>
              <a:t> As you see, each of statements</a:t>
            </a:r>
            <a:r>
              <a:rPr lang="en-US" sz="1200" baseline="0" dirty="0" smtClean="0"/>
              <a:t> relate to our operations and when reading these it brings to mind a couple of stories related to service with honor.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t>When we say we serve and protect - This past Halloween we witnesses just what it means, when we take our time to train our officers prior to hitting the street.  Officer Cody Kennedy, one of our officers in the police department, demonstrated his skills when confronted by a person with a toy gun picking the “wrong” next person to intimidate. Cody was simply walking the streets of downtown, building relationships and in an instant was confronted with this situation.  Using his, education, training and instinct in a split second, did not pull his trigger.  He told me he can not put in words how close he came….   We have not compromised our standards over the past year when we have been down in numbers in our police department.  I thank the Chief for holding strong on that, and thank those employees who have filled the gaps while we are getting our numbers back up.  I happy to report that we are moving in the right direction in filling our police vacancies.</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t>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t>When we talk about “we rescue” well we not only rescue people but their loved ones,,, with four legs.  Recently you saw the video put out by the Daily Sentinel about Guadalupe Bravo’s two dogs that were rescued from a culvert near Eagle Rim Park.  Employee’s from our Parks and Recreation department and fire personnel served with passion and care.  This was not the only non-human rescue this past year, we had a number of exciting, dangerous and successful rescues of other family pets including a horse North of our City.</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t>There is an expectation from this community, the City Council and myself that when you drink from your water faucet, it is safe; when you place your trash out it will be picked up and when you flush your toilet it does not end up in your bathtub….at least when it is on our side of the line</a:t>
            </a:r>
            <a:r>
              <a:rPr lang="en-US" sz="1200" b="1" baseline="0" dirty="0" smtClean="0"/>
              <a:t>.  </a:t>
            </a:r>
            <a:r>
              <a:rPr lang="en-US" sz="1200" b="0" baseline="0" dirty="0" smtClean="0"/>
              <a:t>We strive to provide the highest level of quality in all of our utility services.</a:t>
            </a:r>
            <a:r>
              <a:rPr lang="en-US" sz="1200" b="1"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EA7C0677-D9F6-45EE-8AD9-DFD90010177A}" type="slidenum">
              <a:rPr lang="en-US" smtClean="0">
                <a:solidFill>
                  <a:prstClr val="black"/>
                </a:solidFill>
              </a:rPr>
              <a:pPr/>
              <a:t>3</a:t>
            </a:fld>
            <a:endParaRPr lang="en-US">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a:t>
            </a:r>
            <a:r>
              <a:rPr lang="en-US" b="0" dirty="0" smtClean="0"/>
              <a:t>The</a:t>
            </a:r>
            <a:r>
              <a:rPr lang="en-US" b="0" baseline="0" dirty="0" smtClean="0"/>
              <a:t> last line states Most Importantly, We Listen.  This budget is built on your direct input, your ideas, the communities input and a vision that will indeed shape our future.</a:t>
            </a:r>
            <a:r>
              <a:rPr lang="en-US" b="1" baseline="0" dirty="0" smtClean="0"/>
              <a:t>******</a:t>
            </a:r>
          </a:p>
        </p:txBody>
      </p:sp>
      <p:sp>
        <p:nvSpPr>
          <p:cNvPr id="4" name="Slide Number Placeholder 3"/>
          <p:cNvSpPr>
            <a:spLocks noGrp="1"/>
          </p:cNvSpPr>
          <p:nvPr>
            <p:ph type="sldNum" sz="quarter" idx="10"/>
          </p:nvPr>
        </p:nvSpPr>
        <p:spPr/>
        <p:txBody>
          <a:bodyPr/>
          <a:lstStyle/>
          <a:p>
            <a:fld id="{EA7C0677-D9F6-45EE-8AD9-DFD90010177A}" type="slidenum">
              <a:rPr lang="en-US" smtClean="0">
                <a:solidFill>
                  <a:prstClr val="black"/>
                </a:solidFill>
              </a:rPr>
              <a:pPr/>
              <a:t>4</a:t>
            </a:fld>
            <a:endParaRPr lang="en-US">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baseline="0" dirty="0" smtClean="0"/>
              <a:t>***** </a:t>
            </a:r>
            <a:r>
              <a:rPr lang="en-US" b="0" baseline="0" dirty="0" smtClean="0"/>
              <a:t>The budget development has been the source of many of your meetings since July. </a:t>
            </a:r>
            <a:r>
              <a:rPr lang="en-US" dirty="0" smtClean="0"/>
              <a:t>This slide</a:t>
            </a:r>
            <a:r>
              <a:rPr lang="en-US" baseline="0" dirty="0" smtClean="0"/>
              <a:t> is a small sampling of the numerous topic discussions we had once we finished up the departmental reviews.  Seven meetings and numerous hours later we have prepared the 2014 budget for your review and approval. </a:t>
            </a:r>
            <a:endParaRPr lang="en-US" b="0" baseline="0" dirty="0" smtClean="0"/>
          </a:p>
          <a:p>
            <a:endParaRPr lang="en-US" b="0" baseline="0" dirty="0" smtClean="0"/>
          </a:p>
          <a:p>
            <a:r>
              <a:rPr lang="en-US" b="0" baseline="0" dirty="0" smtClean="0"/>
              <a:t>I want to thank you all for your commitment and the time you took in order to work together to produce this proposed budget</a:t>
            </a:r>
            <a:r>
              <a:rPr lang="en-US" b="1" baseline="0" dirty="0" smtClean="0"/>
              <a:t>. ******</a:t>
            </a:r>
            <a:endParaRPr lang="en-US" b="1" dirty="0" smtClean="0"/>
          </a:p>
        </p:txBody>
      </p:sp>
      <p:sp>
        <p:nvSpPr>
          <p:cNvPr id="4" name="Slide Number Placeholder 3"/>
          <p:cNvSpPr>
            <a:spLocks noGrp="1"/>
          </p:cNvSpPr>
          <p:nvPr>
            <p:ph type="sldNum" sz="quarter" idx="10"/>
          </p:nvPr>
        </p:nvSpPr>
        <p:spPr/>
        <p:txBody>
          <a:bodyPr/>
          <a:lstStyle/>
          <a:p>
            <a:fld id="{89DAA4D9-E382-4363-81EA-DB717C606062}"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sz="1100" dirty="0" smtClean="0"/>
              <a:t>The 2014 proposed budget contains the allocated resources to meet the coming year’s needs according</a:t>
            </a:r>
            <a:r>
              <a:rPr lang="en-US" sz="1100" baseline="0" dirty="0" smtClean="0"/>
              <a:t> to Council’s priorities.</a:t>
            </a:r>
          </a:p>
          <a:p>
            <a:endParaRPr lang="en-US" sz="11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100" b="1" dirty="0"/>
              <a:t>*****</a:t>
            </a:r>
            <a:r>
              <a:rPr lang="en-US" sz="1100" dirty="0"/>
              <a:t>– Total budget of </a:t>
            </a:r>
            <a:r>
              <a:rPr lang="en-US" sz="1100" dirty="0" smtClean="0"/>
              <a:t>132.4 Million</a:t>
            </a:r>
            <a:r>
              <a:rPr lang="en-US" sz="1100" baseline="0" dirty="0" smtClean="0"/>
              <a:t> which is an 8% decrease from 2013 adjusted budget.  The 2013 budget was adjusted beginning early this year due to reduction in resources, particularly sales and use taxes and continues to be as we work towards the end of the year. This number is up since our last meeting and reflects a change in the Avalon Project.  FCI ran their numbers on where they think they will end the year on project costs.  Jay Valentine requested that we reduce this years number and increase next years based on %complete.  This is simply a shift in funds from 2013 to 2014 and does not change any financial relationships we have, nor the targeted completion date.  I would just note that the 2013 adopted budget was $145.8 million. </a:t>
            </a:r>
            <a:endParaRPr lang="en-US" sz="1100" dirty="0" smtClean="0"/>
          </a:p>
          <a:p>
            <a:r>
              <a:rPr lang="en-US" sz="1100" baseline="0" dirty="0" smtClean="0"/>
              <a:t>.</a:t>
            </a:r>
            <a:endParaRPr lang="en-US" sz="1100" dirty="0"/>
          </a:p>
          <a:p>
            <a:endParaRPr lang="en-US" sz="1100" dirty="0"/>
          </a:p>
          <a:p>
            <a:r>
              <a:rPr lang="en-US" sz="1100" b="1" dirty="0"/>
              <a:t>***** </a:t>
            </a:r>
            <a:r>
              <a:rPr lang="en-US" sz="1100" b="0" dirty="0"/>
              <a:t>– </a:t>
            </a:r>
            <a:r>
              <a:rPr lang="en-US" sz="1100" b="0" dirty="0" smtClean="0"/>
              <a:t>The</a:t>
            </a:r>
            <a:r>
              <a:rPr lang="en-US" sz="1100" b="0" baseline="0" dirty="0" smtClean="0"/>
              <a:t> operating expenses are flat with 2013 and Council has again committed $2 million towards economic development and community partnerships.</a:t>
            </a:r>
          </a:p>
          <a:p>
            <a:endParaRPr lang="en-US" sz="1100" dirty="0"/>
          </a:p>
          <a:p>
            <a:r>
              <a:rPr lang="en-US" sz="1100" b="1" dirty="0"/>
              <a:t>*****</a:t>
            </a:r>
            <a:r>
              <a:rPr lang="en-US" sz="1100" dirty="0"/>
              <a:t> On the Labor side of this, </a:t>
            </a:r>
            <a:r>
              <a:rPr lang="en-US" sz="1100" dirty="0" smtClean="0"/>
              <a:t>Council has committed to complete</a:t>
            </a:r>
            <a:r>
              <a:rPr lang="en-US" sz="1100" baseline="0" dirty="0" smtClean="0"/>
              <a:t> the implementation of 2012 market-driven wage adjustments which began this year and will complete a 2 year implementation plan. In total 35% of staff are at market and will receive no wage adjustment.   A majority of the remaining 65%, are within public safety.</a:t>
            </a:r>
          </a:p>
          <a:p>
            <a:endParaRPr lang="en-US" sz="1100" baseline="0" dirty="0" smtClean="0"/>
          </a:p>
          <a:p>
            <a:r>
              <a:rPr lang="en-US" sz="1100" dirty="0" smtClean="0"/>
              <a:t>In</a:t>
            </a:r>
            <a:r>
              <a:rPr lang="en-US" sz="1100" baseline="0" dirty="0" smtClean="0"/>
              <a:t> the </a:t>
            </a:r>
            <a:r>
              <a:rPr lang="en-US" sz="1100" dirty="0" smtClean="0"/>
              <a:t>expenses related to health care we have a projected 9.7% increase in our Health care costs, the employees and organization will share in the increases.  Health care on all fronts seems to change on a daily basis so Claudia and her staff will continue to keep us posted with the most updated information and we will be spending</a:t>
            </a:r>
            <a:r>
              <a:rPr lang="en-US" sz="1100" baseline="0" dirty="0" smtClean="0"/>
              <a:t> this coming year really evaluating our health care benefits</a:t>
            </a:r>
            <a:r>
              <a:rPr lang="en-US" sz="1100" dirty="0" smtClean="0"/>
              <a:t>.   </a:t>
            </a:r>
          </a:p>
          <a:p>
            <a:endParaRPr lang="en-US" sz="11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100" baseline="0" dirty="0" smtClean="0"/>
              <a:t>There are no new full time positions in the 2014 budget and vacancies we experience now and into 2014 will be evaluated on a case-by-case basis.  We will continue to put resources towards hiring the right person, train and work towards retention of the City’s specialized workforce.  Council’s support has allowed us to build a budget that  protects that investment in human capital which in turn meets the community needs. </a:t>
            </a:r>
            <a:r>
              <a:rPr lang="en-US" sz="1100" b="1" baseline="0" dirty="0" smtClean="0"/>
              <a:t>******</a:t>
            </a:r>
            <a:r>
              <a:rPr lang="en-US" sz="1100" baseline="0" dirty="0" smtClean="0"/>
              <a:t> </a:t>
            </a:r>
            <a:endParaRPr lang="en-US" sz="1100" dirty="0"/>
          </a:p>
        </p:txBody>
      </p:sp>
      <p:sp>
        <p:nvSpPr>
          <p:cNvPr id="4" name="Slide Number Placeholder 3"/>
          <p:cNvSpPr>
            <a:spLocks noGrp="1"/>
          </p:cNvSpPr>
          <p:nvPr>
            <p:ph type="sldNum" sz="quarter" idx="10"/>
          </p:nvPr>
        </p:nvSpPr>
        <p:spPr/>
        <p:txBody>
          <a:bodyPr/>
          <a:lstStyle/>
          <a:p>
            <a:fld id="{89DAA4D9-E382-4363-81EA-DB717C606062}"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a:t>
            </a:r>
            <a:r>
              <a:rPr lang="en-US" dirty="0" smtClean="0"/>
              <a:t>Debt service</a:t>
            </a:r>
            <a:r>
              <a:rPr lang="en-US" baseline="0" dirty="0" smtClean="0"/>
              <a:t> will decrease in 2014 due to some payoffs of some of our existing debt.  In 2015 we will see further reductions with the final payoff of the 2004 bonds on the Riverside Parkway.  </a:t>
            </a:r>
            <a:endParaRPr lang="en-US" dirty="0" smtClean="0"/>
          </a:p>
          <a:p>
            <a:endParaRPr lang="en-US" dirty="0" smtClean="0"/>
          </a:p>
          <a:p>
            <a:r>
              <a:rPr lang="en-US" b="1" dirty="0" smtClean="0"/>
              <a:t>*****</a:t>
            </a:r>
            <a:r>
              <a:rPr lang="en-US" dirty="0" smtClean="0"/>
              <a:t>Although less than 2013, this budget</a:t>
            </a:r>
            <a:r>
              <a:rPr lang="en-US" baseline="0" dirty="0" smtClean="0"/>
              <a:t> contains a substantial capital investment for the coming year.  The 2014 budget reflects one year of capital, however early in 2014 staff and Council will begin to put together a multi-year capital plan.  This plan will call for us to sit down together to review the results of the Pavement Condition Index, look at other capital needs and then plan a strategy to maximize the use of capital dollars in the areas of most need.</a:t>
            </a:r>
          </a:p>
          <a:p>
            <a:endParaRPr lang="en-US" baseline="0" dirty="0" smtClean="0"/>
          </a:p>
          <a:p>
            <a:r>
              <a:rPr lang="en-US" b="1" baseline="0" dirty="0" smtClean="0"/>
              <a:t>*****</a:t>
            </a:r>
            <a:r>
              <a:rPr lang="en-US" baseline="0" dirty="0" smtClean="0"/>
              <a:t>Here are some examples of where the 2014 resources are dedicated.  In the upcoming slides you will see more specifics related to these areas.</a:t>
            </a:r>
            <a:r>
              <a:rPr lang="en-US" b="1" baseline="0" dirty="0" smtClean="0"/>
              <a:t>*****</a:t>
            </a:r>
            <a:endParaRPr lang="en-US" b="1" dirty="0"/>
          </a:p>
        </p:txBody>
      </p:sp>
      <p:sp>
        <p:nvSpPr>
          <p:cNvPr id="4" name="Slide Number Placeholder 3"/>
          <p:cNvSpPr>
            <a:spLocks noGrp="1"/>
          </p:cNvSpPr>
          <p:nvPr>
            <p:ph type="sldNum" sz="quarter" idx="10"/>
          </p:nvPr>
        </p:nvSpPr>
        <p:spPr/>
        <p:txBody>
          <a:bodyPr/>
          <a:lstStyle/>
          <a:p>
            <a:fld id="{89DAA4D9-E382-4363-81EA-DB717C606062}"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100" dirty="0" smtClean="0"/>
              <a:t>This chart shows the source</a:t>
            </a:r>
            <a:r>
              <a:rPr lang="en-US" sz="1100" baseline="0" dirty="0" smtClean="0"/>
              <a:t> of revenues for the City</a:t>
            </a:r>
            <a:r>
              <a:rPr lang="en-US" sz="1100" b="1" dirty="0" smtClean="0"/>
              <a:t>*****  </a:t>
            </a:r>
            <a:r>
              <a:rPr lang="en-US" sz="1100" dirty="0" smtClean="0"/>
              <a:t>This is what we use to begin the process of allocating the expenses by projecting what we have to work with. </a:t>
            </a:r>
            <a:r>
              <a:rPr lang="en-US" sz="1100" baseline="0" dirty="0" smtClean="0"/>
              <a:t>and as you know we have conservatively projected 2014. </a:t>
            </a:r>
            <a:endParaRPr lang="en-US" sz="1100" dirty="0" smtClean="0"/>
          </a:p>
          <a:p>
            <a:endParaRPr lang="en-US" sz="1100" dirty="0" smtClean="0"/>
          </a:p>
          <a:p>
            <a:r>
              <a:rPr lang="en-US" sz="1100" b="1" dirty="0" smtClean="0"/>
              <a:t>*****</a:t>
            </a:r>
            <a:r>
              <a:rPr lang="en-US" sz="1100" dirty="0" smtClean="0"/>
              <a:t>Taxes</a:t>
            </a:r>
            <a:r>
              <a:rPr lang="en-US" sz="1100" baseline="0" dirty="0" smtClean="0"/>
              <a:t> are our single most significant source of revenue and support all our general government operations including public safety, streets, and parks. </a:t>
            </a:r>
            <a:r>
              <a:rPr lang="en-US" sz="1100" dirty="0" smtClean="0"/>
              <a:t>The blue section represents</a:t>
            </a:r>
            <a:r>
              <a:rPr lang="en-US" sz="1100" baseline="0" dirty="0" smtClean="0"/>
              <a:t> this and</a:t>
            </a:r>
            <a:r>
              <a:rPr lang="en-US" sz="1100" dirty="0" smtClean="0"/>
              <a:t> includes property taxes, highway user’s tax, and severance taxes. Sales and Use tax Revenues make up the majority of </a:t>
            </a:r>
            <a:r>
              <a:rPr lang="en-US" sz="1100" b="1" dirty="0" smtClean="0"/>
              <a:t>the general fund revenues </a:t>
            </a:r>
            <a:r>
              <a:rPr lang="en-US" sz="1100" dirty="0" smtClean="0"/>
              <a:t>and we have conservatively projected these revenues to be flat</a:t>
            </a:r>
            <a:r>
              <a:rPr lang="en-US" sz="1100" baseline="0" dirty="0" smtClean="0"/>
              <a:t> with 2013.</a:t>
            </a:r>
            <a:endParaRPr lang="en-US" sz="1100" dirty="0" smtClean="0"/>
          </a:p>
          <a:p>
            <a:endParaRPr lang="en-US" sz="1100" dirty="0" smtClean="0"/>
          </a:p>
          <a:p>
            <a:r>
              <a:rPr lang="en-US" sz="1100" b="1" dirty="0" smtClean="0"/>
              <a:t>*****</a:t>
            </a:r>
            <a:r>
              <a:rPr lang="en-US" sz="1100" dirty="0" smtClean="0"/>
              <a:t>The red section is charges for services and includes utility fees, the rural fire district contract, ambulance transport fees and the E911 surcharge revenue.  </a:t>
            </a:r>
          </a:p>
          <a:p>
            <a:endParaRPr lang="en-US" sz="1100" dirty="0" smtClean="0"/>
          </a:p>
          <a:p>
            <a:r>
              <a:rPr lang="en-US" sz="1100" b="1" dirty="0" smtClean="0"/>
              <a:t>*****------*****</a:t>
            </a:r>
            <a:r>
              <a:rPr lang="en-US" sz="1100" dirty="0" smtClean="0"/>
              <a:t>The green and</a:t>
            </a:r>
            <a:r>
              <a:rPr lang="en-US" sz="1100" baseline="0" dirty="0" smtClean="0"/>
              <a:t> purple sections combined make up 21</a:t>
            </a:r>
            <a:r>
              <a:rPr lang="en-US" sz="1100" dirty="0" smtClean="0"/>
              <a:t>% of revenue</a:t>
            </a:r>
            <a:r>
              <a:rPr lang="en-US" sz="1100" baseline="0" dirty="0" smtClean="0"/>
              <a:t> and include internal charges for fleet and technology as well as grant revenues, followed by fines, license, and permit fees. </a:t>
            </a:r>
            <a:r>
              <a:rPr lang="en-US" sz="1100" b="1" baseline="0" dirty="0" smtClean="0"/>
              <a:t>*****</a:t>
            </a:r>
          </a:p>
          <a:p>
            <a:endParaRPr lang="en-US" sz="1100" dirty="0" smtClean="0"/>
          </a:p>
          <a:p>
            <a:endParaRPr lang="en-US" sz="1100" dirty="0" smtClean="0"/>
          </a:p>
          <a:p>
            <a:endParaRPr lang="en-US" sz="1100" dirty="0"/>
          </a:p>
          <a:p>
            <a:endParaRPr lang="en-US" sz="1100" dirty="0"/>
          </a:p>
          <a:p>
            <a:endParaRPr lang="en-US" sz="1100" dirty="0"/>
          </a:p>
          <a:p>
            <a:endParaRPr lang="en-US" sz="1100" dirty="0"/>
          </a:p>
          <a:p>
            <a:endParaRPr lang="en-US" sz="1100" dirty="0"/>
          </a:p>
        </p:txBody>
      </p:sp>
      <p:sp>
        <p:nvSpPr>
          <p:cNvPr id="4" name="Slide Number Placeholder 3"/>
          <p:cNvSpPr>
            <a:spLocks noGrp="1"/>
          </p:cNvSpPr>
          <p:nvPr>
            <p:ph type="sldNum" sz="quarter" idx="10"/>
          </p:nvPr>
        </p:nvSpPr>
        <p:spPr/>
        <p:txBody>
          <a:bodyPr/>
          <a:lstStyle/>
          <a:p>
            <a:fld id="{89DAA4D9-E382-4363-81EA-DB717C606062}"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a:t>
            </a:r>
            <a:r>
              <a:rPr lang="en-US" dirty="0" smtClean="0"/>
              <a:t>This</a:t>
            </a:r>
            <a:r>
              <a:rPr lang="en-US" baseline="0" dirty="0" smtClean="0"/>
              <a:t> chart will show where the 2014 dollars are planned to be spent, and the relative percentage of the pie based on the $132.4 million dollar total budget.</a:t>
            </a:r>
          </a:p>
          <a:p>
            <a:endParaRPr lang="en-US" baseline="0" dirty="0" smtClean="0"/>
          </a:p>
          <a:p>
            <a:r>
              <a:rPr lang="en-US" b="1" baseline="0" dirty="0" smtClean="0"/>
              <a:t>*****</a:t>
            </a:r>
            <a:r>
              <a:rPr lang="en-US" baseline="0" dirty="0" smtClean="0"/>
              <a:t>Labor expenses are 46% of our budget.  </a:t>
            </a:r>
          </a:p>
          <a:p>
            <a:endParaRPr lang="en-US" baseline="0" dirty="0" smtClean="0"/>
          </a:p>
          <a:p>
            <a:r>
              <a:rPr lang="en-US" b="1" baseline="0" dirty="0" smtClean="0"/>
              <a:t>*****</a:t>
            </a:r>
            <a:r>
              <a:rPr lang="en-US" baseline="0" dirty="0" smtClean="0"/>
              <a:t>Internal Service expense is the cost of technology, fleet, insurance, and the E911 Regional Communication Center and is 11% of our budget</a:t>
            </a:r>
          </a:p>
          <a:p>
            <a:endParaRPr lang="en-US" baseline="0" dirty="0" smtClean="0"/>
          </a:p>
          <a:p>
            <a:r>
              <a:rPr lang="en-US" b="1" baseline="0" dirty="0" smtClean="0"/>
              <a:t>*****</a:t>
            </a:r>
            <a:r>
              <a:rPr lang="en-US" baseline="0" dirty="0" smtClean="0"/>
              <a:t>Operating expense is 19% of our budget and includes expenses for things like ammunition, road salt, chemicals and fertilizers, vehicle parts, repairs &amp; maintenance, utilities, contract services, economic development, and community partnerships</a:t>
            </a:r>
          </a:p>
          <a:p>
            <a:endParaRPr lang="en-US" baseline="0" dirty="0" smtClean="0"/>
          </a:p>
          <a:p>
            <a:r>
              <a:rPr lang="en-US" b="1" baseline="0" dirty="0" smtClean="0"/>
              <a:t>*****</a:t>
            </a:r>
            <a:r>
              <a:rPr lang="en-US" baseline="0" dirty="0" smtClean="0"/>
              <a:t>Debt Service is 8% of the budget. As mentioned beginning in 2015 we will experience the full benefit of the refinance of parkway debt, with a corresponding reduction of the Parkway debt service by $1.4 million.</a:t>
            </a:r>
          </a:p>
          <a:p>
            <a:endParaRPr lang="en-US" baseline="0" dirty="0" smtClean="0"/>
          </a:p>
          <a:p>
            <a:r>
              <a:rPr lang="en-US" b="1" baseline="0" dirty="0" smtClean="0"/>
              <a:t>*****</a:t>
            </a:r>
            <a:r>
              <a:rPr lang="en-US" baseline="0" dirty="0" smtClean="0"/>
              <a:t>The capital spending in 2014 is at $20.5 million or 16% of our budget. </a:t>
            </a:r>
          </a:p>
        </p:txBody>
      </p:sp>
      <p:sp>
        <p:nvSpPr>
          <p:cNvPr id="4" name="Slide Number Placeholder 3"/>
          <p:cNvSpPr>
            <a:spLocks noGrp="1"/>
          </p:cNvSpPr>
          <p:nvPr>
            <p:ph type="sldNum" sz="quarter" idx="10"/>
          </p:nvPr>
        </p:nvSpPr>
        <p:spPr/>
        <p:txBody>
          <a:bodyPr/>
          <a:lstStyle/>
          <a:p>
            <a:fld id="{89DAA4D9-E382-4363-81EA-DB717C606062}"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3C20AE4-7007-449A-8CCC-B4CA080AA024}" type="datetimeFigureOut">
              <a:rPr lang="en-US" smtClean="0"/>
              <a:pPr/>
              <a:t>12/4/2013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78B7E9E-CBC2-40D1-ACA8-60807F9E7842}"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C20AE4-7007-449A-8CCC-B4CA080AA024}" type="datetimeFigureOut">
              <a:rPr lang="en-US" smtClean="0"/>
              <a:pPr/>
              <a:t>12/4/2013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78B7E9E-CBC2-40D1-ACA8-60807F9E7842}"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C20AE4-7007-449A-8CCC-B4CA080AA024}" type="datetimeFigureOut">
              <a:rPr lang="en-US" smtClean="0"/>
              <a:pPr/>
              <a:t>12/4/2013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78B7E9E-CBC2-40D1-ACA8-60807F9E7842}"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C20AE4-7007-449A-8CCC-B4CA080AA024}" type="datetimeFigureOut">
              <a:rPr lang="en-US" smtClean="0"/>
              <a:pPr/>
              <a:t>12/4/2013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78B7E9E-CBC2-40D1-ACA8-60807F9E7842}"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C20AE4-7007-449A-8CCC-B4CA080AA024}" type="datetimeFigureOut">
              <a:rPr lang="en-US" smtClean="0"/>
              <a:pPr/>
              <a:t>12/4/2013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78B7E9E-CBC2-40D1-ACA8-60807F9E7842}"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3C20AE4-7007-449A-8CCC-B4CA080AA024}" type="datetimeFigureOut">
              <a:rPr lang="en-US" smtClean="0"/>
              <a:pPr/>
              <a:t>12/4/2013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78B7E9E-CBC2-40D1-ACA8-60807F9E7842}"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3C20AE4-7007-449A-8CCC-B4CA080AA024}" type="datetimeFigureOut">
              <a:rPr lang="en-US" smtClean="0"/>
              <a:pPr/>
              <a:t>12/4/2013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78B7E9E-CBC2-40D1-ACA8-60807F9E7842}"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3C20AE4-7007-449A-8CCC-B4CA080AA024}" type="datetimeFigureOut">
              <a:rPr lang="en-US" smtClean="0"/>
              <a:pPr/>
              <a:t>12/4/2013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78B7E9E-CBC2-40D1-ACA8-60807F9E7842}"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C20AE4-7007-449A-8CCC-B4CA080AA024}" type="datetimeFigureOut">
              <a:rPr lang="en-US" smtClean="0"/>
              <a:pPr/>
              <a:t>12/4/2013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78B7E9E-CBC2-40D1-ACA8-60807F9E7842}"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C20AE4-7007-449A-8CCC-B4CA080AA024}" type="datetimeFigureOut">
              <a:rPr lang="en-US" smtClean="0"/>
              <a:pPr/>
              <a:t>12/4/2013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78B7E9E-CBC2-40D1-ACA8-60807F9E7842}" type="slidenum">
              <a:rPr lang="en-US" smtClean="0"/>
              <a:pPr/>
              <a:t>‹#›</a:t>
            </a:fld>
            <a:endParaRPr lang="en-US" dirty="0"/>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C3C20AE4-7007-449A-8CCC-B4CA080AA024}" type="datetimeFigureOut">
              <a:rPr lang="en-US" smtClean="0"/>
              <a:pPr/>
              <a:t>12/4/2013</a:t>
            </a:fld>
            <a:endParaRPr lang="en-US" dirty="0"/>
          </a:p>
        </p:txBody>
      </p:sp>
      <p:sp>
        <p:nvSpPr>
          <p:cNvPr id="9" name="Slide Number Placeholder 8"/>
          <p:cNvSpPr>
            <a:spLocks noGrp="1"/>
          </p:cNvSpPr>
          <p:nvPr>
            <p:ph type="sldNum" sz="quarter" idx="11"/>
          </p:nvPr>
        </p:nvSpPr>
        <p:spPr/>
        <p:txBody>
          <a:bodyPr/>
          <a:lstStyle/>
          <a:p>
            <a:fld id="{778B7E9E-CBC2-40D1-ACA8-60807F9E7842}" type="slidenum">
              <a:rPr lang="en-US" smtClean="0"/>
              <a:pPr/>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778B7E9E-CBC2-40D1-ACA8-60807F9E7842}" type="slidenum">
              <a:rPr lang="en-US" smtClean="0"/>
              <a:pPr/>
              <a:t>‹#›</a:t>
            </a:fld>
            <a:endParaRPr lang="en-US"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C3C20AE4-7007-449A-8CCC-B4CA080AA024}" type="datetimeFigureOut">
              <a:rPr lang="en-US" smtClean="0"/>
              <a:pPr/>
              <a:t>12/4/2013</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2.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chart" Target="../charts/char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1"/>
            <a:ext cx="7543800" cy="1905000"/>
          </a:xfrm>
        </p:spPr>
        <p:txBody>
          <a:bodyPr/>
          <a:lstStyle/>
          <a:p>
            <a:pPr algn="ctr"/>
            <a:r>
              <a:rPr lang="en-US" sz="6000" dirty="0" smtClean="0"/>
              <a:t>City of Grand Junction</a:t>
            </a:r>
            <a:br>
              <a:rPr lang="en-US" sz="6000" dirty="0" smtClean="0"/>
            </a:br>
            <a:r>
              <a:rPr lang="en-US" sz="6000" dirty="0" smtClean="0"/>
              <a:t>2014 Budget</a:t>
            </a:r>
            <a:endParaRPr lang="en-US" sz="6000" dirty="0"/>
          </a:p>
        </p:txBody>
      </p:sp>
      <p:sp>
        <p:nvSpPr>
          <p:cNvPr id="3" name="Subtitle 2"/>
          <p:cNvSpPr>
            <a:spLocks noGrp="1"/>
          </p:cNvSpPr>
          <p:nvPr>
            <p:ph type="subTitle" idx="1"/>
          </p:nvPr>
        </p:nvSpPr>
        <p:spPr/>
        <p:txBody>
          <a:bodyPr/>
          <a:lstStyle/>
          <a:p>
            <a:r>
              <a:rPr lang="en-US" dirty="0" smtClean="0">
                <a:solidFill>
                  <a:schemeClr val="bg2">
                    <a:lumMod val="10000"/>
                  </a:schemeClr>
                </a:solidFill>
              </a:rPr>
              <a:t>Rich Englehart, City Manager</a:t>
            </a:r>
          </a:p>
          <a:p>
            <a:r>
              <a:rPr lang="en-US" dirty="0" smtClean="0">
                <a:solidFill>
                  <a:schemeClr val="bg2">
                    <a:lumMod val="10000"/>
                  </a:schemeClr>
                </a:solidFill>
              </a:rPr>
              <a:t>December 4th, 2013</a:t>
            </a:r>
            <a:endParaRPr lang="en-US" dirty="0">
              <a:solidFill>
                <a:schemeClr val="bg2">
                  <a:lumMod val="10000"/>
                </a:schemeClr>
              </a:solidFill>
            </a:endParaRPr>
          </a:p>
        </p:txBody>
      </p:sp>
      <p:pic>
        <p:nvPicPr>
          <p:cNvPr id="4" name="Picture 3" descr="Logo Caps Color.jpg"/>
          <p:cNvPicPr>
            <a:picLocks noChangeAspect="1"/>
          </p:cNvPicPr>
          <p:nvPr/>
        </p:nvPicPr>
        <p:blipFill>
          <a:blip r:embed="rId3" cstate="print"/>
          <a:stretch>
            <a:fillRect/>
          </a:stretch>
        </p:blipFill>
        <p:spPr>
          <a:xfrm>
            <a:off x="457200" y="5715000"/>
            <a:ext cx="3358896" cy="838200"/>
          </a:xfrm>
          <a:prstGeom prst="rect">
            <a:avLst/>
          </a:prstGeom>
        </p:spPr>
      </p:pic>
    </p:spTree>
    <p:extLst>
      <p:ext uri="{BB962C8B-B14F-4D97-AF65-F5344CB8AC3E}">
        <p14:creationId xmlns:p14="http://schemas.microsoft.com/office/powerpoint/2010/main" val="9263016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p:cNvGraphicFramePr>
            <a:graphicFrameLocks/>
          </p:cNvGraphicFramePr>
          <p:nvPr>
            <p:extLst>
              <p:ext uri="{D42A27DB-BD31-4B8C-83A1-F6EECF244321}">
                <p14:modId xmlns:p14="http://schemas.microsoft.com/office/powerpoint/2010/main" val="2335760161"/>
              </p:ext>
            </p:extLst>
          </p:nvPr>
        </p:nvGraphicFramePr>
        <p:xfrm>
          <a:off x="609600" y="914400"/>
          <a:ext cx="7444740" cy="54864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lstStyle/>
          <a:p>
            <a:r>
              <a:rPr lang="en-US" dirty="0"/>
              <a:t>Spending By Department</a:t>
            </a:r>
          </a:p>
        </p:txBody>
      </p:sp>
      <p:pic>
        <p:nvPicPr>
          <p:cNvPr id="9" name="Picture 8" descr="Logo Caps Color.jpg"/>
          <p:cNvPicPr>
            <a:picLocks noChangeAspect="1"/>
          </p:cNvPicPr>
          <p:nvPr/>
        </p:nvPicPr>
        <p:blipFill>
          <a:blip r:embed="rId4" cstate="print"/>
          <a:stretch>
            <a:fillRect/>
          </a:stretch>
        </p:blipFill>
        <p:spPr>
          <a:xfrm>
            <a:off x="304800" y="6324462"/>
            <a:ext cx="1600200" cy="399324"/>
          </a:xfrm>
          <a:prstGeom prst="rect">
            <a:avLst/>
          </a:prstGeom>
        </p:spPr>
      </p:pic>
      <p:sp>
        <p:nvSpPr>
          <p:cNvPr id="22" name="TextBox 1"/>
          <p:cNvSpPr txBox="1"/>
          <p:nvPr/>
        </p:nvSpPr>
        <p:spPr>
          <a:xfrm>
            <a:off x="5943600" y="5638800"/>
            <a:ext cx="1981200" cy="281969"/>
          </a:xfrm>
          <a:prstGeom prst="rect">
            <a:avLst/>
          </a:prstGeom>
          <a:solidFill>
            <a:srgbClr val="FFFF99"/>
          </a:solidFill>
          <a:effectLst>
            <a:glow rad="38100">
              <a:schemeClr val="accent3">
                <a:satMod val="175000"/>
                <a:alpha val="40000"/>
              </a:schemeClr>
            </a:glow>
            <a:softEdge rad="38100"/>
          </a:effectLst>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100" b="1" dirty="0"/>
              <a:t>643 Total </a:t>
            </a:r>
            <a:r>
              <a:rPr lang="en-US" sz="1100" b="1" dirty="0" smtClean="0"/>
              <a:t>Full-Time Employees</a:t>
            </a:r>
            <a:endParaRPr lang="en-US" sz="1100" b="1" dirty="0"/>
          </a:p>
        </p:txBody>
      </p:sp>
    </p:spTree>
    <p:extLst>
      <p:ext uri="{BB962C8B-B14F-4D97-AF65-F5344CB8AC3E}">
        <p14:creationId xmlns:p14="http://schemas.microsoft.com/office/powerpoint/2010/main" val="3073162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graphicEl>
                                              <a:chart seriesIdx="-3" categoryIdx="-3" bldStep="gridLegend"/>
                                            </p:graphicEl>
                                          </p:spTgt>
                                        </p:tgtEl>
                                        <p:attrNameLst>
                                          <p:attrName>style.visibility</p:attrName>
                                        </p:attrNameLst>
                                      </p:cBhvr>
                                      <p:to>
                                        <p:strVal val="visible"/>
                                      </p:to>
                                    </p:set>
                                    <p:animEffect transition="in" filter="wipe(down)">
                                      <p:cBhvr>
                                        <p:cTn id="7" dur="500"/>
                                        <p:tgtEl>
                                          <p:spTgt spid="6">
                                            <p:graphicEl>
                                              <a:chart seriesIdx="-3" categoryIdx="-3" bldStep="gridLegend"/>
                                            </p:graphicEl>
                                          </p:spTgt>
                                        </p:tgtEl>
                                      </p:cBhvr>
                                    </p:animEffect>
                                  </p:childTnLst>
                                </p:cTn>
                              </p:par>
                            </p:childTnLst>
                          </p:cTn>
                        </p:par>
                        <p:par>
                          <p:cTn id="8" fill="hold">
                            <p:stCondLst>
                              <p:cond delay="500"/>
                            </p:stCondLst>
                            <p:childTnLst>
                              <p:par>
                                <p:cTn id="9" presetID="1" presetClass="entr" presetSubtype="0" fill="hold" grpId="0" nodeType="after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6">
                                            <p:graphicEl>
                                              <a:chart seriesIdx="-4" categoryIdx="0" bldStep="category"/>
                                            </p:graphicEl>
                                          </p:spTgt>
                                        </p:tgtEl>
                                        <p:attrNameLst>
                                          <p:attrName>style.visibility</p:attrName>
                                        </p:attrNameLst>
                                      </p:cBhvr>
                                      <p:to>
                                        <p:strVal val="visible"/>
                                      </p:to>
                                    </p:set>
                                    <p:animEffect transition="in" filter="wipe(down)">
                                      <p:cBhvr>
                                        <p:cTn id="15" dur="500"/>
                                        <p:tgtEl>
                                          <p:spTgt spid="6">
                                            <p:graphicEl>
                                              <a:chart seriesIdx="-4" categoryIdx="0" bldStep="category"/>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6">
                                            <p:graphicEl>
                                              <a:chart seriesIdx="-4" categoryIdx="1" bldStep="category"/>
                                            </p:graphicEl>
                                          </p:spTgt>
                                        </p:tgtEl>
                                        <p:attrNameLst>
                                          <p:attrName>style.visibility</p:attrName>
                                        </p:attrNameLst>
                                      </p:cBhvr>
                                      <p:to>
                                        <p:strVal val="visible"/>
                                      </p:to>
                                    </p:set>
                                    <p:animEffect transition="in" filter="wipe(down)">
                                      <p:cBhvr>
                                        <p:cTn id="20" dur="500"/>
                                        <p:tgtEl>
                                          <p:spTgt spid="6">
                                            <p:graphicEl>
                                              <a:chart seriesIdx="-4" categoryIdx="1" bldStep="category"/>
                                            </p:graphic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6">
                                            <p:graphicEl>
                                              <a:chart seriesIdx="-4" categoryIdx="2" bldStep="category"/>
                                            </p:graphicEl>
                                          </p:spTgt>
                                        </p:tgtEl>
                                        <p:attrNameLst>
                                          <p:attrName>style.visibility</p:attrName>
                                        </p:attrNameLst>
                                      </p:cBhvr>
                                      <p:to>
                                        <p:strVal val="visible"/>
                                      </p:to>
                                    </p:set>
                                    <p:animEffect transition="in" filter="wipe(down)">
                                      <p:cBhvr>
                                        <p:cTn id="25" dur="500"/>
                                        <p:tgtEl>
                                          <p:spTgt spid="6">
                                            <p:graphicEl>
                                              <a:chart seriesIdx="-4" categoryIdx="2" bldStep="category"/>
                                            </p:graphic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6">
                                            <p:graphicEl>
                                              <a:chart seriesIdx="-4" categoryIdx="3" bldStep="category"/>
                                            </p:graphicEl>
                                          </p:spTgt>
                                        </p:tgtEl>
                                        <p:attrNameLst>
                                          <p:attrName>style.visibility</p:attrName>
                                        </p:attrNameLst>
                                      </p:cBhvr>
                                      <p:to>
                                        <p:strVal val="visible"/>
                                      </p:to>
                                    </p:set>
                                    <p:animEffect transition="in" filter="wipe(down)">
                                      <p:cBhvr>
                                        <p:cTn id="30" dur="500"/>
                                        <p:tgtEl>
                                          <p:spTgt spid="6">
                                            <p:graphicEl>
                                              <a:chart seriesIdx="-4" categoryIdx="3" bldStep="category"/>
                                            </p:graphic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6">
                                            <p:graphicEl>
                                              <a:chart seriesIdx="-4" categoryIdx="4" bldStep="category"/>
                                            </p:graphicEl>
                                          </p:spTgt>
                                        </p:tgtEl>
                                        <p:attrNameLst>
                                          <p:attrName>style.visibility</p:attrName>
                                        </p:attrNameLst>
                                      </p:cBhvr>
                                      <p:to>
                                        <p:strVal val="visible"/>
                                      </p:to>
                                    </p:set>
                                    <p:animEffect transition="in" filter="wipe(down)">
                                      <p:cBhvr>
                                        <p:cTn id="35" dur="500"/>
                                        <p:tgtEl>
                                          <p:spTgt spid="6">
                                            <p:graphicEl>
                                              <a:chart seriesIdx="-4" categoryIdx="4" bldStep="category"/>
                                            </p:graphicEl>
                                          </p:spTgt>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6">
                                            <p:graphicEl>
                                              <a:chart seriesIdx="-4" categoryIdx="5" bldStep="category"/>
                                            </p:graphicEl>
                                          </p:spTgt>
                                        </p:tgtEl>
                                        <p:attrNameLst>
                                          <p:attrName>style.visibility</p:attrName>
                                        </p:attrNameLst>
                                      </p:cBhvr>
                                      <p:to>
                                        <p:strVal val="visible"/>
                                      </p:to>
                                    </p:set>
                                    <p:animEffect transition="in" filter="wipe(down)">
                                      <p:cBhvr>
                                        <p:cTn id="40" dur="500"/>
                                        <p:tgtEl>
                                          <p:spTgt spid="6">
                                            <p:graphicEl>
                                              <a:chart seriesIdx="-4" categoryIdx="5" bldStep="category"/>
                                            </p:graphicEl>
                                          </p:spTgt>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6">
                                            <p:graphicEl>
                                              <a:chart seriesIdx="-4" categoryIdx="6" bldStep="category"/>
                                            </p:graphicEl>
                                          </p:spTgt>
                                        </p:tgtEl>
                                        <p:attrNameLst>
                                          <p:attrName>style.visibility</p:attrName>
                                        </p:attrNameLst>
                                      </p:cBhvr>
                                      <p:to>
                                        <p:strVal val="visible"/>
                                      </p:to>
                                    </p:set>
                                    <p:animEffect transition="in" filter="wipe(down)">
                                      <p:cBhvr>
                                        <p:cTn id="45" dur="500"/>
                                        <p:tgtEl>
                                          <p:spTgt spid="6">
                                            <p:graphicEl>
                                              <a:chart seriesIdx="-4" categoryIdx="6" bldStep="category"/>
                                            </p:graphicEl>
                                          </p:spTgt>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4" fill="hold" grpId="0" nodeType="clickEffect">
                                  <p:stCondLst>
                                    <p:cond delay="0"/>
                                  </p:stCondLst>
                                  <p:childTnLst>
                                    <p:set>
                                      <p:cBhvr>
                                        <p:cTn id="49" dur="1" fill="hold">
                                          <p:stCondLst>
                                            <p:cond delay="0"/>
                                          </p:stCondLst>
                                        </p:cTn>
                                        <p:tgtEl>
                                          <p:spTgt spid="6">
                                            <p:graphicEl>
                                              <a:chart seriesIdx="-4" categoryIdx="7" bldStep="category"/>
                                            </p:graphicEl>
                                          </p:spTgt>
                                        </p:tgtEl>
                                        <p:attrNameLst>
                                          <p:attrName>style.visibility</p:attrName>
                                        </p:attrNameLst>
                                      </p:cBhvr>
                                      <p:to>
                                        <p:strVal val="visible"/>
                                      </p:to>
                                    </p:set>
                                    <p:animEffect transition="in" filter="wipe(down)">
                                      <p:cBhvr>
                                        <p:cTn id="50" dur="500"/>
                                        <p:tgtEl>
                                          <p:spTgt spid="6">
                                            <p:graphicEl>
                                              <a:chart seriesIdx="-4" categoryIdx="7" bldStep="category"/>
                                            </p:graphicEl>
                                          </p:spTgt>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4" fill="hold" grpId="0" nodeType="clickEffect">
                                  <p:stCondLst>
                                    <p:cond delay="0"/>
                                  </p:stCondLst>
                                  <p:childTnLst>
                                    <p:set>
                                      <p:cBhvr>
                                        <p:cTn id="54" dur="1" fill="hold">
                                          <p:stCondLst>
                                            <p:cond delay="0"/>
                                          </p:stCondLst>
                                        </p:cTn>
                                        <p:tgtEl>
                                          <p:spTgt spid="6">
                                            <p:graphicEl>
                                              <a:chart seriesIdx="-4" categoryIdx="8" bldStep="category"/>
                                            </p:graphicEl>
                                          </p:spTgt>
                                        </p:tgtEl>
                                        <p:attrNameLst>
                                          <p:attrName>style.visibility</p:attrName>
                                        </p:attrNameLst>
                                      </p:cBhvr>
                                      <p:to>
                                        <p:strVal val="visible"/>
                                      </p:to>
                                    </p:set>
                                    <p:animEffect transition="in" filter="wipe(down)">
                                      <p:cBhvr>
                                        <p:cTn id="55" dur="500"/>
                                        <p:tgtEl>
                                          <p:spTgt spid="6">
                                            <p:graphicEl>
                                              <a:chart seriesIdx="-4" categoryIdx="8" bldStep="category"/>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uiExpand="1">
        <p:bldSub>
          <a:bldChart bld="category"/>
        </p:bldSub>
      </p:bldGraphic>
      <p:bldP spid="2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32" descr="mesa co map.jpg"/>
          <p:cNvPicPr>
            <a:picLocks noChangeAspect="1"/>
          </p:cNvPicPr>
          <p:nvPr/>
        </p:nvPicPr>
        <p:blipFill>
          <a:blip r:embed="rId3" cstate="print"/>
          <a:srcRect l="8142" b="19847"/>
          <a:stretch>
            <a:fillRect/>
          </a:stretch>
        </p:blipFill>
        <p:spPr bwMode="auto">
          <a:xfrm>
            <a:off x="0" y="374080"/>
            <a:ext cx="9144000" cy="6276975"/>
          </a:xfrm>
          <a:prstGeom prst="rect">
            <a:avLst/>
          </a:prstGeom>
          <a:noFill/>
          <a:ln w="9525">
            <a:noFill/>
            <a:miter lim="800000"/>
            <a:headEnd/>
            <a:tailEnd/>
          </a:ln>
        </p:spPr>
      </p:pic>
      <p:grpSp>
        <p:nvGrpSpPr>
          <p:cNvPr id="2106" name="Group 2105"/>
          <p:cNvGrpSpPr/>
          <p:nvPr/>
        </p:nvGrpSpPr>
        <p:grpSpPr>
          <a:xfrm>
            <a:off x="5715000" y="2002326"/>
            <a:ext cx="2110740" cy="304800"/>
            <a:chOff x="5715000" y="2002326"/>
            <a:chExt cx="2110740" cy="304800"/>
          </a:xfrm>
        </p:grpSpPr>
        <p:sp>
          <p:nvSpPr>
            <p:cNvPr id="83" name="TextBox 10"/>
            <p:cNvSpPr txBox="1"/>
            <p:nvPr/>
          </p:nvSpPr>
          <p:spPr>
            <a:xfrm>
              <a:off x="6019800" y="2002326"/>
              <a:ext cx="1805940" cy="304800"/>
            </a:xfrm>
            <a:prstGeom prst="rect">
              <a:avLst/>
            </a:prstGeom>
            <a:solidFill>
              <a:schemeClr val="accent6">
                <a:lumMod val="40000"/>
                <a:lumOff val="60000"/>
              </a:schemeClr>
            </a:solidFill>
            <a:ln w="19050" cmpd="sng">
              <a:solidFill>
                <a:schemeClr val="accent6">
                  <a:lumMod val="50000"/>
                </a:schemeClr>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100" b="1" dirty="0"/>
                <a:t>Horizon</a:t>
              </a:r>
              <a:r>
                <a:rPr lang="en-US" sz="1100" b="1" baseline="0" dirty="0"/>
                <a:t> Drive </a:t>
              </a:r>
              <a:r>
                <a:rPr lang="en-US" sz="1100" b="1" baseline="0" dirty="0" smtClean="0"/>
                <a:t>Interchange </a:t>
              </a:r>
              <a:endParaRPr lang="en-US" sz="1100" b="1" dirty="0"/>
            </a:p>
          </p:txBody>
        </p:sp>
        <p:cxnSp>
          <p:nvCxnSpPr>
            <p:cNvPr id="13" name="Straight Arrow Connector 12"/>
            <p:cNvCxnSpPr>
              <a:stCxn id="83" idx="1"/>
            </p:cNvCxnSpPr>
            <p:nvPr/>
          </p:nvCxnSpPr>
          <p:spPr>
            <a:xfrm flipH="1">
              <a:off x="5715000" y="2154726"/>
              <a:ext cx="304800" cy="152400"/>
            </a:xfrm>
            <a:prstGeom prst="straightConnector1">
              <a:avLst/>
            </a:prstGeom>
            <a:ln w="19050">
              <a:solidFill>
                <a:schemeClr val="accent6">
                  <a:lumMod val="50000"/>
                </a:schemeClr>
              </a:solidFill>
              <a:prstDash val="sysDot"/>
              <a:tailEnd type="arrow"/>
            </a:ln>
          </p:spPr>
          <p:style>
            <a:lnRef idx="1">
              <a:schemeClr val="accent1"/>
            </a:lnRef>
            <a:fillRef idx="0">
              <a:schemeClr val="accent1"/>
            </a:fillRef>
            <a:effectRef idx="0">
              <a:schemeClr val="accent1"/>
            </a:effectRef>
            <a:fontRef idx="minor">
              <a:schemeClr val="tx1"/>
            </a:fontRef>
          </p:style>
        </p:cxnSp>
      </p:grpSp>
      <p:sp>
        <p:nvSpPr>
          <p:cNvPr id="84" name="TextBox 4"/>
          <p:cNvSpPr txBox="1"/>
          <p:nvPr/>
        </p:nvSpPr>
        <p:spPr>
          <a:xfrm>
            <a:off x="5266524" y="3886259"/>
            <a:ext cx="1805940" cy="304800"/>
          </a:xfrm>
          <a:prstGeom prst="rect">
            <a:avLst/>
          </a:prstGeom>
          <a:solidFill>
            <a:schemeClr val="accent6">
              <a:lumMod val="40000"/>
              <a:lumOff val="60000"/>
            </a:schemeClr>
          </a:solidFill>
          <a:ln w="19050" cmpd="sng">
            <a:solidFill>
              <a:schemeClr val="accent6">
                <a:lumMod val="50000"/>
              </a:schemeClr>
            </a:solidFill>
          </a:ln>
        </p:spPr>
        <p:style>
          <a:lnRef idx="0">
            <a:scrgbClr r="0" g="0" b="0"/>
          </a:lnRef>
          <a:fillRef idx="0">
            <a:scrgbClr r="0" g="0" b="0"/>
          </a:fillRef>
          <a:effectRef idx="0">
            <a:scrgbClr r="0" g="0" b="0"/>
          </a:effectRef>
          <a:fontRef idx="minor">
            <a:schemeClr val="dk1"/>
          </a:fontRef>
        </p:style>
        <p:txBody>
          <a:bodyPr wrap="square" rtlCol="0" anchor="t"/>
          <a:lstStyle>
            <a:defPPr>
              <a:defRPr lang="en-US"/>
            </a:defPPr>
            <a:lvl1pPr indent="0">
              <a:defRPr sz="1100" b="1"/>
            </a:lvl1pPr>
            <a:lvl2pPr indent="0">
              <a:defRPr sz="1100"/>
            </a:lvl2pPr>
            <a:lvl3pPr indent="0">
              <a:defRPr sz="1100"/>
            </a:lvl3pPr>
            <a:lvl4pPr indent="0">
              <a:defRPr sz="1100"/>
            </a:lvl4pPr>
            <a:lvl5pPr indent="0">
              <a:defRPr sz="1100"/>
            </a:lvl5pPr>
            <a:lvl6pPr indent="0">
              <a:defRPr sz="1100"/>
            </a:lvl6pPr>
            <a:lvl7pPr indent="0">
              <a:defRPr sz="1100"/>
            </a:lvl7pPr>
            <a:lvl8pPr indent="0">
              <a:defRPr sz="1100"/>
            </a:lvl8pPr>
            <a:lvl9pPr indent="0">
              <a:defRPr sz="1100"/>
            </a:lvl9pPr>
          </a:lstStyle>
          <a:p>
            <a:r>
              <a:rPr lang="en-US" dirty="0"/>
              <a:t>Avalon Theatre Renovation</a:t>
            </a:r>
          </a:p>
        </p:txBody>
      </p:sp>
      <p:cxnSp>
        <p:nvCxnSpPr>
          <p:cNvPr id="86" name="Straight Arrow Connector 85"/>
          <p:cNvCxnSpPr>
            <a:stCxn id="84" idx="1"/>
          </p:cNvCxnSpPr>
          <p:nvPr/>
        </p:nvCxnSpPr>
        <p:spPr>
          <a:xfrm flipH="1">
            <a:off x="4991966" y="4038659"/>
            <a:ext cx="274558" cy="120850"/>
          </a:xfrm>
          <a:prstGeom prst="straightConnector1">
            <a:avLst/>
          </a:prstGeom>
          <a:ln w="19050">
            <a:solidFill>
              <a:schemeClr val="accent6">
                <a:lumMod val="50000"/>
              </a:schemeClr>
            </a:solidFill>
            <a:prstDash val="sysDot"/>
            <a:tailEnd type="arrow"/>
          </a:ln>
        </p:spPr>
        <p:style>
          <a:lnRef idx="1">
            <a:schemeClr val="accent1"/>
          </a:lnRef>
          <a:fillRef idx="0">
            <a:schemeClr val="accent1"/>
          </a:fillRef>
          <a:effectRef idx="0">
            <a:schemeClr val="accent1"/>
          </a:effectRef>
          <a:fontRef idx="minor">
            <a:schemeClr val="tx1"/>
          </a:fontRef>
        </p:style>
      </p:cxnSp>
      <p:sp>
        <p:nvSpPr>
          <p:cNvPr id="2049" name="TextBox 2048"/>
          <p:cNvSpPr txBox="1"/>
          <p:nvPr/>
        </p:nvSpPr>
        <p:spPr>
          <a:xfrm>
            <a:off x="8390467" y="0"/>
            <a:ext cx="753533" cy="605637"/>
          </a:xfrm>
          <a:prstGeom prst="rect">
            <a:avLst/>
          </a:prstGeom>
          <a:solidFill>
            <a:schemeClr val="bg1"/>
          </a:solidFill>
        </p:spPr>
        <p:txBody>
          <a:bodyPr wrap="square" rtlCol="0">
            <a:spAutoFit/>
          </a:bodyPr>
          <a:lstStyle/>
          <a:p>
            <a:endParaRPr lang="en-US" dirty="0"/>
          </a:p>
        </p:txBody>
      </p:sp>
      <p:sp>
        <p:nvSpPr>
          <p:cNvPr id="91" name="TextBox 90"/>
          <p:cNvSpPr txBox="1"/>
          <p:nvPr/>
        </p:nvSpPr>
        <p:spPr>
          <a:xfrm>
            <a:off x="8205523" y="6392332"/>
            <a:ext cx="938477" cy="465668"/>
          </a:xfrm>
          <a:prstGeom prst="rect">
            <a:avLst/>
          </a:prstGeom>
          <a:solidFill>
            <a:schemeClr val="bg1"/>
          </a:solidFill>
        </p:spPr>
        <p:txBody>
          <a:bodyPr wrap="square" rtlCol="0">
            <a:spAutoFit/>
          </a:bodyPr>
          <a:lstStyle/>
          <a:p>
            <a:endParaRPr lang="en-US" dirty="0"/>
          </a:p>
        </p:txBody>
      </p:sp>
      <p:grpSp>
        <p:nvGrpSpPr>
          <p:cNvPr id="2102" name="Group 2101"/>
          <p:cNvGrpSpPr/>
          <p:nvPr/>
        </p:nvGrpSpPr>
        <p:grpSpPr>
          <a:xfrm>
            <a:off x="5065229" y="4297204"/>
            <a:ext cx="2038138" cy="338958"/>
            <a:chOff x="5065229" y="4297204"/>
            <a:chExt cx="2038138" cy="338958"/>
          </a:xfrm>
        </p:grpSpPr>
        <p:sp>
          <p:nvSpPr>
            <p:cNvPr id="93" name="TextBox 6"/>
            <p:cNvSpPr txBox="1"/>
            <p:nvPr/>
          </p:nvSpPr>
          <p:spPr>
            <a:xfrm>
              <a:off x="6135627" y="4297204"/>
              <a:ext cx="967740" cy="304800"/>
            </a:xfrm>
            <a:prstGeom prst="rect">
              <a:avLst/>
            </a:prstGeom>
            <a:solidFill>
              <a:schemeClr val="accent6">
                <a:lumMod val="40000"/>
                <a:lumOff val="60000"/>
              </a:schemeClr>
            </a:solidFill>
            <a:ln w="19050" cmpd="sng">
              <a:solidFill>
                <a:schemeClr val="accent6">
                  <a:lumMod val="50000"/>
                </a:schemeClr>
              </a:solidFill>
            </a:ln>
          </p:spPr>
          <p:style>
            <a:lnRef idx="0">
              <a:scrgbClr r="0" g="0" b="0"/>
            </a:lnRef>
            <a:fillRef idx="0">
              <a:scrgbClr r="0" g="0" b="0"/>
            </a:fillRef>
            <a:effectRef idx="0">
              <a:scrgbClr r="0" g="0" b="0"/>
            </a:effectRef>
            <a:fontRef idx="minor">
              <a:schemeClr val="dk1"/>
            </a:fontRef>
          </p:style>
          <p:txBody>
            <a:bodyPr wrap="square" rtlCol="0" anchor="t"/>
            <a:lstStyle>
              <a:defPPr>
                <a:defRPr lang="en-US"/>
              </a:defPPr>
              <a:lvl1pPr indent="0">
                <a:defRPr sz="1100" b="1"/>
              </a:lvl1pPr>
              <a:lvl2pPr indent="0">
                <a:defRPr sz="1100"/>
              </a:lvl2pPr>
              <a:lvl3pPr indent="0">
                <a:defRPr sz="1100"/>
              </a:lvl3pPr>
              <a:lvl4pPr indent="0">
                <a:defRPr sz="1100"/>
              </a:lvl4pPr>
              <a:lvl5pPr indent="0">
                <a:defRPr sz="1100"/>
              </a:lvl5pPr>
              <a:lvl6pPr indent="0">
                <a:defRPr sz="1100"/>
              </a:lvl6pPr>
              <a:lvl7pPr indent="0">
                <a:defRPr sz="1100"/>
              </a:lvl7pPr>
              <a:lvl8pPr indent="0">
                <a:defRPr sz="1100"/>
              </a:lvl8pPr>
              <a:lvl9pPr indent="0">
                <a:defRPr sz="1100"/>
              </a:lvl9pPr>
            </a:lstStyle>
            <a:p>
              <a:r>
                <a:rPr lang="en-US" dirty="0"/>
                <a:t>Las </a:t>
              </a:r>
              <a:r>
                <a:rPr lang="en-US" dirty="0" err="1"/>
                <a:t>Colonias</a:t>
              </a:r>
              <a:endParaRPr lang="en-US" dirty="0"/>
            </a:p>
          </p:txBody>
        </p:sp>
        <p:cxnSp>
          <p:nvCxnSpPr>
            <p:cNvPr id="94" name="Straight Arrow Connector 93"/>
            <p:cNvCxnSpPr>
              <a:stCxn id="93" idx="1"/>
            </p:cNvCxnSpPr>
            <p:nvPr/>
          </p:nvCxnSpPr>
          <p:spPr>
            <a:xfrm flipH="1">
              <a:off x="5065229" y="4449604"/>
              <a:ext cx="1070398" cy="186558"/>
            </a:xfrm>
            <a:prstGeom prst="straightConnector1">
              <a:avLst/>
            </a:prstGeom>
            <a:ln w="19050">
              <a:solidFill>
                <a:schemeClr val="accent6">
                  <a:lumMod val="50000"/>
                </a:schemeClr>
              </a:solidFill>
              <a:prstDash val="sysDot"/>
              <a:tailEnd type="arrow"/>
            </a:ln>
          </p:spPr>
          <p:style>
            <a:lnRef idx="1">
              <a:schemeClr val="accent1"/>
            </a:lnRef>
            <a:fillRef idx="0">
              <a:schemeClr val="accent1"/>
            </a:fillRef>
            <a:effectRef idx="0">
              <a:schemeClr val="accent1"/>
            </a:effectRef>
            <a:fontRef idx="minor">
              <a:schemeClr val="tx1"/>
            </a:fontRef>
          </p:style>
        </p:cxnSp>
      </p:grpSp>
      <p:grpSp>
        <p:nvGrpSpPr>
          <p:cNvPr id="2105" name="Group 2104"/>
          <p:cNvGrpSpPr/>
          <p:nvPr/>
        </p:nvGrpSpPr>
        <p:grpSpPr>
          <a:xfrm>
            <a:off x="6019800" y="2941597"/>
            <a:ext cx="2442210" cy="731837"/>
            <a:chOff x="6019800" y="2941597"/>
            <a:chExt cx="2442210" cy="731837"/>
          </a:xfrm>
        </p:grpSpPr>
        <p:sp>
          <p:nvSpPr>
            <p:cNvPr id="95" name="TextBox 13"/>
            <p:cNvSpPr txBox="1"/>
            <p:nvPr/>
          </p:nvSpPr>
          <p:spPr>
            <a:xfrm>
              <a:off x="6656070" y="2941597"/>
              <a:ext cx="1805940" cy="495300"/>
            </a:xfrm>
            <a:prstGeom prst="rect">
              <a:avLst/>
            </a:prstGeom>
            <a:solidFill>
              <a:schemeClr val="accent6">
                <a:lumMod val="40000"/>
                <a:lumOff val="60000"/>
              </a:schemeClr>
            </a:solidFill>
            <a:ln w="19050" cmpd="sng">
              <a:solidFill>
                <a:schemeClr val="accent6">
                  <a:lumMod val="50000"/>
                </a:schemeClr>
              </a:solidFill>
            </a:ln>
          </p:spPr>
          <p:style>
            <a:lnRef idx="0">
              <a:scrgbClr r="0" g="0" b="0"/>
            </a:lnRef>
            <a:fillRef idx="0">
              <a:scrgbClr r="0" g="0" b="0"/>
            </a:fillRef>
            <a:effectRef idx="0">
              <a:scrgbClr r="0" g="0" b="0"/>
            </a:effectRef>
            <a:fontRef idx="minor">
              <a:schemeClr val="dk1"/>
            </a:fontRef>
          </p:style>
          <p:txBody>
            <a:bodyPr wrap="square" rtlCol="0" anchor="t"/>
            <a:lstStyle>
              <a:defPPr>
                <a:defRPr lang="en-US"/>
              </a:defPPr>
              <a:lvl1pPr indent="0">
                <a:defRPr sz="1100" b="1"/>
              </a:lvl1pPr>
              <a:lvl2pPr indent="0">
                <a:defRPr sz="1100"/>
              </a:lvl2pPr>
              <a:lvl3pPr indent="0">
                <a:defRPr sz="1100"/>
              </a:lvl3pPr>
              <a:lvl4pPr indent="0">
                <a:defRPr sz="1100"/>
              </a:lvl4pPr>
              <a:lvl5pPr indent="0">
                <a:defRPr sz="1100"/>
              </a:lvl5pPr>
              <a:lvl6pPr indent="0">
                <a:defRPr sz="1100"/>
              </a:lvl6pPr>
              <a:lvl7pPr indent="0">
                <a:defRPr sz="1100"/>
              </a:lvl7pPr>
              <a:lvl8pPr indent="0">
                <a:defRPr sz="1100"/>
              </a:lvl8pPr>
              <a:lvl9pPr indent="0">
                <a:defRPr sz="1100"/>
              </a:lvl9pPr>
            </a:lstStyle>
            <a:p>
              <a:r>
                <a:rPr lang="en-US" dirty="0" smtClean="0"/>
                <a:t>Veteran's </a:t>
              </a:r>
              <a:r>
                <a:rPr lang="en-US" dirty="0"/>
                <a:t>Administration Turn Lane (TCP)</a:t>
              </a:r>
            </a:p>
          </p:txBody>
        </p:sp>
        <p:cxnSp>
          <p:nvCxnSpPr>
            <p:cNvPr id="99" name="Straight Arrow Connector 98"/>
            <p:cNvCxnSpPr>
              <a:stCxn id="95" idx="1"/>
            </p:cNvCxnSpPr>
            <p:nvPr/>
          </p:nvCxnSpPr>
          <p:spPr>
            <a:xfrm flipH="1">
              <a:off x="6019800" y="3189247"/>
              <a:ext cx="636270" cy="484187"/>
            </a:xfrm>
            <a:prstGeom prst="straightConnector1">
              <a:avLst/>
            </a:prstGeom>
            <a:ln w="19050">
              <a:solidFill>
                <a:schemeClr val="accent6">
                  <a:lumMod val="50000"/>
                </a:schemeClr>
              </a:solidFill>
              <a:prstDash val="sysDot"/>
              <a:tailEnd type="arrow"/>
            </a:ln>
          </p:spPr>
          <p:style>
            <a:lnRef idx="1">
              <a:schemeClr val="accent1"/>
            </a:lnRef>
            <a:fillRef idx="0">
              <a:schemeClr val="accent1"/>
            </a:fillRef>
            <a:effectRef idx="0">
              <a:schemeClr val="accent1"/>
            </a:effectRef>
            <a:fontRef idx="minor">
              <a:schemeClr val="tx1"/>
            </a:fontRef>
          </p:style>
        </p:cxnSp>
      </p:grpSp>
      <p:grpSp>
        <p:nvGrpSpPr>
          <p:cNvPr id="2109" name="Group 2108"/>
          <p:cNvGrpSpPr/>
          <p:nvPr/>
        </p:nvGrpSpPr>
        <p:grpSpPr>
          <a:xfrm>
            <a:off x="4163483" y="800587"/>
            <a:ext cx="1170517" cy="1201739"/>
            <a:chOff x="4163483" y="800587"/>
            <a:chExt cx="1170517" cy="1201739"/>
          </a:xfrm>
        </p:grpSpPr>
        <p:sp>
          <p:nvSpPr>
            <p:cNvPr id="115" name="TextBox 20"/>
            <p:cNvSpPr txBox="1"/>
            <p:nvPr/>
          </p:nvSpPr>
          <p:spPr>
            <a:xfrm>
              <a:off x="4163483" y="800587"/>
              <a:ext cx="1066800" cy="675746"/>
            </a:xfrm>
            <a:prstGeom prst="rect">
              <a:avLst/>
            </a:prstGeom>
            <a:solidFill>
              <a:schemeClr val="accent6">
                <a:lumMod val="40000"/>
                <a:lumOff val="60000"/>
              </a:schemeClr>
            </a:solidFill>
            <a:ln w="19050" cmpd="sng">
              <a:solidFill>
                <a:schemeClr val="accent6">
                  <a:lumMod val="50000"/>
                </a:schemeClr>
              </a:solidFill>
            </a:ln>
          </p:spPr>
          <p:style>
            <a:lnRef idx="0">
              <a:scrgbClr r="0" g="0" b="0"/>
            </a:lnRef>
            <a:fillRef idx="0">
              <a:scrgbClr r="0" g="0" b="0"/>
            </a:fillRef>
            <a:effectRef idx="0">
              <a:scrgbClr r="0" g="0" b="0"/>
            </a:effectRef>
            <a:fontRef idx="minor">
              <a:schemeClr val="dk1"/>
            </a:fontRef>
          </p:style>
          <p:txBody>
            <a:bodyPr wrap="square" rtlCol="0" anchor="t"/>
            <a:lstStyle>
              <a:defPPr>
                <a:defRPr lang="en-US"/>
              </a:defPPr>
              <a:lvl1pPr indent="0">
                <a:defRPr sz="1100" b="1"/>
              </a:lvl1pPr>
              <a:lvl2pPr indent="0">
                <a:defRPr sz="1100"/>
              </a:lvl2pPr>
              <a:lvl3pPr indent="0">
                <a:defRPr sz="1100"/>
              </a:lvl3pPr>
              <a:lvl4pPr indent="0">
                <a:defRPr sz="1100"/>
              </a:lvl4pPr>
              <a:lvl5pPr indent="0">
                <a:defRPr sz="1100"/>
              </a:lvl5pPr>
              <a:lvl6pPr indent="0">
                <a:defRPr sz="1100"/>
              </a:lvl6pPr>
              <a:lvl7pPr indent="0">
                <a:defRPr sz="1100"/>
              </a:lvl7pPr>
              <a:lvl8pPr indent="0">
                <a:defRPr sz="1100"/>
              </a:lvl8pPr>
              <a:lvl9pPr indent="0">
                <a:defRPr sz="1100"/>
              </a:lvl9pPr>
            </a:lstStyle>
            <a:p>
              <a:r>
                <a:rPr lang="en-US" dirty="0"/>
                <a:t>Bridge Improvements 27 &amp; H Roads</a:t>
              </a:r>
            </a:p>
          </p:txBody>
        </p:sp>
        <p:cxnSp>
          <p:nvCxnSpPr>
            <p:cNvPr id="116" name="Straight Arrow Connector 115"/>
            <p:cNvCxnSpPr>
              <a:stCxn id="115" idx="3"/>
            </p:cNvCxnSpPr>
            <p:nvPr/>
          </p:nvCxnSpPr>
          <p:spPr>
            <a:xfrm>
              <a:off x="5230283" y="1138460"/>
              <a:ext cx="103717" cy="863866"/>
            </a:xfrm>
            <a:prstGeom prst="straightConnector1">
              <a:avLst/>
            </a:prstGeom>
            <a:ln w="19050">
              <a:solidFill>
                <a:schemeClr val="accent6">
                  <a:lumMod val="50000"/>
                </a:schemeClr>
              </a:solidFill>
              <a:prstDash val="sysDot"/>
              <a:tailEnd type="arrow"/>
            </a:ln>
          </p:spPr>
          <p:style>
            <a:lnRef idx="1">
              <a:schemeClr val="accent1"/>
            </a:lnRef>
            <a:fillRef idx="0">
              <a:schemeClr val="accent1"/>
            </a:fillRef>
            <a:effectRef idx="0">
              <a:schemeClr val="accent1"/>
            </a:effectRef>
            <a:fontRef idx="minor">
              <a:schemeClr val="tx1"/>
            </a:fontRef>
          </p:style>
        </p:cxnSp>
      </p:grpSp>
      <p:grpSp>
        <p:nvGrpSpPr>
          <p:cNvPr id="2108" name="Group 2107"/>
          <p:cNvGrpSpPr/>
          <p:nvPr/>
        </p:nvGrpSpPr>
        <p:grpSpPr>
          <a:xfrm>
            <a:off x="728272" y="1987680"/>
            <a:ext cx="2447925" cy="487019"/>
            <a:chOff x="1394460" y="2055666"/>
            <a:chExt cx="2447925" cy="487019"/>
          </a:xfrm>
        </p:grpSpPr>
        <p:sp>
          <p:nvSpPr>
            <p:cNvPr id="127" name="TextBox 17"/>
            <p:cNvSpPr txBox="1"/>
            <p:nvPr/>
          </p:nvSpPr>
          <p:spPr>
            <a:xfrm>
              <a:off x="1394460" y="2055666"/>
              <a:ext cx="1893570" cy="350520"/>
            </a:xfrm>
            <a:prstGeom prst="rect">
              <a:avLst/>
            </a:prstGeom>
            <a:solidFill>
              <a:schemeClr val="accent6">
                <a:lumMod val="40000"/>
                <a:lumOff val="60000"/>
              </a:schemeClr>
            </a:solidFill>
            <a:ln w="19050" cmpd="sng">
              <a:solidFill>
                <a:schemeClr val="accent6">
                  <a:lumMod val="50000"/>
                </a:schemeClr>
              </a:solidFill>
            </a:ln>
          </p:spPr>
          <p:style>
            <a:lnRef idx="0">
              <a:scrgbClr r="0" g="0" b="0"/>
            </a:lnRef>
            <a:fillRef idx="0">
              <a:scrgbClr r="0" g="0" b="0"/>
            </a:fillRef>
            <a:effectRef idx="0">
              <a:scrgbClr r="0" g="0" b="0"/>
            </a:effectRef>
            <a:fontRef idx="minor">
              <a:schemeClr val="dk1"/>
            </a:fontRef>
          </p:style>
          <p:txBody>
            <a:bodyPr wrap="square" rtlCol="0" anchor="t"/>
            <a:lstStyle>
              <a:defPPr>
                <a:defRPr lang="en-US"/>
              </a:defPPr>
              <a:lvl1pPr indent="0">
                <a:defRPr sz="1100" b="1"/>
              </a:lvl1pPr>
              <a:lvl2pPr indent="0">
                <a:defRPr sz="1100"/>
              </a:lvl2pPr>
              <a:lvl3pPr indent="0">
                <a:defRPr sz="1100"/>
              </a:lvl3pPr>
              <a:lvl4pPr indent="0">
                <a:defRPr sz="1100"/>
              </a:lvl4pPr>
              <a:lvl5pPr indent="0">
                <a:defRPr sz="1100"/>
              </a:lvl5pPr>
              <a:lvl6pPr indent="0">
                <a:defRPr sz="1100"/>
              </a:lvl6pPr>
              <a:lvl7pPr indent="0">
                <a:defRPr sz="1100"/>
              </a:lvl7pPr>
              <a:lvl8pPr indent="0">
                <a:defRPr sz="1100"/>
              </a:lvl8pPr>
              <a:lvl9pPr indent="0">
                <a:defRPr sz="1100"/>
              </a:lvl9pPr>
            </a:lstStyle>
            <a:p>
              <a:r>
                <a:rPr lang="en-US" dirty="0"/>
                <a:t>Community Hospital (TCP)</a:t>
              </a:r>
            </a:p>
          </p:txBody>
        </p:sp>
        <p:cxnSp>
          <p:nvCxnSpPr>
            <p:cNvPr id="128" name="Straight Arrow Connector 127"/>
            <p:cNvCxnSpPr>
              <a:stCxn id="127" idx="3"/>
            </p:cNvCxnSpPr>
            <p:nvPr/>
          </p:nvCxnSpPr>
          <p:spPr>
            <a:xfrm>
              <a:off x="3288030" y="2230926"/>
              <a:ext cx="554355" cy="311759"/>
            </a:xfrm>
            <a:prstGeom prst="straightConnector1">
              <a:avLst/>
            </a:prstGeom>
            <a:ln w="19050">
              <a:solidFill>
                <a:schemeClr val="accent6">
                  <a:lumMod val="50000"/>
                </a:schemeClr>
              </a:solidFill>
              <a:prstDash val="sysDot"/>
              <a:tailEnd type="arrow"/>
            </a:ln>
          </p:spPr>
          <p:style>
            <a:lnRef idx="1">
              <a:schemeClr val="accent1"/>
            </a:lnRef>
            <a:fillRef idx="0">
              <a:schemeClr val="accent1"/>
            </a:fillRef>
            <a:effectRef idx="0">
              <a:schemeClr val="accent1"/>
            </a:effectRef>
            <a:fontRef idx="minor">
              <a:schemeClr val="tx1"/>
            </a:fontRef>
          </p:style>
        </p:cxnSp>
      </p:grpSp>
      <p:grpSp>
        <p:nvGrpSpPr>
          <p:cNvPr id="2107" name="Group 2106"/>
          <p:cNvGrpSpPr/>
          <p:nvPr/>
        </p:nvGrpSpPr>
        <p:grpSpPr>
          <a:xfrm>
            <a:off x="1764030" y="2540039"/>
            <a:ext cx="2012950" cy="401558"/>
            <a:chOff x="1764030" y="2540039"/>
            <a:chExt cx="2012950" cy="401558"/>
          </a:xfrm>
        </p:grpSpPr>
        <p:sp>
          <p:nvSpPr>
            <p:cNvPr id="132" name="TextBox 16"/>
            <p:cNvSpPr txBox="1"/>
            <p:nvPr/>
          </p:nvSpPr>
          <p:spPr>
            <a:xfrm>
              <a:off x="1764030" y="2540039"/>
              <a:ext cx="1741170" cy="350520"/>
            </a:xfrm>
            <a:prstGeom prst="rect">
              <a:avLst/>
            </a:prstGeom>
            <a:solidFill>
              <a:schemeClr val="accent6">
                <a:lumMod val="40000"/>
                <a:lumOff val="60000"/>
              </a:schemeClr>
            </a:solidFill>
            <a:ln w="19050" cmpd="sng">
              <a:solidFill>
                <a:schemeClr val="accent6">
                  <a:lumMod val="50000"/>
                </a:schemeClr>
              </a:solidFill>
            </a:ln>
          </p:spPr>
          <p:style>
            <a:lnRef idx="0">
              <a:scrgbClr r="0" g="0" b="0"/>
            </a:lnRef>
            <a:fillRef idx="0">
              <a:scrgbClr r="0" g="0" b="0"/>
            </a:fillRef>
            <a:effectRef idx="0">
              <a:scrgbClr r="0" g="0" b="0"/>
            </a:effectRef>
            <a:fontRef idx="minor">
              <a:schemeClr val="dk1"/>
            </a:fontRef>
          </p:style>
          <p:txBody>
            <a:bodyPr wrap="square" rtlCol="0" anchor="t"/>
            <a:lstStyle>
              <a:defPPr>
                <a:defRPr lang="en-US"/>
              </a:defPPr>
              <a:lvl1pPr indent="0">
                <a:defRPr sz="1100" b="1"/>
              </a:lvl1pPr>
              <a:lvl2pPr indent="0">
                <a:defRPr sz="1100"/>
              </a:lvl2pPr>
              <a:lvl3pPr indent="0">
                <a:defRPr sz="1100"/>
              </a:lvl3pPr>
              <a:lvl4pPr indent="0">
                <a:defRPr sz="1100"/>
              </a:lvl4pPr>
              <a:lvl5pPr indent="0">
                <a:defRPr sz="1100"/>
              </a:lvl5pPr>
              <a:lvl6pPr indent="0">
                <a:defRPr sz="1100"/>
              </a:lvl6pPr>
              <a:lvl7pPr indent="0">
                <a:defRPr sz="1100"/>
              </a:lvl7pPr>
              <a:lvl8pPr indent="0">
                <a:defRPr sz="1100"/>
              </a:lvl8pPr>
              <a:lvl9pPr indent="0">
                <a:defRPr sz="1100"/>
              </a:lvl9pPr>
            </a:lstStyle>
            <a:p>
              <a:r>
                <a:rPr lang="en-US" dirty="0"/>
                <a:t>GVT Transfer Facility (TCP)</a:t>
              </a:r>
            </a:p>
          </p:txBody>
        </p:sp>
        <p:cxnSp>
          <p:nvCxnSpPr>
            <p:cNvPr id="133" name="Straight Arrow Connector 132"/>
            <p:cNvCxnSpPr>
              <a:stCxn id="132" idx="3"/>
            </p:cNvCxnSpPr>
            <p:nvPr/>
          </p:nvCxnSpPr>
          <p:spPr>
            <a:xfrm>
              <a:off x="3505200" y="2715299"/>
              <a:ext cx="271780" cy="226298"/>
            </a:xfrm>
            <a:prstGeom prst="straightConnector1">
              <a:avLst/>
            </a:prstGeom>
            <a:ln w="19050">
              <a:solidFill>
                <a:schemeClr val="accent6">
                  <a:lumMod val="50000"/>
                </a:schemeClr>
              </a:solidFill>
              <a:prstDash val="sysDot"/>
              <a:tailEnd type="arrow"/>
            </a:ln>
          </p:spPr>
          <p:style>
            <a:lnRef idx="1">
              <a:schemeClr val="accent1"/>
            </a:lnRef>
            <a:fillRef idx="0">
              <a:schemeClr val="accent1"/>
            </a:fillRef>
            <a:effectRef idx="0">
              <a:schemeClr val="accent1"/>
            </a:effectRef>
            <a:fontRef idx="minor">
              <a:schemeClr val="tx1"/>
            </a:fontRef>
          </p:style>
        </p:cxnSp>
      </p:grpSp>
      <p:grpSp>
        <p:nvGrpSpPr>
          <p:cNvPr id="2100" name="Group 2099"/>
          <p:cNvGrpSpPr/>
          <p:nvPr/>
        </p:nvGrpSpPr>
        <p:grpSpPr>
          <a:xfrm>
            <a:off x="654758" y="696342"/>
            <a:ext cx="4454333" cy="4741331"/>
            <a:chOff x="654758" y="696342"/>
            <a:chExt cx="4454333" cy="4741331"/>
          </a:xfrm>
        </p:grpSpPr>
        <p:sp>
          <p:nvSpPr>
            <p:cNvPr id="136" name="TextBox 19"/>
            <p:cNvSpPr txBox="1"/>
            <p:nvPr/>
          </p:nvSpPr>
          <p:spPr>
            <a:xfrm>
              <a:off x="728272" y="696342"/>
              <a:ext cx="1805940" cy="304800"/>
            </a:xfrm>
            <a:prstGeom prst="rect">
              <a:avLst/>
            </a:prstGeom>
            <a:solidFill>
              <a:schemeClr val="accent3">
                <a:lumMod val="40000"/>
                <a:lumOff val="60000"/>
              </a:schemeClr>
            </a:solidFill>
            <a:ln w="19050" cmpd="sng">
              <a:solidFill>
                <a:schemeClr val="accent3">
                  <a:lumMod val="50000"/>
                </a:schemeClr>
              </a:solidFill>
            </a:ln>
          </p:spPr>
          <p:style>
            <a:lnRef idx="0">
              <a:scrgbClr r="0" g="0" b="0"/>
            </a:lnRef>
            <a:fillRef idx="0">
              <a:scrgbClr r="0" g="0" b="0"/>
            </a:fillRef>
            <a:effectRef idx="0">
              <a:scrgbClr r="0" g="0" b="0"/>
            </a:effectRef>
            <a:fontRef idx="minor">
              <a:schemeClr val="dk1"/>
            </a:fontRef>
          </p:style>
          <p:txBody>
            <a:bodyPr wrap="square" rtlCol="0" anchor="t"/>
            <a:lstStyle>
              <a:defPPr>
                <a:defRPr lang="en-US"/>
              </a:defPPr>
              <a:lvl1pPr indent="0">
                <a:defRPr sz="1100" b="1"/>
              </a:lvl1pPr>
              <a:lvl2pPr indent="0">
                <a:defRPr sz="1100"/>
              </a:lvl2pPr>
              <a:lvl3pPr indent="0">
                <a:defRPr sz="1100"/>
              </a:lvl3pPr>
              <a:lvl4pPr indent="0">
                <a:defRPr sz="1100"/>
              </a:lvl4pPr>
              <a:lvl5pPr indent="0">
                <a:defRPr sz="1100"/>
              </a:lvl5pPr>
              <a:lvl6pPr indent="0">
                <a:defRPr sz="1100"/>
              </a:lvl6pPr>
              <a:lvl7pPr indent="0">
                <a:defRPr sz="1100"/>
              </a:lvl7pPr>
              <a:lvl8pPr indent="0">
                <a:defRPr sz="1100"/>
              </a:lvl8pPr>
              <a:lvl9pPr indent="0">
                <a:defRPr sz="1100"/>
              </a:lvl9pPr>
            </a:lstStyle>
            <a:p>
              <a:r>
                <a:rPr lang="en-US" dirty="0"/>
                <a:t>Sewer Line Replacements</a:t>
              </a:r>
            </a:p>
          </p:txBody>
        </p:sp>
        <p:cxnSp>
          <p:nvCxnSpPr>
            <p:cNvPr id="137" name="Straight Arrow Connector 136"/>
            <p:cNvCxnSpPr>
              <a:stCxn id="136" idx="3"/>
            </p:cNvCxnSpPr>
            <p:nvPr/>
          </p:nvCxnSpPr>
          <p:spPr>
            <a:xfrm>
              <a:off x="2534212" y="848742"/>
              <a:ext cx="2266388" cy="1001184"/>
            </a:xfrm>
            <a:prstGeom prst="straightConnector1">
              <a:avLst/>
            </a:prstGeom>
            <a:ln w="19050">
              <a:solidFill>
                <a:schemeClr val="accent3">
                  <a:lumMod val="50000"/>
                </a:schemeClr>
              </a:solidFill>
              <a:prstDash val="sysDot"/>
              <a:tailEnd type="arrow"/>
            </a:ln>
          </p:spPr>
          <p:style>
            <a:lnRef idx="1">
              <a:schemeClr val="accent1"/>
            </a:lnRef>
            <a:fillRef idx="0">
              <a:schemeClr val="accent1"/>
            </a:fillRef>
            <a:effectRef idx="0">
              <a:schemeClr val="accent1"/>
            </a:effectRef>
            <a:fontRef idx="minor">
              <a:schemeClr val="tx1"/>
            </a:fontRef>
          </p:style>
        </p:cxnSp>
        <p:cxnSp>
          <p:nvCxnSpPr>
            <p:cNvPr id="144" name="Straight Arrow Connector 143"/>
            <p:cNvCxnSpPr/>
            <p:nvPr/>
          </p:nvCxnSpPr>
          <p:spPr>
            <a:xfrm>
              <a:off x="2534212" y="848742"/>
              <a:ext cx="2574879" cy="2220384"/>
            </a:xfrm>
            <a:prstGeom prst="straightConnector1">
              <a:avLst/>
            </a:prstGeom>
            <a:ln w="19050">
              <a:solidFill>
                <a:schemeClr val="accent3">
                  <a:lumMod val="50000"/>
                </a:schemeClr>
              </a:solidFill>
              <a:prstDash val="sysDot"/>
              <a:tailEnd type="arrow"/>
            </a:ln>
          </p:spPr>
          <p:style>
            <a:lnRef idx="1">
              <a:schemeClr val="accent1"/>
            </a:lnRef>
            <a:fillRef idx="0">
              <a:schemeClr val="accent1"/>
            </a:fillRef>
            <a:effectRef idx="0">
              <a:schemeClr val="accent1"/>
            </a:effectRef>
            <a:fontRef idx="minor">
              <a:schemeClr val="tx1"/>
            </a:fontRef>
          </p:style>
        </p:cxnSp>
        <p:sp>
          <p:nvSpPr>
            <p:cNvPr id="147" name="TextBox 19"/>
            <p:cNvSpPr txBox="1"/>
            <p:nvPr/>
          </p:nvSpPr>
          <p:spPr>
            <a:xfrm>
              <a:off x="654758" y="4023084"/>
              <a:ext cx="1402642" cy="484717"/>
            </a:xfrm>
            <a:prstGeom prst="rect">
              <a:avLst/>
            </a:prstGeom>
            <a:solidFill>
              <a:schemeClr val="accent3">
                <a:lumMod val="40000"/>
                <a:lumOff val="60000"/>
              </a:schemeClr>
            </a:solidFill>
            <a:ln w="19050" cmpd="sng">
              <a:solidFill>
                <a:schemeClr val="accent3">
                  <a:lumMod val="50000"/>
                </a:schemeClr>
              </a:solidFill>
            </a:ln>
          </p:spPr>
          <p:style>
            <a:lnRef idx="0">
              <a:scrgbClr r="0" g="0" b="0"/>
            </a:lnRef>
            <a:fillRef idx="0">
              <a:scrgbClr r="0" g="0" b="0"/>
            </a:fillRef>
            <a:effectRef idx="0">
              <a:scrgbClr r="0" g="0" b="0"/>
            </a:effectRef>
            <a:fontRef idx="minor">
              <a:schemeClr val="dk1"/>
            </a:fontRef>
          </p:style>
          <p:txBody>
            <a:bodyPr wrap="square" rtlCol="0" anchor="t"/>
            <a:lstStyle>
              <a:defPPr>
                <a:defRPr lang="en-US"/>
              </a:defPPr>
              <a:lvl1pPr indent="0">
                <a:defRPr sz="1100" b="1"/>
              </a:lvl1pPr>
              <a:lvl2pPr indent="0">
                <a:defRPr sz="1100"/>
              </a:lvl2pPr>
              <a:lvl3pPr indent="0">
                <a:defRPr sz="1100"/>
              </a:lvl3pPr>
              <a:lvl4pPr indent="0">
                <a:defRPr sz="1100"/>
              </a:lvl4pPr>
              <a:lvl5pPr indent="0">
                <a:defRPr sz="1100"/>
              </a:lvl5pPr>
              <a:lvl6pPr indent="0">
                <a:defRPr sz="1100"/>
              </a:lvl6pPr>
              <a:lvl7pPr indent="0">
                <a:defRPr sz="1100"/>
              </a:lvl7pPr>
              <a:lvl8pPr indent="0">
                <a:defRPr sz="1100"/>
              </a:lvl8pPr>
              <a:lvl9pPr indent="0">
                <a:defRPr sz="1100"/>
              </a:lvl9pPr>
            </a:lstStyle>
            <a:p>
              <a:r>
                <a:rPr lang="en-US" dirty="0"/>
                <a:t>Sewer &amp; Water Line Replacements</a:t>
              </a:r>
            </a:p>
          </p:txBody>
        </p:sp>
        <p:cxnSp>
          <p:nvCxnSpPr>
            <p:cNvPr id="148" name="Straight Arrow Connector 147"/>
            <p:cNvCxnSpPr/>
            <p:nvPr/>
          </p:nvCxnSpPr>
          <p:spPr>
            <a:xfrm flipV="1">
              <a:off x="2057400" y="3221527"/>
              <a:ext cx="2934566" cy="969532"/>
            </a:xfrm>
            <a:prstGeom prst="straightConnector1">
              <a:avLst/>
            </a:prstGeom>
            <a:ln w="19050">
              <a:solidFill>
                <a:schemeClr val="accent3">
                  <a:lumMod val="50000"/>
                </a:schemeClr>
              </a:solidFill>
              <a:prstDash val="sysDot"/>
              <a:tailEnd type="arrow"/>
            </a:ln>
          </p:spPr>
          <p:style>
            <a:lnRef idx="1">
              <a:schemeClr val="accent1"/>
            </a:lnRef>
            <a:fillRef idx="0">
              <a:schemeClr val="accent1"/>
            </a:fillRef>
            <a:effectRef idx="0">
              <a:schemeClr val="accent1"/>
            </a:effectRef>
            <a:fontRef idx="minor">
              <a:schemeClr val="tx1"/>
            </a:fontRef>
          </p:style>
        </p:cxnSp>
        <p:sp>
          <p:nvSpPr>
            <p:cNvPr id="155" name="TextBox 19"/>
            <p:cNvSpPr txBox="1"/>
            <p:nvPr/>
          </p:nvSpPr>
          <p:spPr>
            <a:xfrm>
              <a:off x="857812" y="4952957"/>
              <a:ext cx="1676400" cy="484716"/>
            </a:xfrm>
            <a:prstGeom prst="rect">
              <a:avLst/>
            </a:prstGeom>
            <a:solidFill>
              <a:schemeClr val="accent3">
                <a:lumMod val="40000"/>
                <a:lumOff val="60000"/>
              </a:schemeClr>
            </a:solidFill>
            <a:ln w="19050" cmpd="sng">
              <a:solidFill>
                <a:schemeClr val="accent3">
                  <a:lumMod val="50000"/>
                </a:schemeClr>
              </a:solidFill>
            </a:ln>
          </p:spPr>
          <p:style>
            <a:lnRef idx="0">
              <a:scrgbClr r="0" g="0" b="0"/>
            </a:lnRef>
            <a:fillRef idx="0">
              <a:scrgbClr r="0" g="0" b="0"/>
            </a:fillRef>
            <a:effectRef idx="0">
              <a:scrgbClr r="0" g="0" b="0"/>
            </a:effectRef>
            <a:fontRef idx="minor">
              <a:schemeClr val="dk1"/>
            </a:fontRef>
          </p:style>
          <p:txBody>
            <a:bodyPr wrap="square" rtlCol="0" anchor="t"/>
            <a:lstStyle>
              <a:defPPr>
                <a:defRPr lang="en-US"/>
              </a:defPPr>
              <a:lvl1pPr indent="0">
                <a:defRPr sz="1100" b="1"/>
              </a:lvl1pPr>
              <a:lvl2pPr indent="0">
                <a:defRPr sz="1100"/>
              </a:lvl2pPr>
              <a:lvl3pPr indent="0">
                <a:defRPr sz="1100"/>
              </a:lvl3pPr>
              <a:lvl4pPr indent="0">
                <a:defRPr sz="1100"/>
              </a:lvl4pPr>
              <a:lvl5pPr indent="0">
                <a:defRPr sz="1100"/>
              </a:lvl5pPr>
              <a:lvl6pPr indent="0">
                <a:defRPr sz="1100"/>
              </a:lvl6pPr>
              <a:lvl7pPr indent="0">
                <a:defRPr sz="1100"/>
              </a:lvl7pPr>
              <a:lvl8pPr indent="0">
                <a:defRPr sz="1100"/>
              </a:lvl8pPr>
              <a:lvl9pPr indent="0">
                <a:defRPr sz="1100"/>
              </a:lvl9pPr>
            </a:lstStyle>
            <a:p>
              <a:r>
                <a:rPr lang="en-US" dirty="0"/>
                <a:t>Sewer </a:t>
              </a:r>
              <a:r>
                <a:rPr lang="en-US" dirty="0" smtClean="0"/>
                <a:t>Interceptor Repair &amp; Replacements</a:t>
              </a:r>
              <a:endParaRPr lang="en-US" dirty="0"/>
            </a:p>
          </p:txBody>
        </p:sp>
        <p:cxnSp>
          <p:nvCxnSpPr>
            <p:cNvPr id="156" name="Straight Arrow Connector 155"/>
            <p:cNvCxnSpPr>
              <a:stCxn id="155" idx="3"/>
            </p:cNvCxnSpPr>
            <p:nvPr/>
          </p:nvCxnSpPr>
          <p:spPr>
            <a:xfrm flipV="1">
              <a:off x="2534212" y="3886260"/>
              <a:ext cx="2162671" cy="1309055"/>
            </a:xfrm>
            <a:prstGeom prst="straightConnector1">
              <a:avLst/>
            </a:prstGeom>
            <a:ln w="19050">
              <a:solidFill>
                <a:schemeClr val="accent3">
                  <a:lumMod val="50000"/>
                </a:schemeClr>
              </a:solidFill>
              <a:prstDash val="sysDot"/>
              <a:tailEnd type="arrow"/>
            </a:ln>
          </p:spPr>
          <p:style>
            <a:lnRef idx="1">
              <a:schemeClr val="accent1"/>
            </a:lnRef>
            <a:fillRef idx="0">
              <a:schemeClr val="accent1"/>
            </a:fillRef>
            <a:effectRef idx="0">
              <a:schemeClr val="accent1"/>
            </a:effectRef>
            <a:fontRef idx="minor">
              <a:schemeClr val="tx1"/>
            </a:fontRef>
          </p:style>
        </p:cxnSp>
        <p:cxnSp>
          <p:nvCxnSpPr>
            <p:cNvPr id="158" name="Straight Arrow Connector 157"/>
            <p:cNvCxnSpPr/>
            <p:nvPr/>
          </p:nvCxnSpPr>
          <p:spPr>
            <a:xfrm>
              <a:off x="4656382" y="3901056"/>
              <a:ext cx="335584" cy="0"/>
            </a:xfrm>
            <a:prstGeom prst="straightConnector1">
              <a:avLst/>
            </a:prstGeom>
            <a:ln w="19050">
              <a:solidFill>
                <a:schemeClr val="accent3">
                  <a:lumMod val="50000"/>
                </a:schemeClr>
              </a:solidFill>
              <a:prstDash val="sysDot"/>
              <a:tailEnd type="arrow"/>
            </a:ln>
          </p:spPr>
          <p:style>
            <a:lnRef idx="1">
              <a:schemeClr val="accent1"/>
            </a:lnRef>
            <a:fillRef idx="0">
              <a:schemeClr val="accent1"/>
            </a:fillRef>
            <a:effectRef idx="0">
              <a:schemeClr val="accent1"/>
            </a:effectRef>
            <a:fontRef idx="minor">
              <a:schemeClr val="tx1"/>
            </a:fontRef>
          </p:style>
        </p:cxnSp>
      </p:grpSp>
      <p:grpSp>
        <p:nvGrpSpPr>
          <p:cNvPr id="2101" name="Group 2100"/>
          <p:cNvGrpSpPr/>
          <p:nvPr/>
        </p:nvGrpSpPr>
        <p:grpSpPr>
          <a:xfrm>
            <a:off x="2232660" y="4038659"/>
            <a:ext cx="2491740" cy="685265"/>
            <a:chOff x="2232660" y="4038659"/>
            <a:chExt cx="2491740" cy="685265"/>
          </a:xfrm>
        </p:grpSpPr>
        <p:sp>
          <p:nvSpPr>
            <p:cNvPr id="98" name="TextBox 12"/>
            <p:cNvSpPr txBox="1"/>
            <p:nvPr/>
          </p:nvSpPr>
          <p:spPr>
            <a:xfrm>
              <a:off x="2232660" y="4373404"/>
              <a:ext cx="2110740" cy="350520"/>
            </a:xfrm>
            <a:prstGeom prst="rect">
              <a:avLst/>
            </a:prstGeom>
            <a:solidFill>
              <a:schemeClr val="accent6">
                <a:lumMod val="40000"/>
                <a:lumOff val="60000"/>
              </a:schemeClr>
            </a:solidFill>
            <a:ln w="19050" cmpd="sng">
              <a:solidFill>
                <a:schemeClr val="accent6">
                  <a:lumMod val="50000"/>
                </a:schemeClr>
              </a:solidFill>
            </a:ln>
          </p:spPr>
          <p:style>
            <a:lnRef idx="0">
              <a:scrgbClr r="0" g="0" b="0"/>
            </a:lnRef>
            <a:fillRef idx="0">
              <a:scrgbClr r="0" g="0" b="0"/>
            </a:fillRef>
            <a:effectRef idx="0">
              <a:scrgbClr r="0" g="0" b="0"/>
            </a:effectRef>
            <a:fontRef idx="minor">
              <a:schemeClr val="dk1"/>
            </a:fontRef>
          </p:style>
          <p:txBody>
            <a:bodyPr wrap="square" rtlCol="0" anchor="t"/>
            <a:lstStyle>
              <a:defPPr>
                <a:defRPr lang="en-US"/>
              </a:defPPr>
              <a:lvl1pPr indent="0">
                <a:defRPr sz="1100" b="1"/>
              </a:lvl1pPr>
              <a:lvl2pPr indent="0">
                <a:defRPr sz="1100"/>
              </a:lvl2pPr>
              <a:lvl3pPr indent="0">
                <a:defRPr sz="1100"/>
              </a:lvl3pPr>
              <a:lvl4pPr indent="0">
                <a:defRPr sz="1100"/>
              </a:lvl4pPr>
              <a:lvl5pPr indent="0">
                <a:defRPr sz="1100"/>
              </a:lvl5pPr>
              <a:lvl6pPr indent="0">
                <a:defRPr sz="1100"/>
              </a:lvl6pPr>
              <a:lvl7pPr indent="0">
                <a:defRPr sz="1100"/>
              </a:lvl7pPr>
              <a:lvl8pPr indent="0">
                <a:defRPr sz="1100"/>
              </a:lvl8pPr>
              <a:lvl9pPr indent="0">
                <a:defRPr sz="1100"/>
              </a:lvl9pPr>
            </a:lstStyle>
            <a:p>
              <a:r>
                <a:rPr lang="en-US" dirty="0"/>
                <a:t>City Market Fueling Station (TCP)</a:t>
              </a:r>
            </a:p>
          </p:txBody>
        </p:sp>
        <p:cxnSp>
          <p:nvCxnSpPr>
            <p:cNvPr id="109" name="Straight Arrow Connector 108"/>
            <p:cNvCxnSpPr>
              <a:stCxn id="98" idx="3"/>
            </p:cNvCxnSpPr>
            <p:nvPr/>
          </p:nvCxnSpPr>
          <p:spPr>
            <a:xfrm flipV="1">
              <a:off x="4343400" y="4038659"/>
              <a:ext cx="381000" cy="510005"/>
            </a:xfrm>
            <a:prstGeom prst="straightConnector1">
              <a:avLst/>
            </a:prstGeom>
            <a:ln w="19050">
              <a:solidFill>
                <a:schemeClr val="accent6">
                  <a:lumMod val="50000"/>
                </a:schemeClr>
              </a:solidFill>
              <a:prstDash val="sysDot"/>
              <a:tailEnd type="arrow"/>
            </a:ln>
          </p:spPr>
          <p:style>
            <a:lnRef idx="1">
              <a:schemeClr val="accent1"/>
            </a:lnRef>
            <a:fillRef idx="0">
              <a:schemeClr val="accent1"/>
            </a:fillRef>
            <a:effectRef idx="0">
              <a:schemeClr val="accent1"/>
            </a:effectRef>
            <a:fontRef idx="minor">
              <a:schemeClr val="tx1"/>
            </a:fontRef>
          </p:style>
        </p:cxnSp>
      </p:grpSp>
      <p:grpSp>
        <p:nvGrpSpPr>
          <p:cNvPr id="2103" name="Group 2102"/>
          <p:cNvGrpSpPr/>
          <p:nvPr/>
        </p:nvGrpSpPr>
        <p:grpSpPr>
          <a:xfrm>
            <a:off x="2552700" y="3609703"/>
            <a:ext cx="1790700" cy="416356"/>
            <a:chOff x="2552700" y="3609703"/>
            <a:chExt cx="1790700" cy="416356"/>
          </a:xfrm>
        </p:grpSpPr>
        <p:sp>
          <p:nvSpPr>
            <p:cNvPr id="123" name="TextBox 24"/>
            <p:cNvSpPr txBox="1"/>
            <p:nvPr/>
          </p:nvSpPr>
          <p:spPr>
            <a:xfrm>
              <a:off x="2552700" y="3609703"/>
              <a:ext cx="1470660" cy="304800"/>
            </a:xfrm>
            <a:prstGeom prst="rect">
              <a:avLst/>
            </a:prstGeom>
            <a:solidFill>
              <a:schemeClr val="accent6">
                <a:lumMod val="40000"/>
                <a:lumOff val="60000"/>
              </a:schemeClr>
            </a:solidFill>
            <a:ln w="19050" cmpd="sng">
              <a:solidFill>
                <a:schemeClr val="accent6">
                  <a:lumMod val="50000"/>
                </a:schemeClr>
              </a:solidFill>
            </a:ln>
          </p:spPr>
          <p:style>
            <a:lnRef idx="0">
              <a:scrgbClr r="0" g="0" b="0"/>
            </a:lnRef>
            <a:fillRef idx="0">
              <a:scrgbClr r="0" g="0" b="0"/>
            </a:fillRef>
            <a:effectRef idx="0">
              <a:scrgbClr r="0" g="0" b="0"/>
            </a:effectRef>
            <a:fontRef idx="minor">
              <a:schemeClr val="dk1"/>
            </a:fontRef>
          </p:style>
          <p:txBody>
            <a:bodyPr wrap="square" rtlCol="0" anchor="t"/>
            <a:lstStyle>
              <a:defPPr>
                <a:defRPr lang="en-US"/>
              </a:defPPr>
              <a:lvl1pPr indent="0">
                <a:defRPr sz="1100" b="1"/>
              </a:lvl1pPr>
              <a:lvl2pPr indent="0">
                <a:defRPr sz="1100"/>
              </a:lvl2pPr>
              <a:lvl3pPr indent="0">
                <a:defRPr sz="1100"/>
              </a:lvl3pPr>
              <a:lvl4pPr indent="0">
                <a:defRPr sz="1100"/>
              </a:lvl4pPr>
              <a:lvl5pPr indent="0">
                <a:defRPr sz="1100"/>
              </a:lvl5pPr>
              <a:lvl6pPr indent="0">
                <a:defRPr sz="1100"/>
              </a:lvl6pPr>
              <a:lvl7pPr indent="0">
                <a:defRPr sz="1100"/>
              </a:lvl7pPr>
              <a:lvl8pPr indent="0">
                <a:defRPr sz="1100"/>
              </a:lvl8pPr>
              <a:lvl9pPr indent="0">
                <a:defRPr sz="1100"/>
              </a:lvl9pPr>
            </a:lstStyle>
            <a:p>
              <a:r>
                <a:rPr lang="en-US" dirty="0"/>
                <a:t>CNG Slow Fill Stations</a:t>
              </a:r>
            </a:p>
          </p:txBody>
        </p:sp>
        <p:cxnSp>
          <p:nvCxnSpPr>
            <p:cNvPr id="124" name="Straight Arrow Connector 123"/>
            <p:cNvCxnSpPr>
              <a:stCxn id="123" idx="3"/>
            </p:cNvCxnSpPr>
            <p:nvPr/>
          </p:nvCxnSpPr>
          <p:spPr>
            <a:xfrm>
              <a:off x="4023360" y="3762103"/>
              <a:ext cx="320040" cy="263956"/>
            </a:xfrm>
            <a:prstGeom prst="straightConnector1">
              <a:avLst/>
            </a:prstGeom>
            <a:ln w="19050">
              <a:solidFill>
                <a:schemeClr val="accent6">
                  <a:lumMod val="50000"/>
                </a:schemeClr>
              </a:solidFill>
              <a:prstDash val="sysDot"/>
              <a:tailEnd type="arrow"/>
            </a:ln>
          </p:spPr>
          <p:style>
            <a:lnRef idx="1">
              <a:schemeClr val="accent1"/>
            </a:lnRef>
            <a:fillRef idx="0">
              <a:schemeClr val="accent1"/>
            </a:fillRef>
            <a:effectRef idx="0">
              <a:schemeClr val="accent1"/>
            </a:effectRef>
            <a:fontRef idx="minor">
              <a:schemeClr val="tx1"/>
            </a:fontRef>
          </p:style>
        </p:cxnSp>
      </p:grpSp>
      <p:grpSp>
        <p:nvGrpSpPr>
          <p:cNvPr id="2104" name="Group 2103"/>
          <p:cNvGrpSpPr/>
          <p:nvPr/>
        </p:nvGrpSpPr>
        <p:grpSpPr>
          <a:xfrm>
            <a:off x="2819400" y="3189247"/>
            <a:ext cx="2773442" cy="484187"/>
            <a:chOff x="2819400" y="3189247"/>
            <a:chExt cx="2773442" cy="484187"/>
          </a:xfrm>
        </p:grpSpPr>
        <p:sp>
          <p:nvSpPr>
            <p:cNvPr id="87" name="TextBox 11"/>
            <p:cNvSpPr txBox="1"/>
            <p:nvPr/>
          </p:nvSpPr>
          <p:spPr>
            <a:xfrm>
              <a:off x="2819400" y="3189247"/>
              <a:ext cx="1805940" cy="304800"/>
            </a:xfrm>
            <a:prstGeom prst="rect">
              <a:avLst/>
            </a:prstGeom>
            <a:solidFill>
              <a:schemeClr val="accent6">
                <a:lumMod val="40000"/>
                <a:lumOff val="60000"/>
              </a:schemeClr>
            </a:solidFill>
            <a:ln w="19050" cmpd="sng">
              <a:solidFill>
                <a:schemeClr val="accent6">
                  <a:lumMod val="50000"/>
                </a:schemeClr>
              </a:solidFill>
            </a:ln>
          </p:spPr>
          <p:style>
            <a:lnRef idx="0">
              <a:scrgbClr r="0" g="0" b="0"/>
            </a:lnRef>
            <a:fillRef idx="0">
              <a:scrgbClr r="0" g="0" b="0"/>
            </a:fillRef>
            <a:effectRef idx="0">
              <a:scrgbClr r="0" g="0" b="0"/>
            </a:effectRef>
            <a:fontRef idx="minor">
              <a:schemeClr val="dk1"/>
            </a:fontRef>
          </p:style>
          <p:txBody>
            <a:bodyPr wrap="square" rtlCol="0" anchor="t"/>
            <a:lstStyle>
              <a:defPPr>
                <a:defRPr lang="en-US"/>
              </a:defPPr>
              <a:lvl1pPr indent="0">
                <a:defRPr sz="1100" b="1"/>
              </a:lvl1pPr>
              <a:lvl2pPr indent="0">
                <a:defRPr sz="1100"/>
              </a:lvl2pPr>
              <a:lvl3pPr indent="0">
                <a:defRPr sz="1100"/>
              </a:lvl3pPr>
              <a:lvl4pPr indent="0">
                <a:defRPr sz="1100"/>
              </a:lvl4pPr>
              <a:lvl5pPr indent="0">
                <a:defRPr sz="1100"/>
              </a:lvl5pPr>
              <a:lvl6pPr indent="0">
                <a:defRPr sz="1100"/>
              </a:lvl6pPr>
              <a:lvl7pPr indent="0">
                <a:defRPr sz="1100"/>
              </a:lvl7pPr>
              <a:lvl8pPr indent="0">
                <a:defRPr sz="1100"/>
              </a:lvl8pPr>
              <a:lvl9pPr indent="0">
                <a:defRPr sz="1100"/>
              </a:lvl9pPr>
            </a:lstStyle>
            <a:p>
              <a:r>
                <a:rPr lang="en-US" dirty="0"/>
                <a:t>North Avenue Streetscape</a:t>
              </a:r>
            </a:p>
          </p:txBody>
        </p:sp>
        <p:cxnSp>
          <p:nvCxnSpPr>
            <p:cNvPr id="88" name="Straight Arrow Connector 87"/>
            <p:cNvCxnSpPr>
              <a:stCxn id="87" idx="3"/>
            </p:cNvCxnSpPr>
            <p:nvPr/>
          </p:nvCxnSpPr>
          <p:spPr>
            <a:xfrm>
              <a:off x="4625340" y="3341647"/>
              <a:ext cx="967502" cy="331787"/>
            </a:xfrm>
            <a:prstGeom prst="straightConnector1">
              <a:avLst/>
            </a:prstGeom>
            <a:ln w="19050">
              <a:solidFill>
                <a:schemeClr val="accent6">
                  <a:lumMod val="50000"/>
                </a:schemeClr>
              </a:solidFill>
              <a:prstDash val="sysDot"/>
              <a:tailEnd type="arrow"/>
            </a:ln>
          </p:spPr>
          <p:style>
            <a:lnRef idx="1">
              <a:schemeClr val="accent1"/>
            </a:lnRef>
            <a:fillRef idx="0">
              <a:schemeClr val="accent1"/>
            </a:fillRef>
            <a:effectRef idx="0">
              <a:schemeClr val="accent1"/>
            </a:effectRef>
            <a:fontRef idx="minor">
              <a:schemeClr val="tx1"/>
            </a:fontRef>
          </p:style>
        </p:cxnSp>
      </p:grpSp>
      <p:sp>
        <p:nvSpPr>
          <p:cNvPr id="2110" name="TextBox 2109"/>
          <p:cNvSpPr txBox="1"/>
          <p:nvPr/>
        </p:nvSpPr>
        <p:spPr>
          <a:xfrm>
            <a:off x="5486399" y="302818"/>
            <a:ext cx="3547091" cy="954107"/>
          </a:xfrm>
          <a:prstGeom prst="rect">
            <a:avLst/>
          </a:prstGeom>
          <a:noFill/>
        </p:spPr>
        <p:txBody>
          <a:bodyPr wrap="square" rtlCol="0">
            <a:spAutoFit/>
          </a:bodyPr>
          <a:lstStyle/>
          <a:p>
            <a:r>
              <a:rPr lang="en-US" sz="2800" spc="-100" dirty="0">
                <a:solidFill>
                  <a:schemeClr val="tx2"/>
                </a:solidFill>
                <a:latin typeface="+mj-lt"/>
                <a:ea typeface="+mj-ea"/>
                <a:cs typeface="+mj-cs"/>
              </a:rPr>
              <a:t>Community Investment </a:t>
            </a:r>
            <a:endParaRPr lang="en-US" sz="2800" spc="-100" dirty="0" smtClean="0">
              <a:solidFill>
                <a:schemeClr val="tx2"/>
              </a:solidFill>
              <a:latin typeface="+mj-lt"/>
              <a:ea typeface="+mj-ea"/>
              <a:cs typeface="+mj-cs"/>
            </a:endParaRPr>
          </a:p>
          <a:p>
            <a:r>
              <a:rPr lang="en-US" sz="2800" spc="-100" dirty="0" smtClean="0">
                <a:solidFill>
                  <a:schemeClr val="tx2"/>
                </a:solidFill>
                <a:latin typeface="+mj-lt"/>
                <a:ea typeface="+mj-ea"/>
                <a:cs typeface="+mj-cs"/>
              </a:rPr>
              <a:t>by </a:t>
            </a:r>
            <a:r>
              <a:rPr lang="en-US" sz="2800" spc="-100" dirty="0">
                <a:solidFill>
                  <a:schemeClr val="tx2"/>
                </a:solidFill>
                <a:latin typeface="+mj-lt"/>
                <a:ea typeface="+mj-ea"/>
                <a:cs typeface="+mj-cs"/>
              </a:rPr>
              <a:t>Location</a:t>
            </a:r>
          </a:p>
        </p:txBody>
      </p:sp>
      <p:grpSp>
        <p:nvGrpSpPr>
          <p:cNvPr id="69" name="Group 68"/>
          <p:cNvGrpSpPr/>
          <p:nvPr/>
        </p:nvGrpSpPr>
        <p:grpSpPr>
          <a:xfrm>
            <a:off x="3341370" y="4159033"/>
            <a:ext cx="2989394" cy="1431040"/>
            <a:chOff x="3341370" y="4159033"/>
            <a:chExt cx="2989394" cy="1431040"/>
          </a:xfrm>
        </p:grpSpPr>
        <p:sp>
          <p:nvSpPr>
            <p:cNvPr id="92" name="TextBox 9"/>
            <p:cNvSpPr txBox="1"/>
            <p:nvPr/>
          </p:nvSpPr>
          <p:spPr>
            <a:xfrm>
              <a:off x="3341370" y="5285273"/>
              <a:ext cx="1283970" cy="304800"/>
            </a:xfrm>
            <a:prstGeom prst="rect">
              <a:avLst/>
            </a:prstGeom>
            <a:solidFill>
              <a:schemeClr val="accent1">
                <a:lumMod val="40000"/>
                <a:lumOff val="60000"/>
              </a:schemeClr>
            </a:solidFill>
            <a:ln w="19050" cmpd="sng">
              <a:solidFill>
                <a:schemeClr val="accent1">
                  <a:lumMod val="50000"/>
                </a:schemeClr>
              </a:solidFill>
            </a:ln>
          </p:spPr>
          <p:style>
            <a:lnRef idx="0">
              <a:scrgbClr r="0" g="0" b="0"/>
            </a:lnRef>
            <a:fillRef idx="0">
              <a:scrgbClr r="0" g="0" b="0"/>
            </a:fillRef>
            <a:effectRef idx="0">
              <a:scrgbClr r="0" g="0" b="0"/>
            </a:effectRef>
            <a:fontRef idx="minor">
              <a:schemeClr val="dk1"/>
            </a:fontRef>
          </p:style>
          <p:txBody>
            <a:bodyPr wrap="square" rtlCol="0" anchor="t"/>
            <a:lstStyle>
              <a:defPPr>
                <a:defRPr lang="en-US"/>
              </a:defPPr>
              <a:lvl1pPr indent="0">
                <a:defRPr sz="1100" b="1"/>
              </a:lvl1pPr>
              <a:lvl2pPr indent="0">
                <a:defRPr sz="1100"/>
              </a:lvl2pPr>
              <a:lvl3pPr indent="0">
                <a:defRPr sz="1100"/>
              </a:lvl3pPr>
              <a:lvl4pPr indent="0">
                <a:defRPr sz="1100"/>
              </a:lvl4pPr>
              <a:lvl5pPr indent="0">
                <a:defRPr sz="1100"/>
              </a:lvl5pPr>
              <a:lvl6pPr indent="0">
                <a:defRPr sz="1100"/>
              </a:lvl6pPr>
              <a:lvl7pPr indent="0">
                <a:defRPr sz="1100"/>
              </a:lvl7pPr>
              <a:lvl8pPr indent="0">
                <a:defRPr sz="1100"/>
              </a:lvl8pPr>
              <a:lvl9pPr indent="0">
                <a:defRPr sz="1100"/>
              </a:lvl9pPr>
            </a:lstStyle>
            <a:p>
              <a:r>
                <a:rPr lang="en-US" dirty="0" err="1"/>
                <a:t>Chipseal</a:t>
              </a:r>
              <a:r>
                <a:rPr lang="en-US" dirty="0"/>
                <a:t> Program</a:t>
              </a:r>
            </a:p>
          </p:txBody>
        </p:sp>
        <p:sp>
          <p:nvSpPr>
            <p:cNvPr id="177" name="Freeform 176"/>
            <p:cNvSpPr/>
            <p:nvPr/>
          </p:nvSpPr>
          <p:spPr>
            <a:xfrm>
              <a:off x="4518660" y="4159033"/>
              <a:ext cx="1812104" cy="1375614"/>
            </a:xfrm>
            <a:custGeom>
              <a:avLst/>
              <a:gdLst>
                <a:gd name="connsiteX0" fmla="*/ 8878 w 3062797"/>
                <a:gd name="connsiteY0" fmla="*/ 1305018 h 1349406"/>
                <a:gd name="connsiteX1" fmla="*/ 1882067 w 3062797"/>
                <a:gd name="connsiteY1" fmla="*/ 1313895 h 1349406"/>
                <a:gd name="connsiteX2" fmla="*/ 1961966 w 3062797"/>
                <a:gd name="connsiteY2" fmla="*/ 1349406 h 1349406"/>
                <a:gd name="connsiteX3" fmla="*/ 2210540 w 3062797"/>
                <a:gd name="connsiteY3" fmla="*/ 1305018 h 1349406"/>
                <a:gd name="connsiteX4" fmla="*/ 2565647 w 3062797"/>
                <a:gd name="connsiteY4" fmla="*/ 1233996 h 1349406"/>
                <a:gd name="connsiteX5" fmla="*/ 2769833 w 3062797"/>
                <a:gd name="connsiteY5" fmla="*/ 1233996 h 1349406"/>
                <a:gd name="connsiteX6" fmla="*/ 2947387 w 3062797"/>
                <a:gd name="connsiteY6" fmla="*/ 1225119 h 1349406"/>
                <a:gd name="connsiteX7" fmla="*/ 3062797 w 3062797"/>
                <a:gd name="connsiteY7" fmla="*/ 1242874 h 1349406"/>
                <a:gd name="connsiteX8" fmla="*/ 3053919 w 3062797"/>
                <a:gd name="connsiteY8" fmla="*/ 887767 h 1349406"/>
                <a:gd name="connsiteX9" fmla="*/ 2929632 w 3062797"/>
                <a:gd name="connsiteY9" fmla="*/ 887767 h 1349406"/>
                <a:gd name="connsiteX10" fmla="*/ 2920754 w 3062797"/>
                <a:gd name="connsiteY10" fmla="*/ 621437 h 1349406"/>
                <a:gd name="connsiteX11" fmla="*/ 2840855 w 3062797"/>
                <a:gd name="connsiteY11" fmla="*/ 621437 h 1349406"/>
                <a:gd name="connsiteX12" fmla="*/ 2840855 w 3062797"/>
                <a:gd name="connsiteY12" fmla="*/ 497150 h 1349406"/>
                <a:gd name="connsiteX13" fmla="*/ 2237173 w 3062797"/>
                <a:gd name="connsiteY13" fmla="*/ 497150 h 1349406"/>
                <a:gd name="connsiteX14" fmla="*/ 2237173 w 3062797"/>
                <a:gd name="connsiteY14" fmla="*/ 381740 h 1349406"/>
                <a:gd name="connsiteX15" fmla="*/ 2059620 w 3062797"/>
                <a:gd name="connsiteY15" fmla="*/ 381740 h 1349406"/>
                <a:gd name="connsiteX16" fmla="*/ 2059620 w 3062797"/>
                <a:gd name="connsiteY16" fmla="*/ 284086 h 1349406"/>
                <a:gd name="connsiteX17" fmla="*/ 1926455 w 3062797"/>
                <a:gd name="connsiteY17" fmla="*/ 284086 h 1349406"/>
                <a:gd name="connsiteX18" fmla="*/ 1926455 w 3062797"/>
                <a:gd name="connsiteY18" fmla="*/ 150921 h 1349406"/>
                <a:gd name="connsiteX19" fmla="*/ 1811045 w 3062797"/>
                <a:gd name="connsiteY19" fmla="*/ 150921 h 1349406"/>
                <a:gd name="connsiteX20" fmla="*/ 1811045 w 3062797"/>
                <a:gd name="connsiteY20" fmla="*/ 0 h 1349406"/>
                <a:gd name="connsiteX21" fmla="*/ 923278 w 3062797"/>
                <a:gd name="connsiteY21" fmla="*/ 8878 h 1349406"/>
                <a:gd name="connsiteX22" fmla="*/ 932156 w 3062797"/>
                <a:gd name="connsiteY22" fmla="*/ 355107 h 1349406"/>
                <a:gd name="connsiteX23" fmla="*/ 630315 w 3062797"/>
                <a:gd name="connsiteY23" fmla="*/ 346229 h 1349406"/>
                <a:gd name="connsiteX24" fmla="*/ 621437 w 3062797"/>
                <a:gd name="connsiteY24" fmla="*/ 878890 h 1349406"/>
                <a:gd name="connsiteX25" fmla="*/ 550416 w 3062797"/>
                <a:gd name="connsiteY25" fmla="*/ 923278 h 1349406"/>
                <a:gd name="connsiteX26" fmla="*/ 541538 w 3062797"/>
                <a:gd name="connsiteY26" fmla="*/ 1012055 h 1349406"/>
                <a:gd name="connsiteX27" fmla="*/ 443884 w 3062797"/>
                <a:gd name="connsiteY27" fmla="*/ 1029810 h 1349406"/>
                <a:gd name="connsiteX28" fmla="*/ 346230 w 3062797"/>
                <a:gd name="connsiteY28" fmla="*/ 1038688 h 1349406"/>
                <a:gd name="connsiteX29" fmla="*/ 346230 w 3062797"/>
                <a:gd name="connsiteY29" fmla="*/ 1162975 h 1349406"/>
                <a:gd name="connsiteX30" fmla="*/ 257453 w 3062797"/>
                <a:gd name="connsiteY30" fmla="*/ 1162975 h 1349406"/>
                <a:gd name="connsiteX31" fmla="*/ 257453 w 3062797"/>
                <a:gd name="connsiteY31" fmla="*/ 1198486 h 1349406"/>
                <a:gd name="connsiteX32" fmla="*/ 195309 w 3062797"/>
                <a:gd name="connsiteY32" fmla="*/ 1198486 h 1349406"/>
                <a:gd name="connsiteX33" fmla="*/ 204187 w 3062797"/>
                <a:gd name="connsiteY33" fmla="*/ 1225119 h 1349406"/>
                <a:gd name="connsiteX34" fmla="*/ 97655 w 3062797"/>
                <a:gd name="connsiteY34" fmla="*/ 1216241 h 1349406"/>
                <a:gd name="connsiteX35" fmla="*/ 97655 w 3062797"/>
                <a:gd name="connsiteY35" fmla="*/ 1154097 h 1349406"/>
                <a:gd name="connsiteX36" fmla="*/ 0 w 3062797"/>
                <a:gd name="connsiteY36" fmla="*/ 1154097 h 1349406"/>
                <a:gd name="connsiteX37" fmla="*/ 8878 w 3062797"/>
                <a:gd name="connsiteY37" fmla="*/ 1305018 h 1349406"/>
                <a:gd name="connsiteX0" fmla="*/ 8878 w 3062797"/>
                <a:gd name="connsiteY0" fmla="*/ 1305018 h 1349406"/>
                <a:gd name="connsiteX1" fmla="*/ 1882067 w 3062797"/>
                <a:gd name="connsiteY1" fmla="*/ 1313895 h 1349406"/>
                <a:gd name="connsiteX2" fmla="*/ 1961966 w 3062797"/>
                <a:gd name="connsiteY2" fmla="*/ 1349406 h 1349406"/>
                <a:gd name="connsiteX3" fmla="*/ 2210540 w 3062797"/>
                <a:gd name="connsiteY3" fmla="*/ 1305018 h 1349406"/>
                <a:gd name="connsiteX4" fmla="*/ 2565647 w 3062797"/>
                <a:gd name="connsiteY4" fmla="*/ 1233996 h 1349406"/>
                <a:gd name="connsiteX5" fmla="*/ 2769833 w 3062797"/>
                <a:gd name="connsiteY5" fmla="*/ 1233996 h 1349406"/>
                <a:gd name="connsiteX6" fmla="*/ 2947387 w 3062797"/>
                <a:gd name="connsiteY6" fmla="*/ 1225119 h 1349406"/>
                <a:gd name="connsiteX7" fmla="*/ 3062797 w 3062797"/>
                <a:gd name="connsiteY7" fmla="*/ 1242874 h 1349406"/>
                <a:gd name="connsiteX8" fmla="*/ 3053919 w 3062797"/>
                <a:gd name="connsiteY8" fmla="*/ 887767 h 1349406"/>
                <a:gd name="connsiteX9" fmla="*/ 2929632 w 3062797"/>
                <a:gd name="connsiteY9" fmla="*/ 887767 h 1349406"/>
                <a:gd name="connsiteX10" fmla="*/ 2920754 w 3062797"/>
                <a:gd name="connsiteY10" fmla="*/ 621437 h 1349406"/>
                <a:gd name="connsiteX11" fmla="*/ 2840855 w 3062797"/>
                <a:gd name="connsiteY11" fmla="*/ 621437 h 1349406"/>
                <a:gd name="connsiteX12" fmla="*/ 2840855 w 3062797"/>
                <a:gd name="connsiteY12" fmla="*/ 497150 h 1349406"/>
                <a:gd name="connsiteX13" fmla="*/ 2237173 w 3062797"/>
                <a:gd name="connsiteY13" fmla="*/ 497150 h 1349406"/>
                <a:gd name="connsiteX14" fmla="*/ 2237173 w 3062797"/>
                <a:gd name="connsiteY14" fmla="*/ 381740 h 1349406"/>
                <a:gd name="connsiteX15" fmla="*/ 2059620 w 3062797"/>
                <a:gd name="connsiteY15" fmla="*/ 381740 h 1349406"/>
                <a:gd name="connsiteX16" fmla="*/ 2059620 w 3062797"/>
                <a:gd name="connsiteY16" fmla="*/ 284086 h 1349406"/>
                <a:gd name="connsiteX17" fmla="*/ 1926455 w 3062797"/>
                <a:gd name="connsiteY17" fmla="*/ 284086 h 1349406"/>
                <a:gd name="connsiteX18" fmla="*/ 1926455 w 3062797"/>
                <a:gd name="connsiteY18" fmla="*/ 150921 h 1349406"/>
                <a:gd name="connsiteX19" fmla="*/ 1811045 w 3062797"/>
                <a:gd name="connsiteY19" fmla="*/ 150921 h 1349406"/>
                <a:gd name="connsiteX20" fmla="*/ 1811045 w 3062797"/>
                <a:gd name="connsiteY20" fmla="*/ 0 h 1349406"/>
                <a:gd name="connsiteX21" fmla="*/ 923278 w 3062797"/>
                <a:gd name="connsiteY21" fmla="*/ 8878 h 1349406"/>
                <a:gd name="connsiteX22" fmla="*/ 932156 w 3062797"/>
                <a:gd name="connsiteY22" fmla="*/ 355107 h 1349406"/>
                <a:gd name="connsiteX23" fmla="*/ 630315 w 3062797"/>
                <a:gd name="connsiteY23" fmla="*/ 346229 h 1349406"/>
                <a:gd name="connsiteX24" fmla="*/ 621437 w 3062797"/>
                <a:gd name="connsiteY24" fmla="*/ 878890 h 1349406"/>
                <a:gd name="connsiteX25" fmla="*/ 541538 w 3062797"/>
                <a:gd name="connsiteY25" fmla="*/ 1012055 h 1349406"/>
                <a:gd name="connsiteX26" fmla="*/ 443884 w 3062797"/>
                <a:gd name="connsiteY26" fmla="*/ 1029810 h 1349406"/>
                <a:gd name="connsiteX27" fmla="*/ 346230 w 3062797"/>
                <a:gd name="connsiteY27" fmla="*/ 1038688 h 1349406"/>
                <a:gd name="connsiteX28" fmla="*/ 346230 w 3062797"/>
                <a:gd name="connsiteY28" fmla="*/ 1162975 h 1349406"/>
                <a:gd name="connsiteX29" fmla="*/ 257453 w 3062797"/>
                <a:gd name="connsiteY29" fmla="*/ 1162975 h 1349406"/>
                <a:gd name="connsiteX30" fmla="*/ 257453 w 3062797"/>
                <a:gd name="connsiteY30" fmla="*/ 1198486 h 1349406"/>
                <a:gd name="connsiteX31" fmla="*/ 195309 w 3062797"/>
                <a:gd name="connsiteY31" fmla="*/ 1198486 h 1349406"/>
                <a:gd name="connsiteX32" fmla="*/ 204187 w 3062797"/>
                <a:gd name="connsiteY32" fmla="*/ 1225119 h 1349406"/>
                <a:gd name="connsiteX33" fmla="*/ 97655 w 3062797"/>
                <a:gd name="connsiteY33" fmla="*/ 1216241 h 1349406"/>
                <a:gd name="connsiteX34" fmla="*/ 97655 w 3062797"/>
                <a:gd name="connsiteY34" fmla="*/ 1154097 h 1349406"/>
                <a:gd name="connsiteX35" fmla="*/ 0 w 3062797"/>
                <a:gd name="connsiteY35" fmla="*/ 1154097 h 1349406"/>
                <a:gd name="connsiteX36" fmla="*/ 8878 w 3062797"/>
                <a:gd name="connsiteY36" fmla="*/ 1305018 h 1349406"/>
                <a:gd name="connsiteX0" fmla="*/ 8878 w 3062797"/>
                <a:gd name="connsiteY0" fmla="*/ 1305018 h 1349406"/>
                <a:gd name="connsiteX1" fmla="*/ 1882067 w 3062797"/>
                <a:gd name="connsiteY1" fmla="*/ 1313895 h 1349406"/>
                <a:gd name="connsiteX2" fmla="*/ 1961966 w 3062797"/>
                <a:gd name="connsiteY2" fmla="*/ 1349406 h 1349406"/>
                <a:gd name="connsiteX3" fmla="*/ 2210540 w 3062797"/>
                <a:gd name="connsiteY3" fmla="*/ 1305018 h 1349406"/>
                <a:gd name="connsiteX4" fmla="*/ 2565647 w 3062797"/>
                <a:gd name="connsiteY4" fmla="*/ 1233996 h 1349406"/>
                <a:gd name="connsiteX5" fmla="*/ 2769833 w 3062797"/>
                <a:gd name="connsiteY5" fmla="*/ 1233996 h 1349406"/>
                <a:gd name="connsiteX6" fmla="*/ 2947387 w 3062797"/>
                <a:gd name="connsiteY6" fmla="*/ 1225119 h 1349406"/>
                <a:gd name="connsiteX7" fmla="*/ 3062797 w 3062797"/>
                <a:gd name="connsiteY7" fmla="*/ 1242874 h 1349406"/>
                <a:gd name="connsiteX8" fmla="*/ 3053919 w 3062797"/>
                <a:gd name="connsiteY8" fmla="*/ 887767 h 1349406"/>
                <a:gd name="connsiteX9" fmla="*/ 2929632 w 3062797"/>
                <a:gd name="connsiteY9" fmla="*/ 887767 h 1349406"/>
                <a:gd name="connsiteX10" fmla="*/ 2920754 w 3062797"/>
                <a:gd name="connsiteY10" fmla="*/ 621437 h 1349406"/>
                <a:gd name="connsiteX11" fmla="*/ 2840855 w 3062797"/>
                <a:gd name="connsiteY11" fmla="*/ 621437 h 1349406"/>
                <a:gd name="connsiteX12" fmla="*/ 2840855 w 3062797"/>
                <a:gd name="connsiteY12" fmla="*/ 497150 h 1349406"/>
                <a:gd name="connsiteX13" fmla="*/ 2237173 w 3062797"/>
                <a:gd name="connsiteY13" fmla="*/ 497150 h 1349406"/>
                <a:gd name="connsiteX14" fmla="*/ 2237173 w 3062797"/>
                <a:gd name="connsiteY14" fmla="*/ 381740 h 1349406"/>
                <a:gd name="connsiteX15" fmla="*/ 2059620 w 3062797"/>
                <a:gd name="connsiteY15" fmla="*/ 381740 h 1349406"/>
                <a:gd name="connsiteX16" fmla="*/ 2059620 w 3062797"/>
                <a:gd name="connsiteY16" fmla="*/ 284086 h 1349406"/>
                <a:gd name="connsiteX17" fmla="*/ 1926455 w 3062797"/>
                <a:gd name="connsiteY17" fmla="*/ 284086 h 1349406"/>
                <a:gd name="connsiteX18" fmla="*/ 1926455 w 3062797"/>
                <a:gd name="connsiteY18" fmla="*/ 150921 h 1349406"/>
                <a:gd name="connsiteX19" fmla="*/ 1811045 w 3062797"/>
                <a:gd name="connsiteY19" fmla="*/ 150921 h 1349406"/>
                <a:gd name="connsiteX20" fmla="*/ 1811045 w 3062797"/>
                <a:gd name="connsiteY20" fmla="*/ 0 h 1349406"/>
                <a:gd name="connsiteX21" fmla="*/ 923278 w 3062797"/>
                <a:gd name="connsiteY21" fmla="*/ 8878 h 1349406"/>
                <a:gd name="connsiteX22" fmla="*/ 932156 w 3062797"/>
                <a:gd name="connsiteY22" fmla="*/ 355107 h 1349406"/>
                <a:gd name="connsiteX23" fmla="*/ 630315 w 3062797"/>
                <a:gd name="connsiteY23" fmla="*/ 346229 h 1349406"/>
                <a:gd name="connsiteX24" fmla="*/ 621437 w 3062797"/>
                <a:gd name="connsiteY24" fmla="*/ 878890 h 1349406"/>
                <a:gd name="connsiteX25" fmla="*/ 443884 w 3062797"/>
                <a:gd name="connsiteY25" fmla="*/ 1029810 h 1349406"/>
                <a:gd name="connsiteX26" fmla="*/ 346230 w 3062797"/>
                <a:gd name="connsiteY26" fmla="*/ 1038688 h 1349406"/>
                <a:gd name="connsiteX27" fmla="*/ 346230 w 3062797"/>
                <a:gd name="connsiteY27" fmla="*/ 1162975 h 1349406"/>
                <a:gd name="connsiteX28" fmla="*/ 257453 w 3062797"/>
                <a:gd name="connsiteY28" fmla="*/ 1162975 h 1349406"/>
                <a:gd name="connsiteX29" fmla="*/ 257453 w 3062797"/>
                <a:gd name="connsiteY29" fmla="*/ 1198486 h 1349406"/>
                <a:gd name="connsiteX30" fmla="*/ 195309 w 3062797"/>
                <a:gd name="connsiteY30" fmla="*/ 1198486 h 1349406"/>
                <a:gd name="connsiteX31" fmla="*/ 204187 w 3062797"/>
                <a:gd name="connsiteY31" fmla="*/ 1225119 h 1349406"/>
                <a:gd name="connsiteX32" fmla="*/ 97655 w 3062797"/>
                <a:gd name="connsiteY32" fmla="*/ 1216241 h 1349406"/>
                <a:gd name="connsiteX33" fmla="*/ 97655 w 3062797"/>
                <a:gd name="connsiteY33" fmla="*/ 1154097 h 1349406"/>
                <a:gd name="connsiteX34" fmla="*/ 0 w 3062797"/>
                <a:gd name="connsiteY34" fmla="*/ 1154097 h 1349406"/>
                <a:gd name="connsiteX35" fmla="*/ 8878 w 3062797"/>
                <a:gd name="connsiteY35" fmla="*/ 1305018 h 1349406"/>
                <a:gd name="connsiteX0" fmla="*/ 8878 w 3062797"/>
                <a:gd name="connsiteY0" fmla="*/ 1305018 h 1349406"/>
                <a:gd name="connsiteX1" fmla="*/ 1882067 w 3062797"/>
                <a:gd name="connsiteY1" fmla="*/ 1313895 h 1349406"/>
                <a:gd name="connsiteX2" fmla="*/ 1961966 w 3062797"/>
                <a:gd name="connsiteY2" fmla="*/ 1349406 h 1349406"/>
                <a:gd name="connsiteX3" fmla="*/ 2210540 w 3062797"/>
                <a:gd name="connsiteY3" fmla="*/ 1305018 h 1349406"/>
                <a:gd name="connsiteX4" fmla="*/ 2565647 w 3062797"/>
                <a:gd name="connsiteY4" fmla="*/ 1233996 h 1349406"/>
                <a:gd name="connsiteX5" fmla="*/ 2769833 w 3062797"/>
                <a:gd name="connsiteY5" fmla="*/ 1233996 h 1349406"/>
                <a:gd name="connsiteX6" fmla="*/ 2947387 w 3062797"/>
                <a:gd name="connsiteY6" fmla="*/ 1225119 h 1349406"/>
                <a:gd name="connsiteX7" fmla="*/ 3062797 w 3062797"/>
                <a:gd name="connsiteY7" fmla="*/ 1242874 h 1349406"/>
                <a:gd name="connsiteX8" fmla="*/ 3053919 w 3062797"/>
                <a:gd name="connsiteY8" fmla="*/ 887767 h 1349406"/>
                <a:gd name="connsiteX9" fmla="*/ 2929632 w 3062797"/>
                <a:gd name="connsiteY9" fmla="*/ 887767 h 1349406"/>
                <a:gd name="connsiteX10" fmla="*/ 2920754 w 3062797"/>
                <a:gd name="connsiteY10" fmla="*/ 621437 h 1349406"/>
                <a:gd name="connsiteX11" fmla="*/ 2840855 w 3062797"/>
                <a:gd name="connsiteY11" fmla="*/ 621437 h 1349406"/>
                <a:gd name="connsiteX12" fmla="*/ 2840855 w 3062797"/>
                <a:gd name="connsiteY12" fmla="*/ 497150 h 1349406"/>
                <a:gd name="connsiteX13" fmla="*/ 2237173 w 3062797"/>
                <a:gd name="connsiteY13" fmla="*/ 497150 h 1349406"/>
                <a:gd name="connsiteX14" fmla="*/ 2237173 w 3062797"/>
                <a:gd name="connsiteY14" fmla="*/ 381740 h 1349406"/>
                <a:gd name="connsiteX15" fmla="*/ 2059620 w 3062797"/>
                <a:gd name="connsiteY15" fmla="*/ 381740 h 1349406"/>
                <a:gd name="connsiteX16" fmla="*/ 2059620 w 3062797"/>
                <a:gd name="connsiteY16" fmla="*/ 284086 h 1349406"/>
                <a:gd name="connsiteX17" fmla="*/ 1926455 w 3062797"/>
                <a:gd name="connsiteY17" fmla="*/ 284086 h 1349406"/>
                <a:gd name="connsiteX18" fmla="*/ 1926455 w 3062797"/>
                <a:gd name="connsiteY18" fmla="*/ 150921 h 1349406"/>
                <a:gd name="connsiteX19" fmla="*/ 1811045 w 3062797"/>
                <a:gd name="connsiteY19" fmla="*/ 150921 h 1349406"/>
                <a:gd name="connsiteX20" fmla="*/ 1811045 w 3062797"/>
                <a:gd name="connsiteY20" fmla="*/ 0 h 1349406"/>
                <a:gd name="connsiteX21" fmla="*/ 923278 w 3062797"/>
                <a:gd name="connsiteY21" fmla="*/ 8878 h 1349406"/>
                <a:gd name="connsiteX22" fmla="*/ 932156 w 3062797"/>
                <a:gd name="connsiteY22" fmla="*/ 355107 h 1349406"/>
                <a:gd name="connsiteX23" fmla="*/ 630315 w 3062797"/>
                <a:gd name="connsiteY23" fmla="*/ 346229 h 1349406"/>
                <a:gd name="connsiteX24" fmla="*/ 621437 w 3062797"/>
                <a:gd name="connsiteY24" fmla="*/ 878890 h 1349406"/>
                <a:gd name="connsiteX25" fmla="*/ 346230 w 3062797"/>
                <a:gd name="connsiteY25" fmla="*/ 1038688 h 1349406"/>
                <a:gd name="connsiteX26" fmla="*/ 346230 w 3062797"/>
                <a:gd name="connsiteY26" fmla="*/ 1162975 h 1349406"/>
                <a:gd name="connsiteX27" fmla="*/ 257453 w 3062797"/>
                <a:gd name="connsiteY27" fmla="*/ 1162975 h 1349406"/>
                <a:gd name="connsiteX28" fmla="*/ 257453 w 3062797"/>
                <a:gd name="connsiteY28" fmla="*/ 1198486 h 1349406"/>
                <a:gd name="connsiteX29" fmla="*/ 195309 w 3062797"/>
                <a:gd name="connsiteY29" fmla="*/ 1198486 h 1349406"/>
                <a:gd name="connsiteX30" fmla="*/ 204187 w 3062797"/>
                <a:gd name="connsiteY30" fmla="*/ 1225119 h 1349406"/>
                <a:gd name="connsiteX31" fmla="*/ 97655 w 3062797"/>
                <a:gd name="connsiteY31" fmla="*/ 1216241 h 1349406"/>
                <a:gd name="connsiteX32" fmla="*/ 97655 w 3062797"/>
                <a:gd name="connsiteY32" fmla="*/ 1154097 h 1349406"/>
                <a:gd name="connsiteX33" fmla="*/ 0 w 3062797"/>
                <a:gd name="connsiteY33" fmla="*/ 1154097 h 1349406"/>
                <a:gd name="connsiteX34" fmla="*/ 8878 w 3062797"/>
                <a:gd name="connsiteY34" fmla="*/ 1305018 h 1349406"/>
                <a:gd name="connsiteX0" fmla="*/ 8878 w 3062797"/>
                <a:gd name="connsiteY0" fmla="*/ 1305018 h 1349406"/>
                <a:gd name="connsiteX1" fmla="*/ 1882067 w 3062797"/>
                <a:gd name="connsiteY1" fmla="*/ 1313895 h 1349406"/>
                <a:gd name="connsiteX2" fmla="*/ 1961966 w 3062797"/>
                <a:gd name="connsiteY2" fmla="*/ 1349406 h 1349406"/>
                <a:gd name="connsiteX3" fmla="*/ 2210540 w 3062797"/>
                <a:gd name="connsiteY3" fmla="*/ 1305018 h 1349406"/>
                <a:gd name="connsiteX4" fmla="*/ 2565647 w 3062797"/>
                <a:gd name="connsiteY4" fmla="*/ 1233996 h 1349406"/>
                <a:gd name="connsiteX5" fmla="*/ 2769833 w 3062797"/>
                <a:gd name="connsiteY5" fmla="*/ 1233996 h 1349406"/>
                <a:gd name="connsiteX6" fmla="*/ 2947387 w 3062797"/>
                <a:gd name="connsiteY6" fmla="*/ 1225119 h 1349406"/>
                <a:gd name="connsiteX7" fmla="*/ 3062797 w 3062797"/>
                <a:gd name="connsiteY7" fmla="*/ 1242874 h 1349406"/>
                <a:gd name="connsiteX8" fmla="*/ 3053919 w 3062797"/>
                <a:gd name="connsiteY8" fmla="*/ 887767 h 1349406"/>
                <a:gd name="connsiteX9" fmla="*/ 2929632 w 3062797"/>
                <a:gd name="connsiteY9" fmla="*/ 887767 h 1349406"/>
                <a:gd name="connsiteX10" fmla="*/ 2920754 w 3062797"/>
                <a:gd name="connsiteY10" fmla="*/ 621437 h 1349406"/>
                <a:gd name="connsiteX11" fmla="*/ 2840855 w 3062797"/>
                <a:gd name="connsiteY11" fmla="*/ 621437 h 1349406"/>
                <a:gd name="connsiteX12" fmla="*/ 2840855 w 3062797"/>
                <a:gd name="connsiteY12" fmla="*/ 497150 h 1349406"/>
                <a:gd name="connsiteX13" fmla="*/ 2237173 w 3062797"/>
                <a:gd name="connsiteY13" fmla="*/ 497150 h 1349406"/>
                <a:gd name="connsiteX14" fmla="*/ 2237173 w 3062797"/>
                <a:gd name="connsiteY14" fmla="*/ 381740 h 1349406"/>
                <a:gd name="connsiteX15" fmla="*/ 2059620 w 3062797"/>
                <a:gd name="connsiteY15" fmla="*/ 381740 h 1349406"/>
                <a:gd name="connsiteX16" fmla="*/ 2059620 w 3062797"/>
                <a:gd name="connsiteY16" fmla="*/ 284086 h 1349406"/>
                <a:gd name="connsiteX17" fmla="*/ 1926455 w 3062797"/>
                <a:gd name="connsiteY17" fmla="*/ 284086 h 1349406"/>
                <a:gd name="connsiteX18" fmla="*/ 1926455 w 3062797"/>
                <a:gd name="connsiteY18" fmla="*/ 150921 h 1349406"/>
                <a:gd name="connsiteX19" fmla="*/ 1811045 w 3062797"/>
                <a:gd name="connsiteY19" fmla="*/ 150921 h 1349406"/>
                <a:gd name="connsiteX20" fmla="*/ 1811045 w 3062797"/>
                <a:gd name="connsiteY20" fmla="*/ 0 h 1349406"/>
                <a:gd name="connsiteX21" fmla="*/ 923278 w 3062797"/>
                <a:gd name="connsiteY21" fmla="*/ 8878 h 1349406"/>
                <a:gd name="connsiteX22" fmla="*/ 932156 w 3062797"/>
                <a:gd name="connsiteY22" fmla="*/ 355107 h 1349406"/>
                <a:gd name="connsiteX23" fmla="*/ 630315 w 3062797"/>
                <a:gd name="connsiteY23" fmla="*/ 346229 h 1349406"/>
                <a:gd name="connsiteX24" fmla="*/ 621437 w 3062797"/>
                <a:gd name="connsiteY24" fmla="*/ 878890 h 1349406"/>
                <a:gd name="connsiteX25" fmla="*/ 346230 w 3062797"/>
                <a:gd name="connsiteY25" fmla="*/ 1162975 h 1349406"/>
                <a:gd name="connsiteX26" fmla="*/ 257453 w 3062797"/>
                <a:gd name="connsiteY26" fmla="*/ 1162975 h 1349406"/>
                <a:gd name="connsiteX27" fmla="*/ 257453 w 3062797"/>
                <a:gd name="connsiteY27" fmla="*/ 1198486 h 1349406"/>
                <a:gd name="connsiteX28" fmla="*/ 195309 w 3062797"/>
                <a:gd name="connsiteY28" fmla="*/ 1198486 h 1349406"/>
                <a:gd name="connsiteX29" fmla="*/ 204187 w 3062797"/>
                <a:gd name="connsiteY29" fmla="*/ 1225119 h 1349406"/>
                <a:gd name="connsiteX30" fmla="*/ 97655 w 3062797"/>
                <a:gd name="connsiteY30" fmla="*/ 1216241 h 1349406"/>
                <a:gd name="connsiteX31" fmla="*/ 97655 w 3062797"/>
                <a:gd name="connsiteY31" fmla="*/ 1154097 h 1349406"/>
                <a:gd name="connsiteX32" fmla="*/ 0 w 3062797"/>
                <a:gd name="connsiteY32" fmla="*/ 1154097 h 1349406"/>
                <a:gd name="connsiteX33" fmla="*/ 8878 w 3062797"/>
                <a:gd name="connsiteY33" fmla="*/ 1305018 h 1349406"/>
                <a:gd name="connsiteX0" fmla="*/ 8878 w 3062797"/>
                <a:gd name="connsiteY0" fmla="*/ 1305018 h 1349406"/>
                <a:gd name="connsiteX1" fmla="*/ 1882067 w 3062797"/>
                <a:gd name="connsiteY1" fmla="*/ 1313895 h 1349406"/>
                <a:gd name="connsiteX2" fmla="*/ 1961966 w 3062797"/>
                <a:gd name="connsiteY2" fmla="*/ 1349406 h 1349406"/>
                <a:gd name="connsiteX3" fmla="*/ 2210540 w 3062797"/>
                <a:gd name="connsiteY3" fmla="*/ 1305018 h 1349406"/>
                <a:gd name="connsiteX4" fmla="*/ 2565647 w 3062797"/>
                <a:gd name="connsiteY4" fmla="*/ 1233996 h 1349406"/>
                <a:gd name="connsiteX5" fmla="*/ 2769833 w 3062797"/>
                <a:gd name="connsiteY5" fmla="*/ 1233996 h 1349406"/>
                <a:gd name="connsiteX6" fmla="*/ 2947387 w 3062797"/>
                <a:gd name="connsiteY6" fmla="*/ 1225119 h 1349406"/>
                <a:gd name="connsiteX7" fmla="*/ 3062797 w 3062797"/>
                <a:gd name="connsiteY7" fmla="*/ 1242874 h 1349406"/>
                <a:gd name="connsiteX8" fmla="*/ 3053919 w 3062797"/>
                <a:gd name="connsiteY8" fmla="*/ 887767 h 1349406"/>
                <a:gd name="connsiteX9" fmla="*/ 2929632 w 3062797"/>
                <a:gd name="connsiteY9" fmla="*/ 887767 h 1349406"/>
                <a:gd name="connsiteX10" fmla="*/ 2920754 w 3062797"/>
                <a:gd name="connsiteY10" fmla="*/ 621437 h 1349406"/>
                <a:gd name="connsiteX11" fmla="*/ 2840855 w 3062797"/>
                <a:gd name="connsiteY11" fmla="*/ 621437 h 1349406"/>
                <a:gd name="connsiteX12" fmla="*/ 2840855 w 3062797"/>
                <a:gd name="connsiteY12" fmla="*/ 497150 h 1349406"/>
                <a:gd name="connsiteX13" fmla="*/ 2237173 w 3062797"/>
                <a:gd name="connsiteY13" fmla="*/ 497150 h 1349406"/>
                <a:gd name="connsiteX14" fmla="*/ 2237173 w 3062797"/>
                <a:gd name="connsiteY14" fmla="*/ 381740 h 1349406"/>
                <a:gd name="connsiteX15" fmla="*/ 2059620 w 3062797"/>
                <a:gd name="connsiteY15" fmla="*/ 381740 h 1349406"/>
                <a:gd name="connsiteX16" fmla="*/ 2059620 w 3062797"/>
                <a:gd name="connsiteY16" fmla="*/ 284086 h 1349406"/>
                <a:gd name="connsiteX17" fmla="*/ 1926455 w 3062797"/>
                <a:gd name="connsiteY17" fmla="*/ 284086 h 1349406"/>
                <a:gd name="connsiteX18" fmla="*/ 1926455 w 3062797"/>
                <a:gd name="connsiteY18" fmla="*/ 150921 h 1349406"/>
                <a:gd name="connsiteX19" fmla="*/ 1811045 w 3062797"/>
                <a:gd name="connsiteY19" fmla="*/ 150921 h 1349406"/>
                <a:gd name="connsiteX20" fmla="*/ 1811045 w 3062797"/>
                <a:gd name="connsiteY20" fmla="*/ 0 h 1349406"/>
                <a:gd name="connsiteX21" fmla="*/ 923278 w 3062797"/>
                <a:gd name="connsiteY21" fmla="*/ 8878 h 1349406"/>
                <a:gd name="connsiteX22" fmla="*/ 932156 w 3062797"/>
                <a:gd name="connsiteY22" fmla="*/ 355107 h 1349406"/>
                <a:gd name="connsiteX23" fmla="*/ 630315 w 3062797"/>
                <a:gd name="connsiteY23" fmla="*/ 346229 h 1349406"/>
                <a:gd name="connsiteX24" fmla="*/ 621437 w 3062797"/>
                <a:gd name="connsiteY24" fmla="*/ 878890 h 1349406"/>
                <a:gd name="connsiteX25" fmla="*/ 346230 w 3062797"/>
                <a:gd name="connsiteY25" fmla="*/ 1162975 h 1349406"/>
                <a:gd name="connsiteX26" fmla="*/ 257453 w 3062797"/>
                <a:gd name="connsiteY26" fmla="*/ 1198486 h 1349406"/>
                <a:gd name="connsiteX27" fmla="*/ 195309 w 3062797"/>
                <a:gd name="connsiteY27" fmla="*/ 1198486 h 1349406"/>
                <a:gd name="connsiteX28" fmla="*/ 204187 w 3062797"/>
                <a:gd name="connsiteY28" fmla="*/ 1225119 h 1349406"/>
                <a:gd name="connsiteX29" fmla="*/ 97655 w 3062797"/>
                <a:gd name="connsiteY29" fmla="*/ 1216241 h 1349406"/>
                <a:gd name="connsiteX30" fmla="*/ 97655 w 3062797"/>
                <a:gd name="connsiteY30" fmla="*/ 1154097 h 1349406"/>
                <a:gd name="connsiteX31" fmla="*/ 0 w 3062797"/>
                <a:gd name="connsiteY31" fmla="*/ 1154097 h 1349406"/>
                <a:gd name="connsiteX32" fmla="*/ 8878 w 3062797"/>
                <a:gd name="connsiteY32" fmla="*/ 1305018 h 1349406"/>
                <a:gd name="connsiteX0" fmla="*/ 8878 w 3062797"/>
                <a:gd name="connsiteY0" fmla="*/ 1305018 h 1349406"/>
                <a:gd name="connsiteX1" fmla="*/ 1882067 w 3062797"/>
                <a:gd name="connsiteY1" fmla="*/ 1313895 h 1349406"/>
                <a:gd name="connsiteX2" fmla="*/ 1961966 w 3062797"/>
                <a:gd name="connsiteY2" fmla="*/ 1349406 h 1349406"/>
                <a:gd name="connsiteX3" fmla="*/ 2210540 w 3062797"/>
                <a:gd name="connsiteY3" fmla="*/ 1305018 h 1349406"/>
                <a:gd name="connsiteX4" fmla="*/ 2565647 w 3062797"/>
                <a:gd name="connsiteY4" fmla="*/ 1233996 h 1349406"/>
                <a:gd name="connsiteX5" fmla="*/ 2769833 w 3062797"/>
                <a:gd name="connsiteY5" fmla="*/ 1233996 h 1349406"/>
                <a:gd name="connsiteX6" fmla="*/ 2947387 w 3062797"/>
                <a:gd name="connsiteY6" fmla="*/ 1225119 h 1349406"/>
                <a:gd name="connsiteX7" fmla="*/ 3062797 w 3062797"/>
                <a:gd name="connsiteY7" fmla="*/ 1242874 h 1349406"/>
                <a:gd name="connsiteX8" fmla="*/ 3053919 w 3062797"/>
                <a:gd name="connsiteY8" fmla="*/ 887767 h 1349406"/>
                <a:gd name="connsiteX9" fmla="*/ 2929632 w 3062797"/>
                <a:gd name="connsiteY9" fmla="*/ 887767 h 1349406"/>
                <a:gd name="connsiteX10" fmla="*/ 2920754 w 3062797"/>
                <a:gd name="connsiteY10" fmla="*/ 621437 h 1349406"/>
                <a:gd name="connsiteX11" fmla="*/ 2840855 w 3062797"/>
                <a:gd name="connsiteY11" fmla="*/ 621437 h 1349406"/>
                <a:gd name="connsiteX12" fmla="*/ 2840855 w 3062797"/>
                <a:gd name="connsiteY12" fmla="*/ 497150 h 1349406"/>
                <a:gd name="connsiteX13" fmla="*/ 2237173 w 3062797"/>
                <a:gd name="connsiteY13" fmla="*/ 497150 h 1349406"/>
                <a:gd name="connsiteX14" fmla="*/ 2237173 w 3062797"/>
                <a:gd name="connsiteY14" fmla="*/ 381740 h 1349406"/>
                <a:gd name="connsiteX15" fmla="*/ 2059620 w 3062797"/>
                <a:gd name="connsiteY15" fmla="*/ 381740 h 1349406"/>
                <a:gd name="connsiteX16" fmla="*/ 2059620 w 3062797"/>
                <a:gd name="connsiteY16" fmla="*/ 284086 h 1349406"/>
                <a:gd name="connsiteX17" fmla="*/ 1926455 w 3062797"/>
                <a:gd name="connsiteY17" fmla="*/ 284086 h 1349406"/>
                <a:gd name="connsiteX18" fmla="*/ 1926455 w 3062797"/>
                <a:gd name="connsiteY18" fmla="*/ 150921 h 1349406"/>
                <a:gd name="connsiteX19" fmla="*/ 1811045 w 3062797"/>
                <a:gd name="connsiteY19" fmla="*/ 150921 h 1349406"/>
                <a:gd name="connsiteX20" fmla="*/ 1811045 w 3062797"/>
                <a:gd name="connsiteY20" fmla="*/ 0 h 1349406"/>
                <a:gd name="connsiteX21" fmla="*/ 923278 w 3062797"/>
                <a:gd name="connsiteY21" fmla="*/ 8878 h 1349406"/>
                <a:gd name="connsiteX22" fmla="*/ 932156 w 3062797"/>
                <a:gd name="connsiteY22" fmla="*/ 355107 h 1349406"/>
                <a:gd name="connsiteX23" fmla="*/ 630315 w 3062797"/>
                <a:gd name="connsiteY23" fmla="*/ 346229 h 1349406"/>
                <a:gd name="connsiteX24" fmla="*/ 621437 w 3062797"/>
                <a:gd name="connsiteY24" fmla="*/ 878890 h 1349406"/>
                <a:gd name="connsiteX25" fmla="*/ 346230 w 3062797"/>
                <a:gd name="connsiteY25" fmla="*/ 1162975 h 1349406"/>
                <a:gd name="connsiteX26" fmla="*/ 195309 w 3062797"/>
                <a:gd name="connsiteY26" fmla="*/ 1198486 h 1349406"/>
                <a:gd name="connsiteX27" fmla="*/ 204187 w 3062797"/>
                <a:gd name="connsiteY27" fmla="*/ 1225119 h 1349406"/>
                <a:gd name="connsiteX28" fmla="*/ 97655 w 3062797"/>
                <a:gd name="connsiteY28" fmla="*/ 1216241 h 1349406"/>
                <a:gd name="connsiteX29" fmla="*/ 97655 w 3062797"/>
                <a:gd name="connsiteY29" fmla="*/ 1154097 h 1349406"/>
                <a:gd name="connsiteX30" fmla="*/ 0 w 3062797"/>
                <a:gd name="connsiteY30" fmla="*/ 1154097 h 1349406"/>
                <a:gd name="connsiteX31" fmla="*/ 8878 w 3062797"/>
                <a:gd name="connsiteY31" fmla="*/ 1305018 h 1349406"/>
                <a:gd name="connsiteX0" fmla="*/ 8878 w 3062797"/>
                <a:gd name="connsiteY0" fmla="*/ 1305018 h 1349406"/>
                <a:gd name="connsiteX1" fmla="*/ 1882067 w 3062797"/>
                <a:gd name="connsiteY1" fmla="*/ 1313895 h 1349406"/>
                <a:gd name="connsiteX2" fmla="*/ 1961966 w 3062797"/>
                <a:gd name="connsiteY2" fmla="*/ 1349406 h 1349406"/>
                <a:gd name="connsiteX3" fmla="*/ 2210540 w 3062797"/>
                <a:gd name="connsiteY3" fmla="*/ 1305018 h 1349406"/>
                <a:gd name="connsiteX4" fmla="*/ 2565647 w 3062797"/>
                <a:gd name="connsiteY4" fmla="*/ 1233996 h 1349406"/>
                <a:gd name="connsiteX5" fmla="*/ 2769833 w 3062797"/>
                <a:gd name="connsiteY5" fmla="*/ 1233996 h 1349406"/>
                <a:gd name="connsiteX6" fmla="*/ 2947387 w 3062797"/>
                <a:gd name="connsiteY6" fmla="*/ 1225119 h 1349406"/>
                <a:gd name="connsiteX7" fmla="*/ 3062797 w 3062797"/>
                <a:gd name="connsiteY7" fmla="*/ 1242874 h 1349406"/>
                <a:gd name="connsiteX8" fmla="*/ 3053919 w 3062797"/>
                <a:gd name="connsiteY8" fmla="*/ 887767 h 1349406"/>
                <a:gd name="connsiteX9" fmla="*/ 2929632 w 3062797"/>
                <a:gd name="connsiteY9" fmla="*/ 887767 h 1349406"/>
                <a:gd name="connsiteX10" fmla="*/ 2920754 w 3062797"/>
                <a:gd name="connsiteY10" fmla="*/ 621437 h 1349406"/>
                <a:gd name="connsiteX11" fmla="*/ 2840855 w 3062797"/>
                <a:gd name="connsiteY11" fmla="*/ 621437 h 1349406"/>
                <a:gd name="connsiteX12" fmla="*/ 2840855 w 3062797"/>
                <a:gd name="connsiteY12" fmla="*/ 497150 h 1349406"/>
                <a:gd name="connsiteX13" fmla="*/ 2237173 w 3062797"/>
                <a:gd name="connsiteY13" fmla="*/ 497150 h 1349406"/>
                <a:gd name="connsiteX14" fmla="*/ 2237173 w 3062797"/>
                <a:gd name="connsiteY14" fmla="*/ 381740 h 1349406"/>
                <a:gd name="connsiteX15" fmla="*/ 2059620 w 3062797"/>
                <a:gd name="connsiteY15" fmla="*/ 381740 h 1349406"/>
                <a:gd name="connsiteX16" fmla="*/ 2059620 w 3062797"/>
                <a:gd name="connsiteY16" fmla="*/ 284086 h 1349406"/>
                <a:gd name="connsiteX17" fmla="*/ 1926455 w 3062797"/>
                <a:gd name="connsiteY17" fmla="*/ 284086 h 1349406"/>
                <a:gd name="connsiteX18" fmla="*/ 1926455 w 3062797"/>
                <a:gd name="connsiteY18" fmla="*/ 150921 h 1349406"/>
                <a:gd name="connsiteX19" fmla="*/ 1811045 w 3062797"/>
                <a:gd name="connsiteY19" fmla="*/ 150921 h 1349406"/>
                <a:gd name="connsiteX20" fmla="*/ 1811045 w 3062797"/>
                <a:gd name="connsiteY20" fmla="*/ 0 h 1349406"/>
                <a:gd name="connsiteX21" fmla="*/ 923278 w 3062797"/>
                <a:gd name="connsiteY21" fmla="*/ 8878 h 1349406"/>
                <a:gd name="connsiteX22" fmla="*/ 932156 w 3062797"/>
                <a:gd name="connsiteY22" fmla="*/ 355107 h 1349406"/>
                <a:gd name="connsiteX23" fmla="*/ 630315 w 3062797"/>
                <a:gd name="connsiteY23" fmla="*/ 346229 h 1349406"/>
                <a:gd name="connsiteX24" fmla="*/ 621437 w 3062797"/>
                <a:gd name="connsiteY24" fmla="*/ 878890 h 1349406"/>
                <a:gd name="connsiteX25" fmla="*/ 346230 w 3062797"/>
                <a:gd name="connsiteY25" fmla="*/ 1162975 h 1349406"/>
                <a:gd name="connsiteX26" fmla="*/ 195309 w 3062797"/>
                <a:gd name="connsiteY26" fmla="*/ 1198486 h 1349406"/>
                <a:gd name="connsiteX27" fmla="*/ 97655 w 3062797"/>
                <a:gd name="connsiteY27" fmla="*/ 1216241 h 1349406"/>
                <a:gd name="connsiteX28" fmla="*/ 97655 w 3062797"/>
                <a:gd name="connsiteY28" fmla="*/ 1154097 h 1349406"/>
                <a:gd name="connsiteX29" fmla="*/ 0 w 3062797"/>
                <a:gd name="connsiteY29" fmla="*/ 1154097 h 1349406"/>
                <a:gd name="connsiteX30" fmla="*/ 8878 w 3062797"/>
                <a:gd name="connsiteY30" fmla="*/ 1305018 h 1349406"/>
                <a:gd name="connsiteX0" fmla="*/ 8878 w 3062797"/>
                <a:gd name="connsiteY0" fmla="*/ 1305018 h 1349406"/>
                <a:gd name="connsiteX1" fmla="*/ 1882067 w 3062797"/>
                <a:gd name="connsiteY1" fmla="*/ 1313895 h 1349406"/>
                <a:gd name="connsiteX2" fmla="*/ 1961966 w 3062797"/>
                <a:gd name="connsiteY2" fmla="*/ 1349406 h 1349406"/>
                <a:gd name="connsiteX3" fmla="*/ 2210540 w 3062797"/>
                <a:gd name="connsiteY3" fmla="*/ 1305018 h 1349406"/>
                <a:gd name="connsiteX4" fmla="*/ 2565647 w 3062797"/>
                <a:gd name="connsiteY4" fmla="*/ 1233996 h 1349406"/>
                <a:gd name="connsiteX5" fmla="*/ 2769833 w 3062797"/>
                <a:gd name="connsiteY5" fmla="*/ 1233996 h 1349406"/>
                <a:gd name="connsiteX6" fmla="*/ 2947387 w 3062797"/>
                <a:gd name="connsiteY6" fmla="*/ 1225119 h 1349406"/>
                <a:gd name="connsiteX7" fmla="*/ 3062797 w 3062797"/>
                <a:gd name="connsiteY7" fmla="*/ 1242874 h 1349406"/>
                <a:gd name="connsiteX8" fmla="*/ 3053919 w 3062797"/>
                <a:gd name="connsiteY8" fmla="*/ 887767 h 1349406"/>
                <a:gd name="connsiteX9" fmla="*/ 2929632 w 3062797"/>
                <a:gd name="connsiteY9" fmla="*/ 887767 h 1349406"/>
                <a:gd name="connsiteX10" fmla="*/ 2920754 w 3062797"/>
                <a:gd name="connsiteY10" fmla="*/ 621437 h 1349406"/>
                <a:gd name="connsiteX11" fmla="*/ 2840855 w 3062797"/>
                <a:gd name="connsiteY11" fmla="*/ 621437 h 1349406"/>
                <a:gd name="connsiteX12" fmla="*/ 2840855 w 3062797"/>
                <a:gd name="connsiteY12" fmla="*/ 497150 h 1349406"/>
                <a:gd name="connsiteX13" fmla="*/ 2237173 w 3062797"/>
                <a:gd name="connsiteY13" fmla="*/ 497150 h 1349406"/>
                <a:gd name="connsiteX14" fmla="*/ 2237173 w 3062797"/>
                <a:gd name="connsiteY14" fmla="*/ 381740 h 1349406"/>
                <a:gd name="connsiteX15" fmla="*/ 2059620 w 3062797"/>
                <a:gd name="connsiteY15" fmla="*/ 381740 h 1349406"/>
                <a:gd name="connsiteX16" fmla="*/ 2059620 w 3062797"/>
                <a:gd name="connsiteY16" fmla="*/ 284086 h 1349406"/>
                <a:gd name="connsiteX17" fmla="*/ 1926455 w 3062797"/>
                <a:gd name="connsiteY17" fmla="*/ 284086 h 1349406"/>
                <a:gd name="connsiteX18" fmla="*/ 1926455 w 3062797"/>
                <a:gd name="connsiteY18" fmla="*/ 150921 h 1349406"/>
                <a:gd name="connsiteX19" fmla="*/ 1811045 w 3062797"/>
                <a:gd name="connsiteY19" fmla="*/ 150921 h 1349406"/>
                <a:gd name="connsiteX20" fmla="*/ 1811045 w 3062797"/>
                <a:gd name="connsiteY20" fmla="*/ 0 h 1349406"/>
                <a:gd name="connsiteX21" fmla="*/ 923278 w 3062797"/>
                <a:gd name="connsiteY21" fmla="*/ 8878 h 1349406"/>
                <a:gd name="connsiteX22" fmla="*/ 932156 w 3062797"/>
                <a:gd name="connsiteY22" fmla="*/ 355107 h 1349406"/>
                <a:gd name="connsiteX23" fmla="*/ 630315 w 3062797"/>
                <a:gd name="connsiteY23" fmla="*/ 346229 h 1349406"/>
                <a:gd name="connsiteX24" fmla="*/ 621437 w 3062797"/>
                <a:gd name="connsiteY24" fmla="*/ 878890 h 1349406"/>
                <a:gd name="connsiteX25" fmla="*/ 346230 w 3062797"/>
                <a:gd name="connsiteY25" fmla="*/ 1162975 h 1349406"/>
                <a:gd name="connsiteX26" fmla="*/ 97655 w 3062797"/>
                <a:gd name="connsiteY26" fmla="*/ 1216241 h 1349406"/>
                <a:gd name="connsiteX27" fmla="*/ 97655 w 3062797"/>
                <a:gd name="connsiteY27" fmla="*/ 1154097 h 1349406"/>
                <a:gd name="connsiteX28" fmla="*/ 0 w 3062797"/>
                <a:gd name="connsiteY28" fmla="*/ 1154097 h 1349406"/>
                <a:gd name="connsiteX29" fmla="*/ 8878 w 3062797"/>
                <a:gd name="connsiteY29" fmla="*/ 1305018 h 1349406"/>
                <a:gd name="connsiteX0" fmla="*/ 8878 w 3062797"/>
                <a:gd name="connsiteY0" fmla="*/ 1305018 h 1349406"/>
                <a:gd name="connsiteX1" fmla="*/ 1882067 w 3062797"/>
                <a:gd name="connsiteY1" fmla="*/ 1313895 h 1349406"/>
                <a:gd name="connsiteX2" fmla="*/ 1961966 w 3062797"/>
                <a:gd name="connsiteY2" fmla="*/ 1349406 h 1349406"/>
                <a:gd name="connsiteX3" fmla="*/ 2210540 w 3062797"/>
                <a:gd name="connsiteY3" fmla="*/ 1305018 h 1349406"/>
                <a:gd name="connsiteX4" fmla="*/ 2565647 w 3062797"/>
                <a:gd name="connsiteY4" fmla="*/ 1233996 h 1349406"/>
                <a:gd name="connsiteX5" fmla="*/ 2769833 w 3062797"/>
                <a:gd name="connsiteY5" fmla="*/ 1233996 h 1349406"/>
                <a:gd name="connsiteX6" fmla="*/ 2947387 w 3062797"/>
                <a:gd name="connsiteY6" fmla="*/ 1225119 h 1349406"/>
                <a:gd name="connsiteX7" fmla="*/ 3062797 w 3062797"/>
                <a:gd name="connsiteY7" fmla="*/ 1242874 h 1349406"/>
                <a:gd name="connsiteX8" fmla="*/ 3053919 w 3062797"/>
                <a:gd name="connsiteY8" fmla="*/ 887767 h 1349406"/>
                <a:gd name="connsiteX9" fmla="*/ 2929632 w 3062797"/>
                <a:gd name="connsiteY9" fmla="*/ 887767 h 1349406"/>
                <a:gd name="connsiteX10" fmla="*/ 2920754 w 3062797"/>
                <a:gd name="connsiteY10" fmla="*/ 621437 h 1349406"/>
                <a:gd name="connsiteX11" fmla="*/ 2840855 w 3062797"/>
                <a:gd name="connsiteY11" fmla="*/ 621437 h 1349406"/>
                <a:gd name="connsiteX12" fmla="*/ 2840855 w 3062797"/>
                <a:gd name="connsiteY12" fmla="*/ 497150 h 1349406"/>
                <a:gd name="connsiteX13" fmla="*/ 2237173 w 3062797"/>
                <a:gd name="connsiteY13" fmla="*/ 497150 h 1349406"/>
                <a:gd name="connsiteX14" fmla="*/ 2237173 w 3062797"/>
                <a:gd name="connsiteY14" fmla="*/ 381740 h 1349406"/>
                <a:gd name="connsiteX15" fmla="*/ 2059620 w 3062797"/>
                <a:gd name="connsiteY15" fmla="*/ 381740 h 1349406"/>
                <a:gd name="connsiteX16" fmla="*/ 2059620 w 3062797"/>
                <a:gd name="connsiteY16" fmla="*/ 284086 h 1349406"/>
                <a:gd name="connsiteX17" fmla="*/ 1926455 w 3062797"/>
                <a:gd name="connsiteY17" fmla="*/ 284086 h 1349406"/>
                <a:gd name="connsiteX18" fmla="*/ 1926455 w 3062797"/>
                <a:gd name="connsiteY18" fmla="*/ 150921 h 1349406"/>
                <a:gd name="connsiteX19" fmla="*/ 1811045 w 3062797"/>
                <a:gd name="connsiteY19" fmla="*/ 150921 h 1349406"/>
                <a:gd name="connsiteX20" fmla="*/ 1811045 w 3062797"/>
                <a:gd name="connsiteY20" fmla="*/ 0 h 1349406"/>
                <a:gd name="connsiteX21" fmla="*/ 923278 w 3062797"/>
                <a:gd name="connsiteY21" fmla="*/ 8878 h 1349406"/>
                <a:gd name="connsiteX22" fmla="*/ 932156 w 3062797"/>
                <a:gd name="connsiteY22" fmla="*/ 355107 h 1349406"/>
                <a:gd name="connsiteX23" fmla="*/ 630315 w 3062797"/>
                <a:gd name="connsiteY23" fmla="*/ 346229 h 1349406"/>
                <a:gd name="connsiteX24" fmla="*/ 621437 w 3062797"/>
                <a:gd name="connsiteY24" fmla="*/ 878890 h 1349406"/>
                <a:gd name="connsiteX25" fmla="*/ 346230 w 3062797"/>
                <a:gd name="connsiteY25" fmla="*/ 1162975 h 1349406"/>
                <a:gd name="connsiteX26" fmla="*/ 97655 w 3062797"/>
                <a:gd name="connsiteY26" fmla="*/ 1154097 h 1349406"/>
                <a:gd name="connsiteX27" fmla="*/ 0 w 3062797"/>
                <a:gd name="connsiteY27" fmla="*/ 1154097 h 1349406"/>
                <a:gd name="connsiteX28" fmla="*/ 8878 w 3062797"/>
                <a:gd name="connsiteY28" fmla="*/ 1305018 h 1349406"/>
                <a:gd name="connsiteX0" fmla="*/ 8878 w 3062797"/>
                <a:gd name="connsiteY0" fmla="*/ 1305018 h 1349406"/>
                <a:gd name="connsiteX1" fmla="*/ 1882067 w 3062797"/>
                <a:gd name="connsiteY1" fmla="*/ 1313895 h 1349406"/>
                <a:gd name="connsiteX2" fmla="*/ 1961966 w 3062797"/>
                <a:gd name="connsiteY2" fmla="*/ 1349406 h 1349406"/>
                <a:gd name="connsiteX3" fmla="*/ 2210540 w 3062797"/>
                <a:gd name="connsiteY3" fmla="*/ 1305018 h 1349406"/>
                <a:gd name="connsiteX4" fmla="*/ 2565647 w 3062797"/>
                <a:gd name="connsiteY4" fmla="*/ 1233996 h 1349406"/>
                <a:gd name="connsiteX5" fmla="*/ 2769833 w 3062797"/>
                <a:gd name="connsiteY5" fmla="*/ 1233996 h 1349406"/>
                <a:gd name="connsiteX6" fmla="*/ 2947387 w 3062797"/>
                <a:gd name="connsiteY6" fmla="*/ 1225119 h 1349406"/>
                <a:gd name="connsiteX7" fmla="*/ 3062797 w 3062797"/>
                <a:gd name="connsiteY7" fmla="*/ 1242874 h 1349406"/>
                <a:gd name="connsiteX8" fmla="*/ 3053919 w 3062797"/>
                <a:gd name="connsiteY8" fmla="*/ 887767 h 1349406"/>
                <a:gd name="connsiteX9" fmla="*/ 2929632 w 3062797"/>
                <a:gd name="connsiteY9" fmla="*/ 887767 h 1349406"/>
                <a:gd name="connsiteX10" fmla="*/ 2920754 w 3062797"/>
                <a:gd name="connsiteY10" fmla="*/ 621437 h 1349406"/>
                <a:gd name="connsiteX11" fmla="*/ 2840855 w 3062797"/>
                <a:gd name="connsiteY11" fmla="*/ 621437 h 1349406"/>
                <a:gd name="connsiteX12" fmla="*/ 2840855 w 3062797"/>
                <a:gd name="connsiteY12" fmla="*/ 497150 h 1349406"/>
                <a:gd name="connsiteX13" fmla="*/ 2237173 w 3062797"/>
                <a:gd name="connsiteY13" fmla="*/ 497150 h 1349406"/>
                <a:gd name="connsiteX14" fmla="*/ 2237173 w 3062797"/>
                <a:gd name="connsiteY14" fmla="*/ 381740 h 1349406"/>
                <a:gd name="connsiteX15" fmla="*/ 2059620 w 3062797"/>
                <a:gd name="connsiteY15" fmla="*/ 381740 h 1349406"/>
                <a:gd name="connsiteX16" fmla="*/ 2059620 w 3062797"/>
                <a:gd name="connsiteY16" fmla="*/ 284086 h 1349406"/>
                <a:gd name="connsiteX17" fmla="*/ 1926455 w 3062797"/>
                <a:gd name="connsiteY17" fmla="*/ 284086 h 1349406"/>
                <a:gd name="connsiteX18" fmla="*/ 1926455 w 3062797"/>
                <a:gd name="connsiteY18" fmla="*/ 150921 h 1349406"/>
                <a:gd name="connsiteX19" fmla="*/ 1811045 w 3062797"/>
                <a:gd name="connsiteY19" fmla="*/ 150921 h 1349406"/>
                <a:gd name="connsiteX20" fmla="*/ 1811045 w 3062797"/>
                <a:gd name="connsiteY20" fmla="*/ 0 h 1349406"/>
                <a:gd name="connsiteX21" fmla="*/ 923278 w 3062797"/>
                <a:gd name="connsiteY21" fmla="*/ 8878 h 1349406"/>
                <a:gd name="connsiteX22" fmla="*/ 932156 w 3062797"/>
                <a:gd name="connsiteY22" fmla="*/ 355107 h 1349406"/>
                <a:gd name="connsiteX23" fmla="*/ 630315 w 3062797"/>
                <a:gd name="connsiteY23" fmla="*/ 346229 h 1349406"/>
                <a:gd name="connsiteX24" fmla="*/ 621437 w 3062797"/>
                <a:gd name="connsiteY24" fmla="*/ 878890 h 1349406"/>
                <a:gd name="connsiteX25" fmla="*/ 346230 w 3062797"/>
                <a:gd name="connsiteY25" fmla="*/ 1162975 h 1349406"/>
                <a:gd name="connsiteX26" fmla="*/ 0 w 3062797"/>
                <a:gd name="connsiteY26" fmla="*/ 1154097 h 1349406"/>
                <a:gd name="connsiteX27" fmla="*/ 8878 w 3062797"/>
                <a:gd name="connsiteY27" fmla="*/ 1305018 h 1349406"/>
                <a:gd name="connsiteX0" fmla="*/ 8878 w 3062797"/>
                <a:gd name="connsiteY0" fmla="*/ 1305018 h 1349406"/>
                <a:gd name="connsiteX1" fmla="*/ 1882067 w 3062797"/>
                <a:gd name="connsiteY1" fmla="*/ 1313895 h 1349406"/>
                <a:gd name="connsiteX2" fmla="*/ 1961966 w 3062797"/>
                <a:gd name="connsiteY2" fmla="*/ 1349406 h 1349406"/>
                <a:gd name="connsiteX3" fmla="*/ 2210540 w 3062797"/>
                <a:gd name="connsiteY3" fmla="*/ 1305018 h 1349406"/>
                <a:gd name="connsiteX4" fmla="*/ 2565647 w 3062797"/>
                <a:gd name="connsiteY4" fmla="*/ 1233996 h 1349406"/>
                <a:gd name="connsiteX5" fmla="*/ 2769833 w 3062797"/>
                <a:gd name="connsiteY5" fmla="*/ 1233996 h 1349406"/>
                <a:gd name="connsiteX6" fmla="*/ 2947387 w 3062797"/>
                <a:gd name="connsiteY6" fmla="*/ 1225119 h 1349406"/>
                <a:gd name="connsiteX7" fmla="*/ 3062797 w 3062797"/>
                <a:gd name="connsiteY7" fmla="*/ 1242874 h 1349406"/>
                <a:gd name="connsiteX8" fmla="*/ 3053919 w 3062797"/>
                <a:gd name="connsiteY8" fmla="*/ 887767 h 1349406"/>
                <a:gd name="connsiteX9" fmla="*/ 2929632 w 3062797"/>
                <a:gd name="connsiteY9" fmla="*/ 887767 h 1349406"/>
                <a:gd name="connsiteX10" fmla="*/ 2920754 w 3062797"/>
                <a:gd name="connsiteY10" fmla="*/ 621437 h 1349406"/>
                <a:gd name="connsiteX11" fmla="*/ 2840855 w 3062797"/>
                <a:gd name="connsiteY11" fmla="*/ 621437 h 1349406"/>
                <a:gd name="connsiteX12" fmla="*/ 2840855 w 3062797"/>
                <a:gd name="connsiteY12" fmla="*/ 497150 h 1349406"/>
                <a:gd name="connsiteX13" fmla="*/ 2237173 w 3062797"/>
                <a:gd name="connsiteY13" fmla="*/ 497150 h 1349406"/>
                <a:gd name="connsiteX14" fmla="*/ 2237173 w 3062797"/>
                <a:gd name="connsiteY14" fmla="*/ 381740 h 1349406"/>
                <a:gd name="connsiteX15" fmla="*/ 2059620 w 3062797"/>
                <a:gd name="connsiteY15" fmla="*/ 381740 h 1349406"/>
                <a:gd name="connsiteX16" fmla="*/ 2059620 w 3062797"/>
                <a:gd name="connsiteY16" fmla="*/ 284086 h 1349406"/>
                <a:gd name="connsiteX17" fmla="*/ 1926455 w 3062797"/>
                <a:gd name="connsiteY17" fmla="*/ 284086 h 1349406"/>
                <a:gd name="connsiteX18" fmla="*/ 1926455 w 3062797"/>
                <a:gd name="connsiteY18" fmla="*/ 150921 h 1349406"/>
                <a:gd name="connsiteX19" fmla="*/ 1811045 w 3062797"/>
                <a:gd name="connsiteY19" fmla="*/ 150921 h 1349406"/>
                <a:gd name="connsiteX20" fmla="*/ 1811045 w 3062797"/>
                <a:gd name="connsiteY20" fmla="*/ 0 h 1349406"/>
                <a:gd name="connsiteX21" fmla="*/ 923278 w 3062797"/>
                <a:gd name="connsiteY21" fmla="*/ 8878 h 1349406"/>
                <a:gd name="connsiteX22" fmla="*/ 932156 w 3062797"/>
                <a:gd name="connsiteY22" fmla="*/ 355107 h 1349406"/>
                <a:gd name="connsiteX23" fmla="*/ 630315 w 3062797"/>
                <a:gd name="connsiteY23" fmla="*/ 346229 h 1349406"/>
                <a:gd name="connsiteX24" fmla="*/ 621437 w 3062797"/>
                <a:gd name="connsiteY24" fmla="*/ 878890 h 1349406"/>
                <a:gd name="connsiteX25" fmla="*/ 0 w 3062797"/>
                <a:gd name="connsiteY25" fmla="*/ 1154097 h 1349406"/>
                <a:gd name="connsiteX26" fmla="*/ 8878 w 3062797"/>
                <a:gd name="connsiteY26" fmla="*/ 1305018 h 1349406"/>
                <a:gd name="connsiteX0" fmla="*/ 8878 w 3062797"/>
                <a:gd name="connsiteY0" fmla="*/ 1305018 h 1349406"/>
                <a:gd name="connsiteX1" fmla="*/ 1882067 w 3062797"/>
                <a:gd name="connsiteY1" fmla="*/ 1313895 h 1349406"/>
                <a:gd name="connsiteX2" fmla="*/ 1961966 w 3062797"/>
                <a:gd name="connsiteY2" fmla="*/ 1349406 h 1349406"/>
                <a:gd name="connsiteX3" fmla="*/ 2210540 w 3062797"/>
                <a:gd name="connsiteY3" fmla="*/ 1305018 h 1349406"/>
                <a:gd name="connsiteX4" fmla="*/ 2565647 w 3062797"/>
                <a:gd name="connsiteY4" fmla="*/ 1233996 h 1349406"/>
                <a:gd name="connsiteX5" fmla="*/ 2769833 w 3062797"/>
                <a:gd name="connsiteY5" fmla="*/ 1233996 h 1349406"/>
                <a:gd name="connsiteX6" fmla="*/ 2947387 w 3062797"/>
                <a:gd name="connsiteY6" fmla="*/ 1225119 h 1349406"/>
                <a:gd name="connsiteX7" fmla="*/ 3062797 w 3062797"/>
                <a:gd name="connsiteY7" fmla="*/ 1242874 h 1349406"/>
                <a:gd name="connsiteX8" fmla="*/ 3053919 w 3062797"/>
                <a:gd name="connsiteY8" fmla="*/ 887767 h 1349406"/>
                <a:gd name="connsiteX9" fmla="*/ 2929632 w 3062797"/>
                <a:gd name="connsiteY9" fmla="*/ 887767 h 1349406"/>
                <a:gd name="connsiteX10" fmla="*/ 2920754 w 3062797"/>
                <a:gd name="connsiteY10" fmla="*/ 621437 h 1349406"/>
                <a:gd name="connsiteX11" fmla="*/ 2840855 w 3062797"/>
                <a:gd name="connsiteY11" fmla="*/ 621437 h 1349406"/>
                <a:gd name="connsiteX12" fmla="*/ 2840855 w 3062797"/>
                <a:gd name="connsiteY12" fmla="*/ 497150 h 1349406"/>
                <a:gd name="connsiteX13" fmla="*/ 2237173 w 3062797"/>
                <a:gd name="connsiteY13" fmla="*/ 497150 h 1349406"/>
                <a:gd name="connsiteX14" fmla="*/ 2237173 w 3062797"/>
                <a:gd name="connsiteY14" fmla="*/ 381740 h 1349406"/>
                <a:gd name="connsiteX15" fmla="*/ 2059620 w 3062797"/>
                <a:gd name="connsiteY15" fmla="*/ 381740 h 1349406"/>
                <a:gd name="connsiteX16" fmla="*/ 2059620 w 3062797"/>
                <a:gd name="connsiteY16" fmla="*/ 284086 h 1349406"/>
                <a:gd name="connsiteX17" fmla="*/ 1926455 w 3062797"/>
                <a:gd name="connsiteY17" fmla="*/ 284086 h 1349406"/>
                <a:gd name="connsiteX18" fmla="*/ 1926455 w 3062797"/>
                <a:gd name="connsiteY18" fmla="*/ 150921 h 1349406"/>
                <a:gd name="connsiteX19" fmla="*/ 1811045 w 3062797"/>
                <a:gd name="connsiteY19" fmla="*/ 150921 h 1349406"/>
                <a:gd name="connsiteX20" fmla="*/ 1811045 w 3062797"/>
                <a:gd name="connsiteY20" fmla="*/ 0 h 1349406"/>
                <a:gd name="connsiteX21" fmla="*/ 923278 w 3062797"/>
                <a:gd name="connsiteY21" fmla="*/ 8878 h 1349406"/>
                <a:gd name="connsiteX22" fmla="*/ 932156 w 3062797"/>
                <a:gd name="connsiteY22" fmla="*/ 355107 h 1349406"/>
                <a:gd name="connsiteX23" fmla="*/ 647514 w 3062797"/>
                <a:gd name="connsiteY23" fmla="*/ 457336 h 1349406"/>
                <a:gd name="connsiteX24" fmla="*/ 621437 w 3062797"/>
                <a:gd name="connsiteY24" fmla="*/ 878890 h 1349406"/>
                <a:gd name="connsiteX25" fmla="*/ 0 w 3062797"/>
                <a:gd name="connsiteY25" fmla="*/ 1154097 h 1349406"/>
                <a:gd name="connsiteX26" fmla="*/ 8878 w 3062797"/>
                <a:gd name="connsiteY26" fmla="*/ 1305018 h 1349406"/>
                <a:gd name="connsiteX0" fmla="*/ 8878 w 3062797"/>
                <a:gd name="connsiteY0" fmla="*/ 1305018 h 1349406"/>
                <a:gd name="connsiteX1" fmla="*/ 1882067 w 3062797"/>
                <a:gd name="connsiteY1" fmla="*/ 1313895 h 1349406"/>
                <a:gd name="connsiteX2" fmla="*/ 1961966 w 3062797"/>
                <a:gd name="connsiteY2" fmla="*/ 1349406 h 1349406"/>
                <a:gd name="connsiteX3" fmla="*/ 2210540 w 3062797"/>
                <a:gd name="connsiteY3" fmla="*/ 1305018 h 1349406"/>
                <a:gd name="connsiteX4" fmla="*/ 2565647 w 3062797"/>
                <a:gd name="connsiteY4" fmla="*/ 1233996 h 1349406"/>
                <a:gd name="connsiteX5" fmla="*/ 2769833 w 3062797"/>
                <a:gd name="connsiteY5" fmla="*/ 1233996 h 1349406"/>
                <a:gd name="connsiteX6" fmla="*/ 2947387 w 3062797"/>
                <a:gd name="connsiteY6" fmla="*/ 1225119 h 1349406"/>
                <a:gd name="connsiteX7" fmla="*/ 3062797 w 3062797"/>
                <a:gd name="connsiteY7" fmla="*/ 1242874 h 1349406"/>
                <a:gd name="connsiteX8" fmla="*/ 3053919 w 3062797"/>
                <a:gd name="connsiteY8" fmla="*/ 887767 h 1349406"/>
                <a:gd name="connsiteX9" fmla="*/ 2929632 w 3062797"/>
                <a:gd name="connsiteY9" fmla="*/ 887767 h 1349406"/>
                <a:gd name="connsiteX10" fmla="*/ 2920754 w 3062797"/>
                <a:gd name="connsiteY10" fmla="*/ 621437 h 1349406"/>
                <a:gd name="connsiteX11" fmla="*/ 2840855 w 3062797"/>
                <a:gd name="connsiteY11" fmla="*/ 621437 h 1349406"/>
                <a:gd name="connsiteX12" fmla="*/ 2840855 w 3062797"/>
                <a:gd name="connsiteY12" fmla="*/ 497150 h 1349406"/>
                <a:gd name="connsiteX13" fmla="*/ 2237173 w 3062797"/>
                <a:gd name="connsiteY13" fmla="*/ 497150 h 1349406"/>
                <a:gd name="connsiteX14" fmla="*/ 2237173 w 3062797"/>
                <a:gd name="connsiteY14" fmla="*/ 381740 h 1349406"/>
                <a:gd name="connsiteX15" fmla="*/ 2059620 w 3062797"/>
                <a:gd name="connsiteY15" fmla="*/ 381740 h 1349406"/>
                <a:gd name="connsiteX16" fmla="*/ 2059620 w 3062797"/>
                <a:gd name="connsiteY16" fmla="*/ 284086 h 1349406"/>
                <a:gd name="connsiteX17" fmla="*/ 1926455 w 3062797"/>
                <a:gd name="connsiteY17" fmla="*/ 284086 h 1349406"/>
                <a:gd name="connsiteX18" fmla="*/ 1926455 w 3062797"/>
                <a:gd name="connsiteY18" fmla="*/ 150921 h 1349406"/>
                <a:gd name="connsiteX19" fmla="*/ 1811045 w 3062797"/>
                <a:gd name="connsiteY19" fmla="*/ 150921 h 1349406"/>
                <a:gd name="connsiteX20" fmla="*/ 1811045 w 3062797"/>
                <a:gd name="connsiteY20" fmla="*/ 0 h 1349406"/>
                <a:gd name="connsiteX21" fmla="*/ 923278 w 3062797"/>
                <a:gd name="connsiteY21" fmla="*/ 8878 h 1349406"/>
                <a:gd name="connsiteX22" fmla="*/ 1051972 w 3062797"/>
                <a:gd name="connsiteY22" fmla="*/ 466214 h 1349406"/>
                <a:gd name="connsiteX23" fmla="*/ 647514 w 3062797"/>
                <a:gd name="connsiteY23" fmla="*/ 457336 h 1349406"/>
                <a:gd name="connsiteX24" fmla="*/ 621437 w 3062797"/>
                <a:gd name="connsiteY24" fmla="*/ 878890 h 1349406"/>
                <a:gd name="connsiteX25" fmla="*/ 0 w 3062797"/>
                <a:gd name="connsiteY25" fmla="*/ 1154097 h 1349406"/>
                <a:gd name="connsiteX26" fmla="*/ 8878 w 3062797"/>
                <a:gd name="connsiteY26" fmla="*/ 1305018 h 1349406"/>
                <a:gd name="connsiteX0" fmla="*/ 8878 w 3062797"/>
                <a:gd name="connsiteY0" fmla="*/ 1305018 h 1349406"/>
                <a:gd name="connsiteX1" fmla="*/ 1882067 w 3062797"/>
                <a:gd name="connsiteY1" fmla="*/ 1313895 h 1349406"/>
                <a:gd name="connsiteX2" fmla="*/ 1961966 w 3062797"/>
                <a:gd name="connsiteY2" fmla="*/ 1349406 h 1349406"/>
                <a:gd name="connsiteX3" fmla="*/ 2210540 w 3062797"/>
                <a:gd name="connsiteY3" fmla="*/ 1305018 h 1349406"/>
                <a:gd name="connsiteX4" fmla="*/ 2565647 w 3062797"/>
                <a:gd name="connsiteY4" fmla="*/ 1233996 h 1349406"/>
                <a:gd name="connsiteX5" fmla="*/ 2769833 w 3062797"/>
                <a:gd name="connsiteY5" fmla="*/ 1233996 h 1349406"/>
                <a:gd name="connsiteX6" fmla="*/ 2947387 w 3062797"/>
                <a:gd name="connsiteY6" fmla="*/ 1225119 h 1349406"/>
                <a:gd name="connsiteX7" fmla="*/ 3062797 w 3062797"/>
                <a:gd name="connsiteY7" fmla="*/ 1242874 h 1349406"/>
                <a:gd name="connsiteX8" fmla="*/ 3053919 w 3062797"/>
                <a:gd name="connsiteY8" fmla="*/ 887767 h 1349406"/>
                <a:gd name="connsiteX9" fmla="*/ 2929632 w 3062797"/>
                <a:gd name="connsiteY9" fmla="*/ 887767 h 1349406"/>
                <a:gd name="connsiteX10" fmla="*/ 2920754 w 3062797"/>
                <a:gd name="connsiteY10" fmla="*/ 621437 h 1349406"/>
                <a:gd name="connsiteX11" fmla="*/ 2840855 w 3062797"/>
                <a:gd name="connsiteY11" fmla="*/ 621437 h 1349406"/>
                <a:gd name="connsiteX12" fmla="*/ 2840855 w 3062797"/>
                <a:gd name="connsiteY12" fmla="*/ 497150 h 1349406"/>
                <a:gd name="connsiteX13" fmla="*/ 2237173 w 3062797"/>
                <a:gd name="connsiteY13" fmla="*/ 497150 h 1349406"/>
                <a:gd name="connsiteX14" fmla="*/ 2237173 w 3062797"/>
                <a:gd name="connsiteY14" fmla="*/ 381740 h 1349406"/>
                <a:gd name="connsiteX15" fmla="*/ 2059620 w 3062797"/>
                <a:gd name="connsiteY15" fmla="*/ 381740 h 1349406"/>
                <a:gd name="connsiteX16" fmla="*/ 2059620 w 3062797"/>
                <a:gd name="connsiteY16" fmla="*/ 284086 h 1349406"/>
                <a:gd name="connsiteX17" fmla="*/ 1926455 w 3062797"/>
                <a:gd name="connsiteY17" fmla="*/ 284086 h 1349406"/>
                <a:gd name="connsiteX18" fmla="*/ 1926455 w 3062797"/>
                <a:gd name="connsiteY18" fmla="*/ 150921 h 1349406"/>
                <a:gd name="connsiteX19" fmla="*/ 1811045 w 3062797"/>
                <a:gd name="connsiteY19" fmla="*/ 150921 h 1349406"/>
                <a:gd name="connsiteX20" fmla="*/ 1811045 w 3062797"/>
                <a:gd name="connsiteY20" fmla="*/ 0 h 1349406"/>
                <a:gd name="connsiteX21" fmla="*/ 1196942 w 3062797"/>
                <a:gd name="connsiteY21" fmla="*/ 444723 h 1349406"/>
                <a:gd name="connsiteX22" fmla="*/ 1051972 w 3062797"/>
                <a:gd name="connsiteY22" fmla="*/ 466214 h 1349406"/>
                <a:gd name="connsiteX23" fmla="*/ 647514 w 3062797"/>
                <a:gd name="connsiteY23" fmla="*/ 457336 h 1349406"/>
                <a:gd name="connsiteX24" fmla="*/ 621437 w 3062797"/>
                <a:gd name="connsiteY24" fmla="*/ 878890 h 1349406"/>
                <a:gd name="connsiteX25" fmla="*/ 0 w 3062797"/>
                <a:gd name="connsiteY25" fmla="*/ 1154097 h 1349406"/>
                <a:gd name="connsiteX26" fmla="*/ 8878 w 3062797"/>
                <a:gd name="connsiteY26" fmla="*/ 1305018 h 1349406"/>
                <a:gd name="connsiteX0" fmla="*/ 8878 w 3062797"/>
                <a:gd name="connsiteY0" fmla="*/ 1154097 h 1198485"/>
                <a:gd name="connsiteX1" fmla="*/ 1882067 w 3062797"/>
                <a:gd name="connsiteY1" fmla="*/ 1162974 h 1198485"/>
                <a:gd name="connsiteX2" fmla="*/ 1961966 w 3062797"/>
                <a:gd name="connsiteY2" fmla="*/ 1198485 h 1198485"/>
                <a:gd name="connsiteX3" fmla="*/ 2210540 w 3062797"/>
                <a:gd name="connsiteY3" fmla="*/ 1154097 h 1198485"/>
                <a:gd name="connsiteX4" fmla="*/ 2565647 w 3062797"/>
                <a:gd name="connsiteY4" fmla="*/ 1083075 h 1198485"/>
                <a:gd name="connsiteX5" fmla="*/ 2769833 w 3062797"/>
                <a:gd name="connsiteY5" fmla="*/ 1083075 h 1198485"/>
                <a:gd name="connsiteX6" fmla="*/ 2947387 w 3062797"/>
                <a:gd name="connsiteY6" fmla="*/ 1074198 h 1198485"/>
                <a:gd name="connsiteX7" fmla="*/ 3062797 w 3062797"/>
                <a:gd name="connsiteY7" fmla="*/ 1091953 h 1198485"/>
                <a:gd name="connsiteX8" fmla="*/ 3053919 w 3062797"/>
                <a:gd name="connsiteY8" fmla="*/ 736846 h 1198485"/>
                <a:gd name="connsiteX9" fmla="*/ 2929632 w 3062797"/>
                <a:gd name="connsiteY9" fmla="*/ 736846 h 1198485"/>
                <a:gd name="connsiteX10" fmla="*/ 2920754 w 3062797"/>
                <a:gd name="connsiteY10" fmla="*/ 470516 h 1198485"/>
                <a:gd name="connsiteX11" fmla="*/ 2840855 w 3062797"/>
                <a:gd name="connsiteY11" fmla="*/ 470516 h 1198485"/>
                <a:gd name="connsiteX12" fmla="*/ 2840855 w 3062797"/>
                <a:gd name="connsiteY12" fmla="*/ 346229 h 1198485"/>
                <a:gd name="connsiteX13" fmla="*/ 2237173 w 3062797"/>
                <a:gd name="connsiteY13" fmla="*/ 346229 h 1198485"/>
                <a:gd name="connsiteX14" fmla="*/ 2237173 w 3062797"/>
                <a:gd name="connsiteY14" fmla="*/ 230819 h 1198485"/>
                <a:gd name="connsiteX15" fmla="*/ 2059620 w 3062797"/>
                <a:gd name="connsiteY15" fmla="*/ 230819 h 1198485"/>
                <a:gd name="connsiteX16" fmla="*/ 2059620 w 3062797"/>
                <a:gd name="connsiteY16" fmla="*/ 133165 h 1198485"/>
                <a:gd name="connsiteX17" fmla="*/ 1926455 w 3062797"/>
                <a:gd name="connsiteY17" fmla="*/ 133165 h 1198485"/>
                <a:gd name="connsiteX18" fmla="*/ 1926455 w 3062797"/>
                <a:gd name="connsiteY18" fmla="*/ 0 h 1198485"/>
                <a:gd name="connsiteX19" fmla="*/ 1811045 w 3062797"/>
                <a:gd name="connsiteY19" fmla="*/ 0 h 1198485"/>
                <a:gd name="connsiteX20" fmla="*/ 1742968 w 3062797"/>
                <a:gd name="connsiteY20" fmla="*/ 79821 h 1198485"/>
                <a:gd name="connsiteX21" fmla="*/ 1196942 w 3062797"/>
                <a:gd name="connsiteY21" fmla="*/ 293802 h 1198485"/>
                <a:gd name="connsiteX22" fmla="*/ 1051972 w 3062797"/>
                <a:gd name="connsiteY22" fmla="*/ 315293 h 1198485"/>
                <a:gd name="connsiteX23" fmla="*/ 647514 w 3062797"/>
                <a:gd name="connsiteY23" fmla="*/ 306415 h 1198485"/>
                <a:gd name="connsiteX24" fmla="*/ 621437 w 3062797"/>
                <a:gd name="connsiteY24" fmla="*/ 727969 h 1198485"/>
                <a:gd name="connsiteX25" fmla="*/ 0 w 3062797"/>
                <a:gd name="connsiteY25" fmla="*/ 1003176 h 1198485"/>
                <a:gd name="connsiteX26" fmla="*/ 8878 w 3062797"/>
                <a:gd name="connsiteY26" fmla="*/ 1154097 h 1198485"/>
                <a:gd name="connsiteX0" fmla="*/ 8878 w 3062797"/>
                <a:gd name="connsiteY0" fmla="*/ 1154097 h 1198485"/>
                <a:gd name="connsiteX1" fmla="*/ 1882067 w 3062797"/>
                <a:gd name="connsiteY1" fmla="*/ 1162974 h 1198485"/>
                <a:gd name="connsiteX2" fmla="*/ 1961966 w 3062797"/>
                <a:gd name="connsiteY2" fmla="*/ 1198485 h 1198485"/>
                <a:gd name="connsiteX3" fmla="*/ 2210540 w 3062797"/>
                <a:gd name="connsiteY3" fmla="*/ 1154097 h 1198485"/>
                <a:gd name="connsiteX4" fmla="*/ 2565647 w 3062797"/>
                <a:gd name="connsiteY4" fmla="*/ 1083075 h 1198485"/>
                <a:gd name="connsiteX5" fmla="*/ 2769833 w 3062797"/>
                <a:gd name="connsiteY5" fmla="*/ 1083075 h 1198485"/>
                <a:gd name="connsiteX6" fmla="*/ 2947387 w 3062797"/>
                <a:gd name="connsiteY6" fmla="*/ 1074198 h 1198485"/>
                <a:gd name="connsiteX7" fmla="*/ 3062797 w 3062797"/>
                <a:gd name="connsiteY7" fmla="*/ 1091953 h 1198485"/>
                <a:gd name="connsiteX8" fmla="*/ 3053919 w 3062797"/>
                <a:gd name="connsiteY8" fmla="*/ 736846 h 1198485"/>
                <a:gd name="connsiteX9" fmla="*/ 2929632 w 3062797"/>
                <a:gd name="connsiteY9" fmla="*/ 736846 h 1198485"/>
                <a:gd name="connsiteX10" fmla="*/ 2920754 w 3062797"/>
                <a:gd name="connsiteY10" fmla="*/ 470516 h 1198485"/>
                <a:gd name="connsiteX11" fmla="*/ 2840855 w 3062797"/>
                <a:gd name="connsiteY11" fmla="*/ 470516 h 1198485"/>
                <a:gd name="connsiteX12" fmla="*/ 2840855 w 3062797"/>
                <a:gd name="connsiteY12" fmla="*/ 346229 h 1198485"/>
                <a:gd name="connsiteX13" fmla="*/ 2237173 w 3062797"/>
                <a:gd name="connsiteY13" fmla="*/ 346229 h 1198485"/>
                <a:gd name="connsiteX14" fmla="*/ 2237173 w 3062797"/>
                <a:gd name="connsiteY14" fmla="*/ 230819 h 1198485"/>
                <a:gd name="connsiteX15" fmla="*/ 2059620 w 3062797"/>
                <a:gd name="connsiteY15" fmla="*/ 230819 h 1198485"/>
                <a:gd name="connsiteX16" fmla="*/ 2059620 w 3062797"/>
                <a:gd name="connsiteY16" fmla="*/ 133165 h 1198485"/>
                <a:gd name="connsiteX17" fmla="*/ 1926455 w 3062797"/>
                <a:gd name="connsiteY17" fmla="*/ 133165 h 1198485"/>
                <a:gd name="connsiteX18" fmla="*/ 1926455 w 3062797"/>
                <a:gd name="connsiteY18" fmla="*/ 0 h 1198485"/>
                <a:gd name="connsiteX19" fmla="*/ 1742968 w 3062797"/>
                <a:gd name="connsiteY19" fmla="*/ 79821 h 1198485"/>
                <a:gd name="connsiteX20" fmla="*/ 1196942 w 3062797"/>
                <a:gd name="connsiteY20" fmla="*/ 293802 h 1198485"/>
                <a:gd name="connsiteX21" fmla="*/ 1051972 w 3062797"/>
                <a:gd name="connsiteY21" fmla="*/ 315293 h 1198485"/>
                <a:gd name="connsiteX22" fmla="*/ 647514 w 3062797"/>
                <a:gd name="connsiteY22" fmla="*/ 306415 h 1198485"/>
                <a:gd name="connsiteX23" fmla="*/ 621437 w 3062797"/>
                <a:gd name="connsiteY23" fmla="*/ 727969 h 1198485"/>
                <a:gd name="connsiteX24" fmla="*/ 0 w 3062797"/>
                <a:gd name="connsiteY24" fmla="*/ 1003176 h 1198485"/>
                <a:gd name="connsiteX25" fmla="*/ 8878 w 3062797"/>
                <a:gd name="connsiteY25" fmla="*/ 1154097 h 1198485"/>
                <a:gd name="connsiteX0" fmla="*/ 8878 w 3062797"/>
                <a:gd name="connsiteY0" fmla="*/ 1074276 h 1118664"/>
                <a:gd name="connsiteX1" fmla="*/ 1882067 w 3062797"/>
                <a:gd name="connsiteY1" fmla="*/ 1083153 h 1118664"/>
                <a:gd name="connsiteX2" fmla="*/ 1961966 w 3062797"/>
                <a:gd name="connsiteY2" fmla="*/ 1118664 h 1118664"/>
                <a:gd name="connsiteX3" fmla="*/ 2210540 w 3062797"/>
                <a:gd name="connsiteY3" fmla="*/ 1074276 h 1118664"/>
                <a:gd name="connsiteX4" fmla="*/ 2565647 w 3062797"/>
                <a:gd name="connsiteY4" fmla="*/ 1003254 h 1118664"/>
                <a:gd name="connsiteX5" fmla="*/ 2769833 w 3062797"/>
                <a:gd name="connsiteY5" fmla="*/ 1003254 h 1118664"/>
                <a:gd name="connsiteX6" fmla="*/ 2947387 w 3062797"/>
                <a:gd name="connsiteY6" fmla="*/ 994377 h 1118664"/>
                <a:gd name="connsiteX7" fmla="*/ 3062797 w 3062797"/>
                <a:gd name="connsiteY7" fmla="*/ 1012132 h 1118664"/>
                <a:gd name="connsiteX8" fmla="*/ 3053919 w 3062797"/>
                <a:gd name="connsiteY8" fmla="*/ 657025 h 1118664"/>
                <a:gd name="connsiteX9" fmla="*/ 2929632 w 3062797"/>
                <a:gd name="connsiteY9" fmla="*/ 657025 h 1118664"/>
                <a:gd name="connsiteX10" fmla="*/ 2920754 w 3062797"/>
                <a:gd name="connsiteY10" fmla="*/ 390695 h 1118664"/>
                <a:gd name="connsiteX11" fmla="*/ 2840855 w 3062797"/>
                <a:gd name="connsiteY11" fmla="*/ 390695 h 1118664"/>
                <a:gd name="connsiteX12" fmla="*/ 2840855 w 3062797"/>
                <a:gd name="connsiteY12" fmla="*/ 266408 h 1118664"/>
                <a:gd name="connsiteX13" fmla="*/ 2237173 w 3062797"/>
                <a:gd name="connsiteY13" fmla="*/ 266408 h 1118664"/>
                <a:gd name="connsiteX14" fmla="*/ 2237173 w 3062797"/>
                <a:gd name="connsiteY14" fmla="*/ 150998 h 1118664"/>
                <a:gd name="connsiteX15" fmla="*/ 2059620 w 3062797"/>
                <a:gd name="connsiteY15" fmla="*/ 150998 h 1118664"/>
                <a:gd name="connsiteX16" fmla="*/ 2059620 w 3062797"/>
                <a:gd name="connsiteY16" fmla="*/ 53344 h 1118664"/>
                <a:gd name="connsiteX17" fmla="*/ 1926455 w 3062797"/>
                <a:gd name="connsiteY17" fmla="*/ 53344 h 1118664"/>
                <a:gd name="connsiteX18" fmla="*/ 1742968 w 3062797"/>
                <a:gd name="connsiteY18" fmla="*/ 0 h 1118664"/>
                <a:gd name="connsiteX19" fmla="*/ 1196942 w 3062797"/>
                <a:gd name="connsiteY19" fmla="*/ 213981 h 1118664"/>
                <a:gd name="connsiteX20" fmla="*/ 1051972 w 3062797"/>
                <a:gd name="connsiteY20" fmla="*/ 235472 h 1118664"/>
                <a:gd name="connsiteX21" fmla="*/ 647514 w 3062797"/>
                <a:gd name="connsiteY21" fmla="*/ 226594 h 1118664"/>
                <a:gd name="connsiteX22" fmla="*/ 621437 w 3062797"/>
                <a:gd name="connsiteY22" fmla="*/ 648148 h 1118664"/>
                <a:gd name="connsiteX23" fmla="*/ 0 w 3062797"/>
                <a:gd name="connsiteY23" fmla="*/ 923355 h 1118664"/>
                <a:gd name="connsiteX24" fmla="*/ 8878 w 3062797"/>
                <a:gd name="connsiteY24" fmla="*/ 1074276 h 1118664"/>
                <a:gd name="connsiteX0" fmla="*/ 8878 w 3062797"/>
                <a:gd name="connsiteY0" fmla="*/ 1114937 h 1159325"/>
                <a:gd name="connsiteX1" fmla="*/ 1882067 w 3062797"/>
                <a:gd name="connsiteY1" fmla="*/ 1123814 h 1159325"/>
                <a:gd name="connsiteX2" fmla="*/ 1961966 w 3062797"/>
                <a:gd name="connsiteY2" fmla="*/ 1159325 h 1159325"/>
                <a:gd name="connsiteX3" fmla="*/ 2210540 w 3062797"/>
                <a:gd name="connsiteY3" fmla="*/ 1114937 h 1159325"/>
                <a:gd name="connsiteX4" fmla="*/ 2565647 w 3062797"/>
                <a:gd name="connsiteY4" fmla="*/ 1043915 h 1159325"/>
                <a:gd name="connsiteX5" fmla="*/ 2769833 w 3062797"/>
                <a:gd name="connsiteY5" fmla="*/ 1043915 h 1159325"/>
                <a:gd name="connsiteX6" fmla="*/ 2947387 w 3062797"/>
                <a:gd name="connsiteY6" fmla="*/ 1035038 h 1159325"/>
                <a:gd name="connsiteX7" fmla="*/ 3062797 w 3062797"/>
                <a:gd name="connsiteY7" fmla="*/ 1052793 h 1159325"/>
                <a:gd name="connsiteX8" fmla="*/ 3053919 w 3062797"/>
                <a:gd name="connsiteY8" fmla="*/ 697686 h 1159325"/>
                <a:gd name="connsiteX9" fmla="*/ 2929632 w 3062797"/>
                <a:gd name="connsiteY9" fmla="*/ 697686 h 1159325"/>
                <a:gd name="connsiteX10" fmla="*/ 2920754 w 3062797"/>
                <a:gd name="connsiteY10" fmla="*/ 431356 h 1159325"/>
                <a:gd name="connsiteX11" fmla="*/ 2840855 w 3062797"/>
                <a:gd name="connsiteY11" fmla="*/ 431356 h 1159325"/>
                <a:gd name="connsiteX12" fmla="*/ 2840855 w 3062797"/>
                <a:gd name="connsiteY12" fmla="*/ 307069 h 1159325"/>
                <a:gd name="connsiteX13" fmla="*/ 2237173 w 3062797"/>
                <a:gd name="connsiteY13" fmla="*/ 307069 h 1159325"/>
                <a:gd name="connsiteX14" fmla="*/ 2237173 w 3062797"/>
                <a:gd name="connsiteY14" fmla="*/ 191659 h 1159325"/>
                <a:gd name="connsiteX15" fmla="*/ 2059620 w 3062797"/>
                <a:gd name="connsiteY15" fmla="*/ 191659 h 1159325"/>
                <a:gd name="connsiteX16" fmla="*/ 2059620 w 3062797"/>
                <a:gd name="connsiteY16" fmla="*/ 94005 h 1159325"/>
                <a:gd name="connsiteX17" fmla="*/ 1952418 w 3062797"/>
                <a:gd name="connsiteY17" fmla="*/ 0 h 1159325"/>
                <a:gd name="connsiteX18" fmla="*/ 1742968 w 3062797"/>
                <a:gd name="connsiteY18" fmla="*/ 40661 h 1159325"/>
                <a:gd name="connsiteX19" fmla="*/ 1196942 w 3062797"/>
                <a:gd name="connsiteY19" fmla="*/ 254642 h 1159325"/>
                <a:gd name="connsiteX20" fmla="*/ 1051972 w 3062797"/>
                <a:gd name="connsiteY20" fmla="*/ 276133 h 1159325"/>
                <a:gd name="connsiteX21" fmla="*/ 647514 w 3062797"/>
                <a:gd name="connsiteY21" fmla="*/ 267255 h 1159325"/>
                <a:gd name="connsiteX22" fmla="*/ 621437 w 3062797"/>
                <a:gd name="connsiteY22" fmla="*/ 688809 h 1159325"/>
                <a:gd name="connsiteX23" fmla="*/ 0 w 3062797"/>
                <a:gd name="connsiteY23" fmla="*/ 964016 h 1159325"/>
                <a:gd name="connsiteX24" fmla="*/ 8878 w 3062797"/>
                <a:gd name="connsiteY24" fmla="*/ 1114937 h 1159325"/>
                <a:gd name="connsiteX0" fmla="*/ 8878 w 3062797"/>
                <a:gd name="connsiteY0" fmla="*/ 1074276 h 1118664"/>
                <a:gd name="connsiteX1" fmla="*/ 1882067 w 3062797"/>
                <a:gd name="connsiteY1" fmla="*/ 1083153 h 1118664"/>
                <a:gd name="connsiteX2" fmla="*/ 1961966 w 3062797"/>
                <a:gd name="connsiteY2" fmla="*/ 1118664 h 1118664"/>
                <a:gd name="connsiteX3" fmla="*/ 2210540 w 3062797"/>
                <a:gd name="connsiteY3" fmla="*/ 1074276 h 1118664"/>
                <a:gd name="connsiteX4" fmla="*/ 2565647 w 3062797"/>
                <a:gd name="connsiteY4" fmla="*/ 1003254 h 1118664"/>
                <a:gd name="connsiteX5" fmla="*/ 2769833 w 3062797"/>
                <a:gd name="connsiteY5" fmla="*/ 1003254 h 1118664"/>
                <a:gd name="connsiteX6" fmla="*/ 2947387 w 3062797"/>
                <a:gd name="connsiteY6" fmla="*/ 994377 h 1118664"/>
                <a:gd name="connsiteX7" fmla="*/ 3062797 w 3062797"/>
                <a:gd name="connsiteY7" fmla="*/ 1012132 h 1118664"/>
                <a:gd name="connsiteX8" fmla="*/ 3053919 w 3062797"/>
                <a:gd name="connsiteY8" fmla="*/ 657025 h 1118664"/>
                <a:gd name="connsiteX9" fmla="*/ 2929632 w 3062797"/>
                <a:gd name="connsiteY9" fmla="*/ 657025 h 1118664"/>
                <a:gd name="connsiteX10" fmla="*/ 2920754 w 3062797"/>
                <a:gd name="connsiteY10" fmla="*/ 390695 h 1118664"/>
                <a:gd name="connsiteX11" fmla="*/ 2840855 w 3062797"/>
                <a:gd name="connsiteY11" fmla="*/ 390695 h 1118664"/>
                <a:gd name="connsiteX12" fmla="*/ 2840855 w 3062797"/>
                <a:gd name="connsiteY12" fmla="*/ 266408 h 1118664"/>
                <a:gd name="connsiteX13" fmla="*/ 2237173 w 3062797"/>
                <a:gd name="connsiteY13" fmla="*/ 266408 h 1118664"/>
                <a:gd name="connsiteX14" fmla="*/ 2237173 w 3062797"/>
                <a:gd name="connsiteY14" fmla="*/ 150998 h 1118664"/>
                <a:gd name="connsiteX15" fmla="*/ 2059620 w 3062797"/>
                <a:gd name="connsiteY15" fmla="*/ 150998 h 1118664"/>
                <a:gd name="connsiteX16" fmla="*/ 2059620 w 3062797"/>
                <a:gd name="connsiteY16" fmla="*/ 53344 h 1118664"/>
                <a:gd name="connsiteX17" fmla="*/ 1742968 w 3062797"/>
                <a:gd name="connsiteY17" fmla="*/ 0 h 1118664"/>
                <a:gd name="connsiteX18" fmla="*/ 1196942 w 3062797"/>
                <a:gd name="connsiteY18" fmla="*/ 213981 h 1118664"/>
                <a:gd name="connsiteX19" fmla="*/ 1051972 w 3062797"/>
                <a:gd name="connsiteY19" fmla="*/ 235472 h 1118664"/>
                <a:gd name="connsiteX20" fmla="*/ 647514 w 3062797"/>
                <a:gd name="connsiteY20" fmla="*/ 226594 h 1118664"/>
                <a:gd name="connsiteX21" fmla="*/ 621437 w 3062797"/>
                <a:gd name="connsiteY21" fmla="*/ 648148 h 1118664"/>
                <a:gd name="connsiteX22" fmla="*/ 0 w 3062797"/>
                <a:gd name="connsiteY22" fmla="*/ 923355 h 1118664"/>
                <a:gd name="connsiteX23" fmla="*/ 8878 w 3062797"/>
                <a:gd name="connsiteY23" fmla="*/ 1074276 h 1118664"/>
                <a:gd name="connsiteX0" fmla="*/ 8878 w 3062797"/>
                <a:gd name="connsiteY0" fmla="*/ 1074276 h 1118664"/>
                <a:gd name="connsiteX1" fmla="*/ 1882067 w 3062797"/>
                <a:gd name="connsiteY1" fmla="*/ 1083153 h 1118664"/>
                <a:gd name="connsiteX2" fmla="*/ 1961966 w 3062797"/>
                <a:gd name="connsiteY2" fmla="*/ 1118664 h 1118664"/>
                <a:gd name="connsiteX3" fmla="*/ 2210540 w 3062797"/>
                <a:gd name="connsiteY3" fmla="*/ 1074276 h 1118664"/>
                <a:gd name="connsiteX4" fmla="*/ 2565647 w 3062797"/>
                <a:gd name="connsiteY4" fmla="*/ 1003254 h 1118664"/>
                <a:gd name="connsiteX5" fmla="*/ 2769833 w 3062797"/>
                <a:gd name="connsiteY5" fmla="*/ 1003254 h 1118664"/>
                <a:gd name="connsiteX6" fmla="*/ 2947387 w 3062797"/>
                <a:gd name="connsiteY6" fmla="*/ 994377 h 1118664"/>
                <a:gd name="connsiteX7" fmla="*/ 3062797 w 3062797"/>
                <a:gd name="connsiteY7" fmla="*/ 1012132 h 1118664"/>
                <a:gd name="connsiteX8" fmla="*/ 3053919 w 3062797"/>
                <a:gd name="connsiteY8" fmla="*/ 657025 h 1118664"/>
                <a:gd name="connsiteX9" fmla="*/ 2929632 w 3062797"/>
                <a:gd name="connsiteY9" fmla="*/ 657025 h 1118664"/>
                <a:gd name="connsiteX10" fmla="*/ 2920754 w 3062797"/>
                <a:gd name="connsiteY10" fmla="*/ 390695 h 1118664"/>
                <a:gd name="connsiteX11" fmla="*/ 2840855 w 3062797"/>
                <a:gd name="connsiteY11" fmla="*/ 390695 h 1118664"/>
                <a:gd name="connsiteX12" fmla="*/ 2840855 w 3062797"/>
                <a:gd name="connsiteY12" fmla="*/ 266408 h 1118664"/>
                <a:gd name="connsiteX13" fmla="*/ 2237173 w 3062797"/>
                <a:gd name="connsiteY13" fmla="*/ 266408 h 1118664"/>
                <a:gd name="connsiteX14" fmla="*/ 2237173 w 3062797"/>
                <a:gd name="connsiteY14" fmla="*/ 150998 h 1118664"/>
                <a:gd name="connsiteX15" fmla="*/ 2059620 w 3062797"/>
                <a:gd name="connsiteY15" fmla="*/ 150998 h 1118664"/>
                <a:gd name="connsiteX16" fmla="*/ 1742968 w 3062797"/>
                <a:gd name="connsiteY16" fmla="*/ 0 h 1118664"/>
                <a:gd name="connsiteX17" fmla="*/ 1196942 w 3062797"/>
                <a:gd name="connsiteY17" fmla="*/ 213981 h 1118664"/>
                <a:gd name="connsiteX18" fmla="*/ 1051972 w 3062797"/>
                <a:gd name="connsiteY18" fmla="*/ 235472 h 1118664"/>
                <a:gd name="connsiteX19" fmla="*/ 647514 w 3062797"/>
                <a:gd name="connsiteY19" fmla="*/ 226594 h 1118664"/>
                <a:gd name="connsiteX20" fmla="*/ 621437 w 3062797"/>
                <a:gd name="connsiteY20" fmla="*/ 648148 h 1118664"/>
                <a:gd name="connsiteX21" fmla="*/ 0 w 3062797"/>
                <a:gd name="connsiteY21" fmla="*/ 923355 h 1118664"/>
                <a:gd name="connsiteX22" fmla="*/ 8878 w 3062797"/>
                <a:gd name="connsiteY22" fmla="*/ 1074276 h 1118664"/>
                <a:gd name="connsiteX0" fmla="*/ 8878 w 3062797"/>
                <a:gd name="connsiteY0" fmla="*/ 1074276 h 1118664"/>
                <a:gd name="connsiteX1" fmla="*/ 1882067 w 3062797"/>
                <a:gd name="connsiteY1" fmla="*/ 1083153 h 1118664"/>
                <a:gd name="connsiteX2" fmla="*/ 1961966 w 3062797"/>
                <a:gd name="connsiteY2" fmla="*/ 1118664 h 1118664"/>
                <a:gd name="connsiteX3" fmla="*/ 2210540 w 3062797"/>
                <a:gd name="connsiteY3" fmla="*/ 1074276 h 1118664"/>
                <a:gd name="connsiteX4" fmla="*/ 2565647 w 3062797"/>
                <a:gd name="connsiteY4" fmla="*/ 1003254 h 1118664"/>
                <a:gd name="connsiteX5" fmla="*/ 2769833 w 3062797"/>
                <a:gd name="connsiteY5" fmla="*/ 1003254 h 1118664"/>
                <a:gd name="connsiteX6" fmla="*/ 2947387 w 3062797"/>
                <a:gd name="connsiteY6" fmla="*/ 994377 h 1118664"/>
                <a:gd name="connsiteX7" fmla="*/ 3062797 w 3062797"/>
                <a:gd name="connsiteY7" fmla="*/ 1012132 h 1118664"/>
                <a:gd name="connsiteX8" fmla="*/ 3053919 w 3062797"/>
                <a:gd name="connsiteY8" fmla="*/ 657025 h 1118664"/>
                <a:gd name="connsiteX9" fmla="*/ 2929632 w 3062797"/>
                <a:gd name="connsiteY9" fmla="*/ 657025 h 1118664"/>
                <a:gd name="connsiteX10" fmla="*/ 2920754 w 3062797"/>
                <a:gd name="connsiteY10" fmla="*/ 390695 h 1118664"/>
                <a:gd name="connsiteX11" fmla="*/ 2840855 w 3062797"/>
                <a:gd name="connsiteY11" fmla="*/ 390695 h 1118664"/>
                <a:gd name="connsiteX12" fmla="*/ 2840855 w 3062797"/>
                <a:gd name="connsiteY12" fmla="*/ 266408 h 1118664"/>
                <a:gd name="connsiteX13" fmla="*/ 2237173 w 3062797"/>
                <a:gd name="connsiteY13" fmla="*/ 266408 h 1118664"/>
                <a:gd name="connsiteX14" fmla="*/ 2237173 w 3062797"/>
                <a:gd name="connsiteY14" fmla="*/ 150998 h 1118664"/>
                <a:gd name="connsiteX15" fmla="*/ 1742968 w 3062797"/>
                <a:gd name="connsiteY15" fmla="*/ 0 h 1118664"/>
                <a:gd name="connsiteX16" fmla="*/ 1196942 w 3062797"/>
                <a:gd name="connsiteY16" fmla="*/ 213981 h 1118664"/>
                <a:gd name="connsiteX17" fmla="*/ 1051972 w 3062797"/>
                <a:gd name="connsiteY17" fmla="*/ 235472 h 1118664"/>
                <a:gd name="connsiteX18" fmla="*/ 647514 w 3062797"/>
                <a:gd name="connsiteY18" fmla="*/ 226594 h 1118664"/>
                <a:gd name="connsiteX19" fmla="*/ 621437 w 3062797"/>
                <a:gd name="connsiteY19" fmla="*/ 648148 h 1118664"/>
                <a:gd name="connsiteX20" fmla="*/ 0 w 3062797"/>
                <a:gd name="connsiteY20" fmla="*/ 923355 h 1118664"/>
                <a:gd name="connsiteX21" fmla="*/ 8878 w 3062797"/>
                <a:gd name="connsiteY21" fmla="*/ 1074276 h 1118664"/>
                <a:gd name="connsiteX0" fmla="*/ 8878 w 3062797"/>
                <a:gd name="connsiteY0" fmla="*/ 971724 h 1016112"/>
                <a:gd name="connsiteX1" fmla="*/ 1882067 w 3062797"/>
                <a:gd name="connsiteY1" fmla="*/ 980601 h 1016112"/>
                <a:gd name="connsiteX2" fmla="*/ 1961966 w 3062797"/>
                <a:gd name="connsiteY2" fmla="*/ 1016112 h 1016112"/>
                <a:gd name="connsiteX3" fmla="*/ 2210540 w 3062797"/>
                <a:gd name="connsiteY3" fmla="*/ 971724 h 1016112"/>
                <a:gd name="connsiteX4" fmla="*/ 2565647 w 3062797"/>
                <a:gd name="connsiteY4" fmla="*/ 900702 h 1016112"/>
                <a:gd name="connsiteX5" fmla="*/ 2769833 w 3062797"/>
                <a:gd name="connsiteY5" fmla="*/ 900702 h 1016112"/>
                <a:gd name="connsiteX6" fmla="*/ 2947387 w 3062797"/>
                <a:gd name="connsiteY6" fmla="*/ 891825 h 1016112"/>
                <a:gd name="connsiteX7" fmla="*/ 3062797 w 3062797"/>
                <a:gd name="connsiteY7" fmla="*/ 909580 h 1016112"/>
                <a:gd name="connsiteX8" fmla="*/ 3053919 w 3062797"/>
                <a:gd name="connsiteY8" fmla="*/ 554473 h 1016112"/>
                <a:gd name="connsiteX9" fmla="*/ 2929632 w 3062797"/>
                <a:gd name="connsiteY9" fmla="*/ 554473 h 1016112"/>
                <a:gd name="connsiteX10" fmla="*/ 2920754 w 3062797"/>
                <a:gd name="connsiteY10" fmla="*/ 288143 h 1016112"/>
                <a:gd name="connsiteX11" fmla="*/ 2840855 w 3062797"/>
                <a:gd name="connsiteY11" fmla="*/ 288143 h 1016112"/>
                <a:gd name="connsiteX12" fmla="*/ 2840855 w 3062797"/>
                <a:gd name="connsiteY12" fmla="*/ 163856 h 1016112"/>
                <a:gd name="connsiteX13" fmla="*/ 2237173 w 3062797"/>
                <a:gd name="connsiteY13" fmla="*/ 163856 h 1016112"/>
                <a:gd name="connsiteX14" fmla="*/ 2237173 w 3062797"/>
                <a:gd name="connsiteY14" fmla="*/ 48446 h 1016112"/>
                <a:gd name="connsiteX15" fmla="*/ 1444106 w 3062797"/>
                <a:gd name="connsiteY15" fmla="*/ 0 h 1016112"/>
                <a:gd name="connsiteX16" fmla="*/ 1196942 w 3062797"/>
                <a:gd name="connsiteY16" fmla="*/ 111429 h 1016112"/>
                <a:gd name="connsiteX17" fmla="*/ 1051972 w 3062797"/>
                <a:gd name="connsiteY17" fmla="*/ 132920 h 1016112"/>
                <a:gd name="connsiteX18" fmla="*/ 647514 w 3062797"/>
                <a:gd name="connsiteY18" fmla="*/ 124042 h 1016112"/>
                <a:gd name="connsiteX19" fmla="*/ 621437 w 3062797"/>
                <a:gd name="connsiteY19" fmla="*/ 545596 h 1016112"/>
                <a:gd name="connsiteX20" fmla="*/ 0 w 3062797"/>
                <a:gd name="connsiteY20" fmla="*/ 820803 h 1016112"/>
                <a:gd name="connsiteX21" fmla="*/ 8878 w 3062797"/>
                <a:gd name="connsiteY21" fmla="*/ 971724 h 1016112"/>
                <a:gd name="connsiteX0" fmla="*/ 8878 w 3062797"/>
                <a:gd name="connsiteY0" fmla="*/ 946086 h 990474"/>
                <a:gd name="connsiteX1" fmla="*/ 1882067 w 3062797"/>
                <a:gd name="connsiteY1" fmla="*/ 954963 h 990474"/>
                <a:gd name="connsiteX2" fmla="*/ 1961966 w 3062797"/>
                <a:gd name="connsiteY2" fmla="*/ 990474 h 990474"/>
                <a:gd name="connsiteX3" fmla="*/ 2210540 w 3062797"/>
                <a:gd name="connsiteY3" fmla="*/ 946086 h 990474"/>
                <a:gd name="connsiteX4" fmla="*/ 2565647 w 3062797"/>
                <a:gd name="connsiteY4" fmla="*/ 875064 h 990474"/>
                <a:gd name="connsiteX5" fmla="*/ 2769833 w 3062797"/>
                <a:gd name="connsiteY5" fmla="*/ 875064 h 990474"/>
                <a:gd name="connsiteX6" fmla="*/ 2947387 w 3062797"/>
                <a:gd name="connsiteY6" fmla="*/ 866187 h 990474"/>
                <a:gd name="connsiteX7" fmla="*/ 3062797 w 3062797"/>
                <a:gd name="connsiteY7" fmla="*/ 883942 h 990474"/>
                <a:gd name="connsiteX8" fmla="*/ 3053919 w 3062797"/>
                <a:gd name="connsiteY8" fmla="*/ 528835 h 990474"/>
                <a:gd name="connsiteX9" fmla="*/ 2929632 w 3062797"/>
                <a:gd name="connsiteY9" fmla="*/ 528835 h 990474"/>
                <a:gd name="connsiteX10" fmla="*/ 2920754 w 3062797"/>
                <a:gd name="connsiteY10" fmla="*/ 262505 h 990474"/>
                <a:gd name="connsiteX11" fmla="*/ 2840855 w 3062797"/>
                <a:gd name="connsiteY11" fmla="*/ 262505 h 990474"/>
                <a:gd name="connsiteX12" fmla="*/ 2840855 w 3062797"/>
                <a:gd name="connsiteY12" fmla="*/ 138218 h 990474"/>
                <a:gd name="connsiteX13" fmla="*/ 2237173 w 3062797"/>
                <a:gd name="connsiteY13" fmla="*/ 138218 h 990474"/>
                <a:gd name="connsiteX14" fmla="*/ 2237173 w 3062797"/>
                <a:gd name="connsiteY14" fmla="*/ 22808 h 990474"/>
                <a:gd name="connsiteX15" fmla="*/ 1375969 w 3062797"/>
                <a:gd name="connsiteY15" fmla="*/ 0 h 990474"/>
                <a:gd name="connsiteX16" fmla="*/ 1196942 w 3062797"/>
                <a:gd name="connsiteY16" fmla="*/ 85791 h 990474"/>
                <a:gd name="connsiteX17" fmla="*/ 1051972 w 3062797"/>
                <a:gd name="connsiteY17" fmla="*/ 107282 h 990474"/>
                <a:gd name="connsiteX18" fmla="*/ 647514 w 3062797"/>
                <a:gd name="connsiteY18" fmla="*/ 98404 h 990474"/>
                <a:gd name="connsiteX19" fmla="*/ 621437 w 3062797"/>
                <a:gd name="connsiteY19" fmla="*/ 519958 h 990474"/>
                <a:gd name="connsiteX20" fmla="*/ 0 w 3062797"/>
                <a:gd name="connsiteY20" fmla="*/ 795165 h 990474"/>
                <a:gd name="connsiteX21" fmla="*/ 8878 w 3062797"/>
                <a:gd name="connsiteY21" fmla="*/ 946086 h 990474"/>
                <a:gd name="connsiteX0" fmla="*/ 8878 w 3062797"/>
                <a:gd name="connsiteY0" fmla="*/ 946086 h 990474"/>
                <a:gd name="connsiteX1" fmla="*/ 1882067 w 3062797"/>
                <a:gd name="connsiteY1" fmla="*/ 954963 h 990474"/>
                <a:gd name="connsiteX2" fmla="*/ 1961966 w 3062797"/>
                <a:gd name="connsiteY2" fmla="*/ 990474 h 990474"/>
                <a:gd name="connsiteX3" fmla="*/ 2210540 w 3062797"/>
                <a:gd name="connsiteY3" fmla="*/ 946086 h 990474"/>
                <a:gd name="connsiteX4" fmla="*/ 2565647 w 3062797"/>
                <a:gd name="connsiteY4" fmla="*/ 875064 h 990474"/>
                <a:gd name="connsiteX5" fmla="*/ 2769833 w 3062797"/>
                <a:gd name="connsiteY5" fmla="*/ 875064 h 990474"/>
                <a:gd name="connsiteX6" fmla="*/ 2947387 w 3062797"/>
                <a:gd name="connsiteY6" fmla="*/ 866187 h 990474"/>
                <a:gd name="connsiteX7" fmla="*/ 3062797 w 3062797"/>
                <a:gd name="connsiteY7" fmla="*/ 883942 h 990474"/>
                <a:gd name="connsiteX8" fmla="*/ 3053919 w 3062797"/>
                <a:gd name="connsiteY8" fmla="*/ 528835 h 990474"/>
                <a:gd name="connsiteX9" fmla="*/ 2929632 w 3062797"/>
                <a:gd name="connsiteY9" fmla="*/ 528835 h 990474"/>
                <a:gd name="connsiteX10" fmla="*/ 2920754 w 3062797"/>
                <a:gd name="connsiteY10" fmla="*/ 262505 h 990474"/>
                <a:gd name="connsiteX11" fmla="*/ 2840855 w 3062797"/>
                <a:gd name="connsiteY11" fmla="*/ 262505 h 990474"/>
                <a:gd name="connsiteX12" fmla="*/ 2840855 w 3062797"/>
                <a:gd name="connsiteY12" fmla="*/ 138218 h 990474"/>
                <a:gd name="connsiteX13" fmla="*/ 2237173 w 3062797"/>
                <a:gd name="connsiteY13" fmla="*/ 138218 h 990474"/>
                <a:gd name="connsiteX14" fmla="*/ 1382824 w 3062797"/>
                <a:gd name="connsiteY14" fmla="*/ 262096 h 990474"/>
                <a:gd name="connsiteX15" fmla="*/ 1375969 w 3062797"/>
                <a:gd name="connsiteY15" fmla="*/ 0 h 990474"/>
                <a:gd name="connsiteX16" fmla="*/ 1196942 w 3062797"/>
                <a:gd name="connsiteY16" fmla="*/ 85791 h 990474"/>
                <a:gd name="connsiteX17" fmla="*/ 1051972 w 3062797"/>
                <a:gd name="connsiteY17" fmla="*/ 107282 h 990474"/>
                <a:gd name="connsiteX18" fmla="*/ 647514 w 3062797"/>
                <a:gd name="connsiteY18" fmla="*/ 98404 h 990474"/>
                <a:gd name="connsiteX19" fmla="*/ 621437 w 3062797"/>
                <a:gd name="connsiteY19" fmla="*/ 519958 h 990474"/>
                <a:gd name="connsiteX20" fmla="*/ 0 w 3062797"/>
                <a:gd name="connsiteY20" fmla="*/ 795165 h 990474"/>
                <a:gd name="connsiteX21" fmla="*/ 8878 w 3062797"/>
                <a:gd name="connsiteY21" fmla="*/ 946086 h 990474"/>
                <a:gd name="connsiteX0" fmla="*/ 8878 w 3062797"/>
                <a:gd name="connsiteY0" fmla="*/ 946086 h 990474"/>
                <a:gd name="connsiteX1" fmla="*/ 1882067 w 3062797"/>
                <a:gd name="connsiteY1" fmla="*/ 954963 h 990474"/>
                <a:gd name="connsiteX2" fmla="*/ 1961966 w 3062797"/>
                <a:gd name="connsiteY2" fmla="*/ 990474 h 990474"/>
                <a:gd name="connsiteX3" fmla="*/ 2210540 w 3062797"/>
                <a:gd name="connsiteY3" fmla="*/ 946086 h 990474"/>
                <a:gd name="connsiteX4" fmla="*/ 2565647 w 3062797"/>
                <a:gd name="connsiteY4" fmla="*/ 875064 h 990474"/>
                <a:gd name="connsiteX5" fmla="*/ 2769833 w 3062797"/>
                <a:gd name="connsiteY5" fmla="*/ 875064 h 990474"/>
                <a:gd name="connsiteX6" fmla="*/ 2947387 w 3062797"/>
                <a:gd name="connsiteY6" fmla="*/ 866187 h 990474"/>
                <a:gd name="connsiteX7" fmla="*/ 3062797 w 3062797"/>
                <a:gd name="connsiteY7" fmla="*/ 883942 h 990474"/>
                <a:gd name="connsiteX8" fmla="*/ 3053919 w 3062797"/>
                <a:gd name="connsiteY8" fmla="*/ 528835 h 990474"/>
                <a:gd name="connsiteX9" fmla="*/ 2929632 w 3062797"/>
                <a:gd name="connsiteY9" fmla="*/ 528835 h 990474"/>
                <a:gd name="connsiteX10" fmla="*/ 2920754 w 3062797"/>
                <a:gd name="connsiteY10" fmla="*/ 262505 h 990474"/>
                <a:gd name="connsiteX11" fmla="*/ 2840855 w 3062797"/>
                <a:gd name="connsiteY11" fmla="*/ 262505 h 990474"/>
                <a:gd name="connsiteX12" fmla="*/ 2840855 w 3062797"/>
                <a:gd name="connsiteY12" fmla="*/ 138218 h 990474"/>
                <a:gd name="connsiteX13" fmla="*/ 2237173 w 3062797"/>
                <a:gd name="connsiteY13" fmla="*/ 138218 h 990474"/>
                <a:gd name="connsiteX14" fmla="*/ 1518556 w 3062797"/>
                <a:gd name="connsiteY14" fmla="*/ 247120 h 990474"/>
                <a:gd name="connsiteX15" fmla="*/ 1382824 w 3062797"/>
                <a:gd name="connsiteY15" fmla="*/ 262096 h 990474"/>
                <a:gd name="connsiteX16" fmla="*/ 1375969 w 3062797"/>
                <a:gd name="connsiteY16" fmla="*/ 0 h 990474"/>
                <a:gd name="connsiteX17" fmla="*/ 1196942 w 3062797"/>
                <a:gd name="connsiteY17" fmla="*/ 85791 h 990474"/>
                <a:gd name="connsiteX18" fmla="*/ 1051972 w 3062797"/>
                <a:gd name="connsiteY18" fmla="*/ 107282 h 990474"/>
                <a:gd name="connsiteX19" fmla="*/ 647514 w 3062797"/>
                <a:gd name="connsiteY19" fmla="*/ 98404 h 990474"/>
                <a:gd name="connsiteX20" fmla="*/ 621437 w 3062797"/>
                <a:gd name="connsiteY20" fmla="*/ 519958 h 990474"/>
                <a:gd name="connsiteX21" fmla="*/ 0 w 3062797"/>
                <a:gd name="connsiteY21" fmla="*/ 795165 h 990474"/>
                <a:gd name="connsiteX22" fmla="*/ 8878 w 3062797"/>
                <a:gd name="connsiteY22" fmla="*/ 946086 h 990474"/>
                <a:gd name="connsiteX0" fmla="*/ 8878 w 3062797"/>
                <a:gd name="connsiteY0" fmla="*/ 946086 h 990474"/>
                <a:gd name="connsiteX1" fmla="*/ 1882067 w 3062797"/>
                <a:gd name="connsiteY1" fmla="*/ 954963 h 990474"/>
                <a:gd name="connsiteX2" fmla="*/ 1961966 w 3062797"/>
                <a:gd name="connsiteY2" fmla="*/ 990474 h 990474"/>
                <a:gd name="connsiteX3" fmla="*/ 2210540 w 3062797"/>
                <a:gd name="connsiteY3" fmla="*/ 946086 h 990474"/>
                <a:gd name="connsiteX4" fmla="*/ 2565647 w 3062797"/>
                <a:gd name="connsiteY4" fmla="*/ 875064 h 990474"/>
                <a:gd name="connsiteX5" fmla="*/ 2769833 w 3062797"/>
                <a:gd name="connsiteY5" fmla="*/ 875064 h 990474"/>
                <a:gd name="connsiteX6" fmla="*/ 2947387 w 3062797"/>
                <a:gd name="connsiteY6" fmla="*/ 866187 h 990474"/>
                <a:gd name="connsiteX7" fmla="*/ 3062797 w 3062797"/>
                <a:gd name="connsiteY7" fmla="*/ 883942 h 990474"/>
                <a:gd name="connsiteX8" fmla="*/ 3053919 w 3062797"/>
                <a:gd name="connsiteY8" fmla="*/ 528835 h 990474"/>
                <a:gd name="connsiteX9" fmla="*/ 2929632 w 3062797"/>
                <a:gd name="connsiteY9" fmla="*/ 528835 h 990474"/>
                <a:gd name="connsiteX10" fmla="*/ 2920754 w 3062797"/>
                <a:gd name="connsiteY10" fmla="*/ 262505 h 990474"/>
                <a:gd name="connsiteX11" fmla="*/ 2840855 w 3062797"/>
                <a:gd name="connsiteY11" fmla="*/ 262505 h 990474"/>
                <a:gd name="connsiteX12" fmla="*/ 2840855 w 3062797"/>
                <a:gd name="connsiteY12" fmla="*/ 138218 h 990474"/>
                <a:gd name="connsiteX13" fmla="*/ 2237173 w 3062797"/>
                <a:gd name="connsiteY13" fmla="*/ 138218 h 990474"/>
                <a:gd name="connsiteX14" fmla="*/ 1561545 w 3062797"/>
                <a:gd name="connsiteY14" fmla="*/ 264218 h 990474"/>
                <a:gd name="connsiteX15" fmla="*/ 1382824 w 3062797"/>
                <a:gd name="connsiteY15" fmla="*/ 262096 h 990474"/>
                <a:gd name="connsiteX16" fmla="*/ 1375969 w 3062797"/>
                <a:gd name="connsiteY16" fmla="*/ 0 h 990474"/>
                <a:gd name="connsiteX17" fmla="*/ 1196942 w 3062797"/>
                <a:gd name="connsiteY17" fmla="*/ 85791 h 990474"/>
                <a:gd name="connsiteX18" fmla="*/ 1051972 w 3062797"/>
                <a:gd name="connsiteY18" fmla="*/ 107282 h 990474"/>
                <a:gd name="connsiteX19" fmla="*/ 647514 w 3062797"/>
                <a:gd name="connsiteY19" fmla="*/ 98404 h 990474"/>
                <a:gd name="connsiteX20" fmla="*/ 621437 w 3062797"/>
                <a:gd name="connsiteY20" fmla="*/ 519958 h 990474"/>
                <a:gd name="connsiteX21" fmla="*/ 0 w 3062797"/>
                <a:gd name="connsiteY21" fmla="*/ 795165 h 990474"/>
                <a:gd name="connsiteX22" fmla="*/ 8878 w 3062797"/>
                <a:gd name="connsiteY22" fmla="*/ 946086 h 990474"/>
                <a:gd name="connsiteX0" fmla="*/ 8878 w 3062797"/>
                <a:gd name="connsiteY0" fmla="*/ 946086 h 990474"/>
                <a:gd name="connsiteX1" fmla="*/ 1882067 w 3062797"/>
                <a:gd name="connsiteY1" fmla="*/ 954963 h 990474"/>
                <a:gd name="connsiteX2" fmla="*/ 1961966 w 3062797"/>
                <a:gd name="connsiteY2" fmla="*/ 990474 h 990474"/>
                <a:gd name="connsiteX3" fmla="*/ 2210540 w 3062797"/>
                <a:gd name="connsiteY3" fmla="*/ 946086 h 990474"/>
                <a:gd name="connsiteX4" fmla="*/ 2565647 w 3062797"/>
                <a:gd name="connsiteY4" fmla="*/ 875064 h 990474"/>
                <a:gd name="connsiteX5" fmla="*/ 2769833 w 3062797"/>
                <a:gd name="connsiteY5" fmla="*/ 875064 h 990474"/>
                <a:gd name="connsiteX6" fmla="*/ 2947387 w 3062797"/>
                <a:gd name="connsiteY6" fmla="*/ 866187 h 990474"/>
                <a:gd name="connsiteX7" fmla="*/ 3062797 w 3062797"/>
                <a:gd name="connsiteY7" fmla="*/ 883942 h 990474"/>
                <a:gd name="connsiteX8" fmla="*/ 3053919 w 3062797"/>
                <a:gd name="connsiteY8" fmla="*/ 528835 h 990474"/>
                <a:gd name="connsiteX9" fmla="*/ 2929632 w 3062797"/>
                <a:gd name="connsiteY9" fmla="*/ 528835 h 990474"/>
                <a:gd name="connsiteX10" fmla="*/ 2920754 w 3062797"/>
                <a:gd name="connsiteY10" fmla="*/ 262505 h 990474"/>
                <a:gd name="connsiteX11" fmla="*/ 2840855 w 3062797"/>
                <a:gd name="connsiteY11" fmla="*/ 262505 h 990474"/>
                <a:gd name="connsiteX12" fmla="*/ 2840855 w 3062797"/>
                <a:gd name="connsiteY12" fmla="*/ 138218 h 990474"/>
                <a:gd name="connsiteX13" fmla="*/ 1707618 w 3062797"/>
                <a:gd name="connsiteY13" fmla="*/ 232226 h 990474"/>
                <a:gd name="connsiteX14" fmla="*/ 1561545 w 3062797"/>
                <a:gd name="connsiteY14" fmla="*/ 264218 h 990474"/>
                <a:gd name="connsiteX15" fmla="*/ 1382824 w 3062797"/>
                <a:gd name="connsiteY15" fmla="*/ 262096 h 990474"/>
                <a:gd name="connsiteX16" fmla="*/ 1375969 w 3062797"/>
                <a:gd name="connsiteY16" fmla="*/ 0 h 990474"/>
                <a:gd name="connsiteX17" fmla="*/ 1196942 w 3062797"/>
                <a:gd name="connsiteY17" fmla="*/ 85791 h 990474"/>
                <a:gd name="connsiteX18" fmla="*/ 1051972 w 3062797"/>
                <a:gd name="connsiteY18" fmla="*/ 107282 h 990474"/>
                <a:gd name="connsiteX19" fmla="*/ 647514 w 3062797"/>
                <a:gd name="connsiteY19" fmla="*/ 98404 h 990474"/>
                <a:gd name="connsiteX20" fmla="*/ 621437 w 3062797"/>
                <a:gd name="connsiteY20" fmla="*/ 519958 h 990474"/>
                <a:gd name="connsiteX21" fmla="*/ 0 w 3062797"/>
                <a:gd name="connsiteY21" fmla="*/ 795165 h 990474"/>
                <a:gd name="connsiteX22" fmla="*/ 8878 w 3062797"/>
                <a:gd name="connsiteY22" fmla="*/ 946086 h 990474"/>
                <a:gd name="connsiteX0" fmla="*/ 8878 w 3062797"/>
                <a:gd name="connsiteY0" fmla="*/ 946086 h 990474"/>
                <a:gd name="connsiteX1" fmla="*/ 1882067 w 3062797"/>
                <a:gd name="connsiteY1" fmla="*/ 954963 h 990474"/>
                <a:gd name="connsiteX2" fmla="*/ 1961966 w 3062797"/>
                <a:gd name="connsiteY2" fmla="*/ 990474 h 990474"/>
                <a:gd name="connsiteX3" fmla="*/ 2210540 w 3062797"/>
                <a:gd name="connsiteY3" fmla="*/ 946086 h 990474"/>
                <a:gd name="connsiteX4" fmla="*/ 2565647 w 3062797"/>
                <a:gd name="connsiteY4" fmla="*/ 875064 h 990474"/>
                <a:gd name="connsiteX5" fmla="*/ 2769833 w 3062797"/>
                <a:gd name="connsiteY5" fmla="*/ 875064 h 990474"/>
                <a:gd name="connsiteX6" fmla="*/ 2947387 w 3062797"/>
                <a:gd name="connsiteY6" fmla="*/ 866187 h 990474"/>
                <a:gd name="connsiteX7" fmla="*/ 3062797 w 3062797"/>
                <a:gd name="connsiteY7" fmla="*/ 883942 h 990474"/>
                <a:gd name="connsiteX8" fmla="*/ 3053919 w 3062797"/>
                <a:gd name="connsiteY8" fmla="*/ 528835 h 990474"/>
                <a:gd name="connsiteX9" fmla="*/ 2929632 w 3062797"/>
                <a:gd name="connsiteY9" fmla="*/ 528835 h 990474"/>
                <a:gd name="connsiteX10" fmla="*/ 2920754 w 3062797"/>
                <a:gd name="connsiteY10" fmla="*/ 262505 h 990474"/>
                <a:gd name="connsiteX11" fmla="*/ 2840855 w 3062797"/>
                <a:gd name="connsiteY11" fmla="*/ 262505 h 990474"/>
                <a:gd name="connsiteX12" fmla="*/ 1713095 w 3062797"/>
                <a:gd name="connsiteY12" fmla="*/ 112583 h 990474"/>
                <a:gd name="connsiteX13" fmla="*/ 1707618 w 3062797"/>
                <a:gd name="connsiteY13" fmla="*/ 232226 h 990474"/>
                <a:gd name="connsiteX14" fmla="*/ 1561545 w 3062797"/>
                <a:gd name="connsiteY14" fmla="*/ 264218 h 990474"/>
                <a:gd name="connsiteX15" fmla="*/ 1382824 w 3062797"/>
                <a:gd name="connsiteY15" fmla="*/ 262096 h 990474"/>
                <a:gd name="connsiteX16" fmla="*/ 1375969 w 3062797"/>
                <a:gd name="connsiteY16" fmla="*/ 0 h 990474"/>
                <a:gd name="connsiteX17" fmla="*/ 1196942 w 3062797"/>
                <a:gd name="connsiteY17" fmla="*/ 85791 h 990474"/>
                <a:gd name="connsiteX18" fmla="*/ 1051972 w 3062797"/>
                <a:gd name="connsiteY18" fmla="*/ 107282 h 990474"/>
                <a:gd name="connsiteX19" fmla="*/ 647514 w 3062797"/>
                <a:gd name="connsiteY19" fmla="*/ 98404 h 990474"/>
                <a:gd name="connsiteX20" fmla="*/ 621437 w 3062797"/>
                <a:gd name="connsiteY20" fmla="*/ 519958 h 990474"/>
                <a:gd name="connsiteX21" fmla="*/ 0 w 3062797"/>
                <a:gd name="connsiteY21" fmla="*/ 795165 h 990474"/>
                <a:gd name="connsiteX22" fmla="*/ 8878 w 3062797"/>
                <a:gd name="connsiteY22" fmla="*/ 946086 h 990474"/>
                <a:gd name="connsiteX0" fmla="*/ 8878 w 3062797"/>
                <a:gd name="connsiteY0" fmla="*/ 946086 h 990474"/>
                <a:gd name="connsiteX1" fmla="*/ 1882067 w 3062797"/>
                <a:gd name="connsiteY1" fmla="*/ 954963 h 990474"/>
                <a:gd name="connsiteX2" fmla="*/ 1961966 w 3062797"/>
                <a:gd name="connsiteY2" fmla="*/ 990474 h 990474"/>
                <a:gd name="connsiteX3" fmla="*/ 2210540 w 3062797"/>
                <a:gd name="connsiteY3" fmla="*/ 946086 h 990474"/>
                <a:gd name="connsiteX4" fmla="*/ 2565647 w 3062797"/>
                <a:gd name="connsiteY4" fmla="*/ 875064 h 990474"/>
                <a:gd name="connsiteX5" fmla="*/ 2769833 w 3062797"/>
                <a:gd name="connsiteY5" fmla="*/ 875064 h 990474"/>
                <a:gd name="connsiteX6" fmla="*/ 2947387 w 3062797"/>
                <a:gd name="connsiteY6" fmla="*/ 866187 h 990474"/>
                <a:gd name="connsiteX7" fmla="*/ 3062797 w 3062797"/>
                <a:gd name="connsiteY7" fmla="*/ 883942 h 990474"/>
                <a:gd name="connsiteX8" fmla="*/ 3053919 w 3062797"/>
                <a:gd name="connsiteY8" fmla="*/ 528835 h 990474"/>
                <a:gd name="connsiteX9" fmla="*/ 2929632 w 3062797"/>
                <a:gd name="connsiteY9" fmla="*/ 528835 h 990474"/>
                <a:gd name="connsiteX10" fmla="*/ 2920754 w 3062797"/>
                <a:gd name="connsiteY10" fmla="*/ 262505 h 990474"/>
                <a:gd name="connsiteX11" fmla="*/ 2840855 w 3062797"/>
                <a:gd name="connsiteY11" fmla="*/ 262505 h 990474"/>
                <a:gd name="connsiteX12" fmla="*/ 1713095 w 3062797"/>
                <a:gd name="connsiteY12" fmla="*/ 112583 h 990474"/>
                <a:gd name="connsiteX13" fmla="*/ 1707618 w 3062797"/>
                <a:gd name="connsiteY13" fmla="*/ 232226 h 990474"/>
                <a:gd name="connsiteX14" fmla="*/ 1484879 w 3062797"/>
                <a:gd name="connsiteY14" fmla="*/ 264224 h 990474"/>
                <a:gd name="connsiteX15" fmla="*/ 1382824 w 3062797"/>
                <a:gd name="connsiteY15" fmla="*/ 262096 h 990474"/>
                <a:gd name="connsiteX16" fmla="*/ 1375969 w 3062797"/>
                <a:gd name="connsiteY16" fmla="*/ 0 h 990474"/>
                <a:gd name="connsiteX17" fmla="*/ 1196942 w 3062797"/>
                <a:gd name="connsiteY17" fmla="*/ 85791 h 990474"/>
                <a:gd name="connsiteX18" fmla="*/ 1051972 w 3062797"/>
                <a:gd name="connsiteY18" fmla="*/ 107282 h 990474"/>
                <a:gd name="connsiteX19" fmla="*/ 647514 w 3062797"/>
                <a:gd name="connsiteY19" fmla="*/ 98404 h 990474"/>
                <a:gd name="connsiteX20" fmla="*/ 621437 w 3062797"/>
                <a:gd name="connsiteY20" fmla="*/ 519958 h 990474"/>
                <a:gd name="connsiteX21" fmla="*/ 0 w 3062797"/>
                <a:gd name="connsiteY21" fmla="*/ 795165 h 990474"/>
                <a:gd name="connsiteX22" fmla="*/ 8878 w 3062797"/>
                <a:gd name="connsiteY22" fmla="*/ 946086 h 990474"/>
                <a:gd name="connsiteX0" fmla="*/ 8878 w 3062797"/>
                <a:gd name="connsiteY0" fmla="*/ 946086 h 990474"/>
                <a:gd name="connsiteX1" fmla="*/ 1882067 w 3062797"/>
                <a:gd name="connsiteY1" fmla="*/ 954963 h 990474"/>
                <a:gd name="connsiteX2" fmla="*/ 1961966 w 3062797"/>
                <a:gd name="connsiteY2" fmla="*/ 990474 h 990474"/>
                <a:gd name="connsiteX3" fmla="*/ 2210540 w 3062797"/>
                <a:gd name="connsiteY3" fmla="*/ 946086 h 990474"/>
                <a:gd name="connsiteX4" fmla="*/ 2565647 w 3062797"/>
                <a:gd name="connsiteY4" fmla="*/ 875064 h 990474"/>
                <a:gd name="connsiteX5" fmla="*/ 2769833 w 3062797"/>
                <a:gd name="connsiteY5" fmla="*/ 875064 h 990474"/>
                <a:gd name="connsiteX6" fmla="*/ 2947387 w 3062797"/>
                <a:gd name="connsiteY6" fmla="*/ 866187 h 990474"/>
                <a:gd name="connsiteX7" fmla="*/ 3062797 w 3062797"/>
                <a:gd name="connsiteY7" fmla="*/ 883942 h 990474"/>
                <a:gd name="connsiteX8" fmla="*/ 3053919 w 3062797"/>
                <a:gd name="connsiteY8" fmla="*/ 528835 h 990474"/>
                <a:gd name="connsiteX9" fmla="*/ 2929632 w 3062797"/>
                <a:gd name="connsiteY9" fmla="*/ 528835 h 990474"/>
                <a:gd name="connsiteX10" fmla="*/ 2920754 w 3062797"/>
                <a:gd name="connsiteY10" fmla="*/ 262505 h 990474"/>
                <a:gd name="connsiteX11" fmla="*/ 2840855 w 3062797"/>
                <a:gd name="connsiteY11" fmla="*/ 262505 h 990474"/>
                <a:gd name="connsiteX12" fmla="*/ 1713095 w 3062797"/>
                <a:gd name="connsiteY12" fmla="*/ 112583 h 990474"/>
                <a:gd name="connsiteX13" fmla="*/ 1485675 w 3062797"/>
                <a:gd name="connsiteY13" fmla="*/ 121134 h 990474"/>
                <a:gd name="connsiteX14" fmla="*/ 1484879 w 3062797"/>
                <a:gd name="connsiteY14" fmla="*/ 264224 h 990474"/>
                <a:gd name="connsiteX15" fmla="*/ 1382824 w 3062797"/>
                <a:gd name="connsiteY15" fmla="*/ 262096 h 990474"/>
                <a:gd name="connsiteX16" fmla="*/ 1375969 w 3062797"/>
                <a:gd name="connsiteY16" fmla="*/ 0 h 990474"/>
                <a:gd name="connsiteX17" fmla="*/ 1196942 w 3062797"/>
                <a:gd name="connsiteY17" fmla="*/ 85791 h 990474"/>
                <a:gd name="connsiteX18" fmla="*/ 1051972 w 3062797"/>
                <a:gd name="connsiteY18" fmla="*/ 107282 h 990474"/>
                <a:gd name="connsiteX19" fmla="*/ 647514 w 3062797"/>
                <a:gd name="connsiteY19" fmla="*/ 98404 h 990474"/>
                <a:gd name="connsiteX20" fmla="*/ 621437 w 3062797"/>
                <a:gd name="connsiteY20" fmla="*/ 519958 h 990474"/>
                <a:gd name="connsiteX21" fmla="*/ 0 w 3062797"/>
                <a:gd name="connsiteY21" fmla="*/ 795165 h 990474"/>
                <a:gd name="connsiteX22" fmla="*/ 8878 w 3062797"/>
                <a:gd name="connsiteY22" fmla="*/ 946086 h 990474"/>
                <a:gd name="connsiteX0" fmla="*/ 8878 w 3062797"/>
                <a:gd name="connsiteY0" fmla="*/ 946086 h 990474"/>
                <a:gd name="connsiteX1" fmla="*/ 1882067 w 3062797"/>
                <a:gd name="connsiteY1" fmla="*/ 954963 h 990474"/>
                <a:gd name="connsiteX2" fmla="*/ 1961966 w 3062797"/>
                <a:gd name="connsiteY2" fmla="*/ 990474 h 990474"/>
                <a:gd name="connsiteX3" fmla="*/ 2210540 w 3062797"/>
                <a:gd name="connsiteY3" fmla="*/ 946086 h 990474"/>
                <a:gd name="connsiteX4" fmla="*/ 2565647 w 3062797"/>
                <a:gd name="connsiteY4" fmla="*/ 875064 h 990474"/>
                <a:gd name="connsiteX5" fmla="*/ 2769833 w 3062797"/>
                <a:gd name="connsiteY5" fmla="*/ 875064 h 990474"/>
                <a:gd name="connsiteX6" fmla="*/ 2947387 w 3062797"/>
                <a:gd name="connsiteY6" fmla="*/ 866187 h 990474"/>
                <a:gd name="connsiteX7" fmla="*/ 3062797 w 3062797"/>
                <a:gd name="connsiteY7" fmla="*/ 883942 h 990474"/>
                <a:gd name="connsiteX8" fmla="*/ 3053919 w 3062797"/>
                <a:gd name="connsiteY8" fmla="*/ 528835 h 990474"/>
                <a:gd name="connsiteX9" fmla="*/ 2929632 w 3062797"/>
                <a:gd name="connsiteY9" fmla="*/ 528835 h 990474"/>
                <a:gd name="connsiteX10" fmla="*/ 2920754 w 3062797"/>
                <a:gd name="connsiteY10" fmla="*/ 262505 h 990474"/>
                <a:gd name="connsiteX11" fmla="*/ 2840855 w 3062797"/>
                <a:gd name="connsiteY11" fmla="*/ 262505 h 990474"/>
                <a:gd name="connsiteX12" fmla="*/ 1576625 w 3062797"/>
                <a:gd name="connsiteY12" fmla="*/ 112586 h 990474"/>
                <a:gd name="connsiteX13" fmla="*/ 1485675 w 3062797"/>
                <a:gd name="connsiteY13" fmla="*/ 121134 h 990474"/>
                <a:gd name="connsiteX14" fmla="*/ 1484879 w 3062797"/>
                <a:gd name="connsiteY14" fmla="*/ 264224 h 990474"/>
                <a:gd name="connsiteX15" fmla="*/ 1382824 w 3062797"/>
                <a:gd name="connsiteY15" fmla="*/ 262096 h 990474"/>
                <a:gd name="connsiteX16" fmla="*/ 1375969 w 3062797"/>
                <a:gd name="connsiteY16" fmla="*/ 0 h 990474"/>
                <a:gd name="connsiteX17" fmla="*/ 1196942 w 3062797"/>
                <a:gd name="connsiteY17" fmla="*/ 85791 h 990474"/>
                <a:gd name="connsiteX18" fmla="*/ 1051972 w 3062797"/>
                <a:gd name="connsiteY18" fmla="*/ 107282 h 990474"/>
                <a:gd name="connsiteX19" fmla="*/ 647514 w 3062797"/>
                <a:gd name="connsiteY19" fmla="*/ 98404 h 990474"/>
                <a:gd name="connsiteX20" fmla="*/ 621437 w 3062797"/>
                <a:gd name="connsiteY20" fmla="*/ 519958 h 990474"/>
                <a:gd name="connsiteX21" fmla="*/ 0 w 3062797"/>
                <a:gd name="connsiteY21" fmla="*/ 795165 h 990474"/>
                <a:gd name="connsiteX22" fmla="*/ 8878 w 3062797"/>
                <a:gd name="connsiteY22" fmla="*/ 946086 h 990474"/>
                <a:gd name="connsiteX0" fmla="*/ 8878 w 3062797"/>
                <a:gd name="connsiteY0" fmla="*/ 946086 h 990474"/>
                <a:gd name="connsiteX1" fmla="*/ 1882067 w 3062797"/>
                <a:gd name="connsiteY1" fmla="*/ 954963 h 990474"/>
                <a:gd name="connsiteX2" fmla="*/ 1961966 w 3062797"/>
                <a:gd name="connsiteY2" fmla="*/ 990474 h 990474"/>
                <a:gd name="connsiteX3" fmla="*/ 2210540 w 3062797"/>
                <a:gd name="connsiteY3" fmla="*/ 946086 h 990474"/>
                <a:gd name="connsiteX4" fmla="*/ 2565647 w 3062797"/>
                <a:gd name="connsiteY4" fmla="*/ 875064 h 990474"/>
                <a:gd name="connsiteX5" fmla="*/ 2769833 w 3062797"/>
                <a:gd name="connsiteY5" fmla="*/ 875064 h 990474"/>
                <a:gd name="connsiteX6" fmla="*/ 2947387 w 3062797"/>
                <a:gd name="connsiteY6" fmla="*/ 866187 h 990474"/>
                <a:gd name="connsiteX7" fmla="*/ 3062797 w 3062797"/>
                <a:gd name="connsiteY7" fmla="*/ 883942 h 990474"/>
                <a:gd name="connsiteX8" fmla="*/ 3053919 w 3062797"/>
                <a:gd name="connsiteY8" fmla="*/ 528835 h 990474"/>
                <a:gd name="connsiteX9" fmla="*/ 2929632 w 3062797"/>
                <a:gd name="connsiteY9" fmla="*/ 528835 h 990474"/>
                <a:gd name="connsiteX10" fmla="*/ 2920754 w 3062797"/>
                <a:gd name="connsiteY10" fmla="*/ 262505 h 990474"/>
                <a:gd name="connsiteX11" fmla="*/ 1584887 w 3062797"/>
                <a:gd name="connsiteY11" fmla="*/ 347971 h 990474"/>
                <a:gd name="connsiteX12" fmla="*/ 1576625 w 3062797"/>
                <a:gd name="connsiteY12" fmla="*/ 112586 h 990474"/>
                <a:gd name="connsiteX13" fmla="*/ 1485675 w 3062797"/>
                <a:gd name="connsiteY13" fmla="*/ 121134 h 990474"/>
                <a:gd name="connsiteX14" fmla="*/ 1484879 w 3062797"/>
                <a:gd name="connsiteY14" fmla="*/ 264224 h 990474"/>
                <a:gd name="connsiteX15" fmla="*/ 1382824 w 3062797"/>
                <a:gd name="connsiteY15" fmla="*/ 262096 h 990474"/>
                <a:gd name="connsiteX16" fmla="*/ 1375969 w 3062797"/>
                <a:gd name="connsiteY16" fmla="*/ 0 h 990474"/>
                <a:gd name="connsiteX17" fmla="*/ 1196942 w 3062797"/>
                <a:gd name="connsiteY17" fmla="*/ 85791 h 990474"/>
                <a:gd name="connsiteX18" fmla="*/ 1051972 w 3062797"/>
                <a:gd name="connsiteY18" fmla="*/ 107282 h 990474"/>
                <a:gd name="connsiteX19" fmla="*/ 647514 w 3062797"/>
                <a:gd name="connsiteY19" fmla="*/ 98404 h 990474"/>
                <a:gd name="connsiteX20" fmla="*/ 621437 w 3062797"/>
                <a:gd name="connsiteY20" fmla="*/ 519958 h 990474"/>
                <a:gd name="connsiteX21" fmla="*/ 0 w 3062797"/>
                <a:gd name="connsiteY21" fmla="*/ 795165 h 990474"/>
                <a:gd name="connsiteX22" fmla="*/ 8878 w 3062797"/>
                <a:gd name="connsiteY22" fmla="*/ 946086 h 990474"/>
                <a:gd name="connsiteX0" fmla="*/ 8878 w 3062797"/>
                <a:gd name="connsiteY0" fmla="*/ 946086 h 990474"/>
                <a:gd name="connsiteX1" fmla="*/ 1882067 w 3062797"/>
                <a:gd name="connsiteY1" fmla="*/ 954963 h 990474"/>
                <a:gd name="connsiteX2" fmla="*/ 1961966 w 3062797"/>
                <a:gd name="connsiteY2" fmla="*/ 990474 h 990474"/>
                <a:gd name="connsiteX3" fmla="*/ 2210540 w 3062797"/>
                <a:gd name="connsiteY3" fmla="*/ 946086 h 990474"/>
                <a:gd name="connsiteX4" fmla="*/ 2565647 w 3062797"/>
                <a:gd name="connsiteY4" fmla="*/ 875064 h 990474"/>
                <a:gd name="connsiteX5" fmla="*/ 2769833 w 3062797"/>
                <a:gd name="connsiteY5" fmla="*/ 875064 h 990474"/>
                <a:gd name="connsiteX6" fmla="*/ 2947387 w 3062797"/>
                <a:gd name="connsiteY6" fmla="*/ 866187 h 990474"/>
                <a:gd name="connsiteX7" fmla="*/ 3062797 w 3062797"/>
                <a:gd name="connsiteY7" fmla="*/ 883942 h 990474"/>
                <a:gd name="connsiteX8" fmla="*/ 3053919 w 3062797"/>
                <a:gd name="connsiteY8" fmla="*/ 528835 h 990474"/>
                <a:gd name="connsiteX9" fmla="*/ 2929632 w 3062797"/>
                <a:gd name="connsiteY9" fmla="*/ 528835 h 990474"/>
                <a:gd name="connsiteX10" fmla="*/ 1502402 w 3062797"/>
                <a:gd name="connsiteY10" fmla="*/ 356517 h 990474"/>
                <a:gd name="connsiteX11" fmla="*/ 1584887 w 3062797"/>
                <a:gd name="connsiteY11" fmla="*/ 347971 h 990474"/>
                <a:gd name="connsiteX12" fmla="*/ 1576625 w 3062797"/>
                <a:gd name="connsiteY12" fmla="*/ 112586 h 990474"/>
                <a:gd name="connsiteX13" fmla="*/ 1485675 w 3062797"/>
                <a:gd name="connsiteY13" fmla="*/ 121134 h 990474"/>
                <a:gd name="connsiteX14" fmla="*/ 1484879 w 3062797"/>
                <a:gd name="connsiteY14" fmla="*/ 264224 h 990474"/>
                <a:gd name="connsiteX15" fmla="*/ 1382824 w 3062797"/>
                <a:gd name="connsiteY15" fmla="*/ 262096 h 990474"/>
                <a:gd name="connsiteX16" fmla="*/ 1375969 w 3062797"/>
                <a:gd name="connsiteY16" fmla="*/ 0 h 990474"/>
                <a:gd name="connsiteX17" fmla="*/ 1196942 w 3062797"/>
                <a:gd name="connsiteY17" fmla="*/ 85791 h 990474"/>
                <a:gd name="connsiteX18" fmla="*/ 1051972 w 3062797"/>
                <a:gd name="connsiteY18" fmla="*/ 107282 h 990474"/>
                <a:gd name="connsiteX19" fmla="*/ 647514 w 3062797"/>
                <a:gd name="connsiteY19" fmla="*/ 98404 h 990474"/>
                <a:gd name="connsiteX20" fmla="*/ 621437 w 3062797"/>
                <a:gd name="connsiteY20" fmla="*/ 519958 h 990474"/>
                <a:gd name="connsiteX21" fmla="*/ 0 w 3062797"/>
                <a:gd name="connsiteY21" fmla="*/ 795165 h 990474"/>
                <a:gd name="connsiteX22" fmla="*/ 8878 w 3062797"/>
                <a:gd name="connsiteY22" fmla="*/ 946086 h 990474"/>
                <a:gd name="connsiteX0" fmla="*/ 8878 w 3062797"/>
                <a:gd name="connsiteY0" fmla="*/ 946086 h 990474"/>
                <a:gd name="connsiteX1" fmla="*/ 1882067 w 3062797"/>
                <a:gd name="connsiteY1" fmla="*/ 954963 h 990474"/>
                <a:gd name="connsiteX2" fmla="*/ 1961966 w 3062797"/>
                <a:gd name="connsiteY2" fmla="*/ 990474 h 990474"/>
                <a:gd name="connsiteX3" fmla="*/ 2210540 w 3062797"/>
                <a:gd name="connsiteY3" fmla="*/ 946086 h 990474"/>
                <a:gd name="connsiteX4" fmla="*/ 2565647 w 3062797"/>
                <a:gd name="connsiteY4" fmla="*/ 875064 h 990474"/>
                <a:gd name="connsiteX5" fmla="*/ 2769833 w 3062797"/>
                <a:gd name="connsiteY5" fmla="*/ 875064 h 990474"/>
                <a:gd name="connsiteX6" fmla="*/ 2947387 w 3062797"/>
                <a:gd name="connsiteY6" fmla="*/ 866187 h 990474"/>
                <a:gd name="connsiteX7" fmla="*/ 3062797 w 3062797"/>
                <a:gd name="connsiteY7" fmla="*/ 883942 h 990474"/>
                <a:gd name="connsiteX8" fmla="*/ 3053919 w 3062797"/>
                <a:gd name="connsiteY8" fmla="*/ 528835 h 990474"/>
                <a:gd name="connsiteX9" fmla="*/ 1519829 w 3062797"/>
                <a:gd name="connsiteY9" fmla="*/ 511756 h 990474"/>
                <a:gd name="connsiteX10" fmla="*/ 1502402 w 3062797"/>
                <a:gd name="connsiteY10" fmla="*/ 356517 h 990474"/>
                <a:gd name="connsiteX11" fmla="*/ 1584887 w 3062797"/>
                <a:gd name="connsiteY11" fmla="*/ 347971 h 990474"/>
                <a:gd name="connsiteX12" fmla="*/ 1576625 w 3062797"/>
                <a:gd name="connsiteY12" fmla="*/ 112586 h 990474"/>
                <a:gd name="connsiteX13" fmla="*/ 1485675 w 3062797"/>
                <a:gd name="connsiteY13" fmla="*/ 121134 h 990474"/>
                <a:gd name="connsiteX14" fmla="*/ 1484879 w 3062797"/>
                <a:gd name="connsiteY14" fmla="*/ 264224 h 990474"/>
                <a:gd name="connsiteX15" fmla="*/ 1382824 w 3062797"/>
                <a:gd name="connsiteY15" fmla="*/ 262096 h 990474"/>
                <a:gd name="connsiteX16" fmla="*/ 1375969 w 3062797"/>
                <a:gd name="connsiteY16" fmla="*/ 0 h 990474"/>
                <a:gd name="connsiteX17" fmla="*/ 1196942 w 3062797"/>
                <a:gd name="connsiteY17" fmla="*/ 85791 h 990474"/>
                <a:gd name="connsiteX18" fmla="*/ 1051972 w 3062797"/>
                <a:gd name="connsiteY18" fmla="*/ 107282 h 990474"/>
                <a:gd name="connsiteX19" fmla="*/ 647514 w 3062797"/>
                <a:gd name="connsiteY19" fmla="*/ 98404 h 990474"/>
                <a:gd name="connsiteX20" fmla="*/ 621437 w 3062797"/>
                <a:gd name="connsiteY20" fmla="*/ 519958 h 990474"/>
                <a:gd name="connsiteX21" fmla="*/ 0 w 3062797"/>
                <a:gd name="connsiteY21" fmla="*/ 795165 h 990474"/>
                <a:gd name="connsiteX22" fmla="*/ 8878 w 3062797"/>
                <a:gd name="connsiteY22" fmla="*/ 946086 h 990474"/>
                <a:gd name="connsiteX0" fmla="*/ 8878 w 3062797"/>
                <a:gd name="connsiteY0" fmla="*/ 946086 h 990474"/>
                <a:gd name="connsiteX1" fmla="*/ 1882067 w 3062797"/>
                <a:gd name="connsiteY1" fmla="*/ 954963 h 990474"/>
                <a:gd name="connsiteX2" fmla="*/ 1961966 w 3062797"/>
                <a:gd name="connsiteY2" fmla="*/ 990474 h 990474"/>
                <a:gd name="connsiteX3" fmla="*/ 2210540 w 3062797"/>
                <a:gd name="connsiteY3" fmla="*/ 946086 h 990474"/>
                <a:gd name="connsiteX4" fmla="*/ 2565647 w 3062797"/>
                <a:gd name="connsiteY4" fmla="*/ 875064 h 990474"/>
                <a:gd name="connsiteX5" fmla="*/ 2769833 w 3062797"/>
                <a:gd name="connsiteY5" fmla="*/ 875064 h 990474"/>
                <a:gd name="connsiteX6" fmla="*/ 2947387 w 3062797"/>
                <a:gd name="connsiteY6" fmla="*/ 866187 h 990474"/>
                <a:gd name="connsiteX7" fmla="*/ 3062797 w 3062797"/>
                <a:gd name="connsiteY7" fmla="*/ 883942 h 990474"/>
                <a:gd name="connsiteX8" fmla="*/ 1515928 w 3062797"/>
                <a:gd name="connsiteY8" fmla="*/ 605762 h 990474"/>
                <a:gd name="connsiteX9" fmla="*/ 1519829 w 3062797"/>
                <a:gd name="connsiteY9" fmla="*/ 511756 h 990474"/>
                <a:gd name="connsiteX10" fmla="*/ 1502402 w 3062797"/>
                <a:gd name="connsiteY10" fmla="*/ 356517 h 990474"/>
                <a:gd name="connsiteX11" fmla="*/ 1584887 w 3062797"/>
                <a:gd name="connsiteY11" fmla="*/ 347971 h 990474"/>
                <a:gd name="connsiteX12" fmla="*/ 1576625 w 3062797"/>
                <a:gd name="connsiteY12" fmla="*/ 112586 h 990474"/>
                <a:gd name="connsiteX13" fmla="*/ 1485675 w 3062797"/>
                <a:gd name="connsiteY13" fmla="*/ 121134 h 990474"/>
                <a:gd name="connsiteX14" fmla="*/ 1484879 w 3062797"/>
                <a:gd name="connsiteY14" fmla="*/ 264224 h 990474"/>
                <a:gd name="connsiteX15" fmla="*/ 1382824 w 3062797"/>
                <a:gd name="connsiteY15" fmla="*/ 262096 h 990474"/>
                <a:gd name="connsiteX16" fmla="*/ 1375969 w 3062797"/>
                <a:gd name="connsiteY16" fmla="*/ 0 h 990474"/>
                <a:gd name="connsiteX17" fmla="*/ 1196942 w 3062797"/>
                <a:gd name="connsiteY17" fmla="*/ 85791 h 990474"/>
                <a:gd name="connsiteX18" fmla="*/ 1051972 w 3062797"/>
                <a:gd name="connsiteY18" fmla="*/ 107282 h 990474"/>
                <a:gd name="connsiteX19" fmla="*/ 647514 w 3062797"/>
                <a:gd name="connsiteY19" fmla="*/ 98404 h 990474"/>
                <a:gd name="connsiteX20" fmla="*/ 621437 w 3062797"/>
                <a:gd name="connsiteY20" fmla="*/ 519958 h 990474"/>
                <a:gd name="connsiteX21" fmla="*/ 0 w 3062797"/>
                <a:gd name="connsiteY21" fmla="*/ 795165 h 990474"/>
                <a:gd name="connsiteX22" fmla="*/ 8878 w 3062797"/>
                <a:gd name="connsiteY22" fmla="*/ 946086 h 990474"/>
                <a:gd name="connsiteX0" fmla="*/ 8878 w 3062797"/>
                <a:gd name="connsiteY0" fmla="*/ 946086 h 990474"/>
                <a:gd name="connsiteX1" fmla="*/ 1882067 w 3062797"/>
                <a:gd name="connsiteY1" fmla="*/ 954963 h 990474"/>
                <a:gd name="connsiteX2" fmla="*/ 1961966 w 3062797"/>
                <a:gd name="connsiteY2" fmla="*/ 990474 h 990474"/>
                <a:gd name="connsiteX3" fmla="*/ 2210540 w 3062797"/>
                <a:gd name="connsiteY3" fmla="*/ 946086 h 990474"/>
                <a:gd name="connsiteX4" fmla="*/ 2565647 w 3062797"/>
                <a:gd name="connsiteY4" fmla="*/ 875064 h 990474"/>
                <a:gd name="connsiteX5" fmla="*/ 2769833 w 3062797"/>
                <a:gd name="connsiteY5" fmla="*/ 875064 h 990474"/>
                <a:gd name="connsiteX6" fmla="*/ 1751268 w 3062797"/>
                <a:gd name="connsiteY6" fmla="*/ 626919 h 990474"/>
                <a:gd name="connsiteX7" fmla="*/ 3062797 w 3062797"/>
                <a:gd name="connsiteY7" fmla="*/ 883942 h 990474"/>
                <a:gd name="connsiteX8" fmla="*/ 1515928 w 3062797"/>
                <a:gd name="connsiteY8" fmla="*/ 605762 h 990474"/>
                <a:gd name="connsiteX9" fmla="*/ 1519829 w 3062797"/>
                <a:gd name="connsiteY9" fmla="*/ 511756 h 990474"/>
                <a:gd name="connsiteX10" fmla="*/ 1502402 w 3062797"/>
                <a:gd name="connsiteY10" fmla="*/ 356517 h 990474"/>
                <a:gd name="connsiteX11" fmla="*/ 1584887 w 3062797"/>
                <a:gd name="connsiteY11" fmla="*/ 347971 h 990474"/>
                <a:gd name="connsiteX12" fmla="*/ 1576625 w 3062797"/>
                <a:gd name="connsiteY12" fmla="*/ 112586 h 990474"/>
                <a:gd name="connsiteX13" fmla="*/ 1485675 w 3062797"/>
                <a:gd name="connsiteY13" fmla="*/ 121134 h 990474"/>
                <a:gd name="connsiteX14" fmla="*/ 1484879 w 3062797"/>
                <a:gd name="connsiteY14" fmla="*/ 264224 h 990474"/>
                <a:gd name="connsiteX15" fmla="*/ 1382824 w 3062797"/>
                <a:gd name="connsiteY15" fmla="*/ 262096 h 990474"/>
                <a:gd name="connsiteX16" fmla="*/ 1375969 w 3062797"/>
                <a:gd name="connsiteY16" fmla="*/ 0 h 990474"/>
                <a:gd name="connsiteX17" fmla="*/ 1196942 w 3062797"/>
                <a:gd name="connsiteY17" fmla="*/ 85791 h 990474"/>
                <a:gd name="connsiteX18" fmla="*/ 1051972 w 3062797"/>
                <a:gd name="connsiteY18" fmla="*/ 107282 h 990474"/>
                <a:gd name="connsiteX19" fmla="*/ 647514 w 3062797"/>
                <a:gd name="connsiteY19" fmla="*/ 98404 h 990474"/>
                <a:gd name="connsiteX20" fmla="*/ 621437 w 3062797"/>
                <a:gd name="connsiteY20" fmla="*/ 519958 h 990474"/>
                <a:gd name="connsiteX21" fmla="*/ 0 w 3062797"/>
                <a:gd name="connsiteY21" fmla="*/ 795165 h 990474"/>
                <a:gd name="connsiteX22" fmla="*/ 8878 w 3062797"/>
                <a:gd name="connsiteY22" fmla="*/ 946086 h 990474"/>
                <a:gd name="connsiteX0" fmla="*/ 8878 w 3062797"/>
                <a:gd name="connsiteY0" fmla="*/ 946086 h 990474"/>
                <a:gd name="connsiteX1" fmla="*/ 1882067 w 3062797"/>
                <a:gd name="connsiteY1" fmla="*/ 954963 h 990474"/>
                <a:gd name="connsiteX2" fmla="*/ 1961966 w 3062797"/>
                <a:gd name="connsiteY2" fmla="*/ 990474 h 990474"/>
                <a:gd name="connsiteX3" fmla="*/ 2210540 w 3062797"/>
                <a:gd name="connsiteY3" fmla="*/ 946086 h 990474"/>
                <a:gd name="connsiteX4" fmla="*/ 2565647 w 3062797"/>
                <a:gd name="connsiteY4" fmla="*/ 875064 h 990474"/>
                <a:gd name="connsiteX5" fmla="*/ 2769833 w 3062797"/>
                <a:gd name="connsiteY5" fmla="*/ 875064 h 990474"/>
                <a:gd name="connsiteX6" fmla="*/ 1751268 w 3062797"/>
                <a:gd name="connsiteY6" fmla="*/ 626919 h 990474"/>
                <a:gd name="connsiteX7" fmla="*/ 3062797 w 3062797"/>
                <a:gd name="connsiteY7" fmla="*/ 883942 h 990474"/>
                <a:gd name="connsiteX8" fmla="*/ 1567464 w 3062797"/>
                <a:gd name="connsiteY8" fmla="*/ 580137 h 990474"/>
                <a:gd name="connsiteX9" fmla="*/ 1519829 w 3062797"/>
                <a:gd name="connsiteY9" fmla="*/ 511756 h 990474"/>
                <a:gd name="connsiteX10" fmla="*/ 1502402 w 3062797"/>
                <a:gd name="connsiteY10" fmla="*/ 356517 h 990474"/>
                <a:gd name="connsiteX11" fmla="*/ 1584887 w 3062797"/>
                <a:gd name="connsiteY11" fmla="*/ 347971 h 990474"/>
                <a:gd name="connsiteX12" fmla="*/ 1576625 w 3062797"/>
                <a:gd name="connsiteY12" fmla="*/ 112586 h 990474"/>
                <a:gd name="connsiteX13" fmla="*/ 1485675 w 3062797"/>
                <a:gd name="connsiteY13" fmla="*/ 121134 h 990474"/>
                <a:gd name="connsiteX14" fmla="*/ 1484879 w 3062797"/>
                <a:gd name="connsiteY14" fmla="*/ 264224 h 990474"/>
                <a:gd name="connsiteX15" fmla="*/ 1382824 w 3062797"/>
                <a:gd name="connsiteY15" fmla="*/ 262096 h 990474"/>
                <a:gd name="connsiteX16" fmla="*/ 1375969 w 3062797"/>
                <a:gd name="connsiteY16" fmla="*/ 0 h 990474"/>
                <a:gd name="connsiteX17" fmla="*/ 1196942 w 3062797"/>
                <a:gd name="connsiteY17" fmla="*/ 85791 h 990474"/>
                <a:gd name="connsiteX18" fmla="*/ 1051972 w 3062797"/>
                <a:gd name="connsiteY18" fmla="*/ 107282 h 990474"/>
                <a:gd name="connsiteX19" fmla="*/ 647514 w 3062797"/>
                <a:gd name="connsiteY19" fmla="*/ 98404 h 990474"/>
                <a:gd name="connsiteX20" fmla="*/ 621437 w 3062797"/>
                <a:gd name="connsiteY20" fmla="*/ 519958 h 990474"/>
                <a:gd name="connsiteX21" fmla="*/ 0 w 3062797"/>
                <a:gd name="connsiteY21" fmla="*/ 795165 h 990474"/>
                <a:gd name="connsiteX22" fmla="*/ 8878 w 3062797"/>
                <a:gd name="connsiteY22" fmla="*/ 946086 h 990474"/>
                <a:gd name="connsiteX0" fmla="*/ 8878 w 2769833"/>
                <a:gd name="connsiteY0" fmla="*/ 946086 h 990474"/>
                <a:gd name="connsiteX1" fmla="*/ 1882067 w 2769833"/>
                <a:gd name="connsiteY1" fmla="*/ 954963 h 990474"/>
                <a:gd name="connsiteX2" fmla="*/ 1961966 w 2769833"/>
                <a:gd name="connsiteY2" fmla="*/ 990474 h 990474"/>
                <a:gd name="connsiteX3" fmla="*/ 2210540 w 2769833"/>
                <a:gd name="connsiteY3" fmla="*/ 946086 h 990474"/>
                <a:gd name="connsiteX4" fmla="*/ 2565647 w 2769833"/>
                <a:gd name="connsiteY4" fmla="*/ 875064 h 990474"/>
                <a:gd name="connsiteX5" fmla="*/ 2769833 w 2769833"/>
                <a:gd name="connsiteY5" fmla="*/ 875064 h 990474"/>
                <a:gd name="connsiteX6" fmla="*/ 1751268 w 2769833"/>
                <a:gd name="connsiteY6" fmla="*/ 626919 h 990474"/>
                <a:gd name="connsiteX7" fmla="*/ 1670111 w 2769833"/>
                <a:gd name="connsiteY7" fmla="*/ 627583 h 990474"/>
                <a:gd name="connsiteX8" fmla="*/ 1567464 w 2769833"/>
                <a:gd name="connsiteY8" fmla="*/ 580137 h 990474"/>
                <a:gd name="connsiteX9" fmla="*/ 1519829 w 2769833"/>
                <a:gd name="connsiteY9" fmla="*/ 511756 h 990474"/>
                <a:gd name="connsiteX10" fmla="*/ 1502402 w 2769833"/>
                <a:gd name="connsiteY10" fmla="*/ 356517 h 990474"/>
                <a:gd name="connsiteX11" fmla="*/ 1584887 w 2769833"/>
                <a:gd name="connsiteY11" fmla="*/ 347971 h 990474"/>
                <a:gd name="connsiteX12" fmla="*/ 1576625 w 2769833"/>
                <a:gd name="connsiteY12" fmla="*/ 112586 h 990474"/>
                <a:gd name="connsiteX13" fmla="*/ 1485675 w 2769833"/>
                <a:gd name="connsiteY13" fmla="*/ 121134 h 990474"/>
                <a:gd name="connsiteX14" fmla="*/ 1484879 w 2769833"/>
                <a:gd name="connsiteY14" fmla="*/ 264224 h 990474"/>
                <a:gd name="connsiteX15" fmla="*/ 1382824 w 2769833"/>
                <a:gd name="connsiteY15" fmla="*/ 262096 h 990474"/>
                <a:gd name="connsiteX16" fmla="*/ 1375969 w 2769833"/>
                <a:gd name="connsiteY16" fmla="*/ 0 h 990474"/>
                <a:gd name="connsiteX17" fmla="*/ 1196942 w 2769833"/>
                <a:gd name="connsiteY17" fmla="*/ 85791 h 990474"/>
                <a:gd name="connsiteX18" fmla="*/ 1051972 w 2769833"/>
                <a:gd name="connsiteY18" fmla="*/ 107282 h 990474"/>
                <a:gd name="connsiteX19" fmla="*/ 647514 w 2769833"/>
                <a:gd name="connsiteY19" fmla="*/ 98404 h 990474"/>
                <a:gd name="connsiteX20" fmla="*/ 621437 w 2769833"/>
                <a:gd name="connsiteY20" fmla="*/ 519958 h 990474"/>
                <a:gd name="connsiteX21" fmla="*/ 0 w 2769833"/>
                <a:gd name="connsiteY21" fmla="*/ 795165 h 990474"/>
                <a:gd name="connsiteX22" fmla="*/ 8878 w 2769833"/>
                <a:gd name="connsiteY22" fmla="*/ 946086 h 990474"/>
                <a:gd name="connsiteX0" fmla="*/ 8878 w 2565647"/>
                <a:gd name="connsiteY0" fmla="*/ 946086 h 990474"/>
                <a:gd name="connsiteX1" fmla="*/ 1882067 w 2565647"/>
                <a:gd name="connsiteY1" fmla="*/ 954963 h 990474"/>
                <a:gd name="connsiteX2" fmla="*/ 1961966 w 2565647"/>
                <a:gd name="connsiteY2" fmla="*/ 990474 h 990474"/>
                <a:gd name="connsiteX3" fmla="*/ 2210540 w 2565647"/>
                <a:gd name="connsiteY3" fmla="*/ 946086 h 990474"/>
                <a:gd name="connsiteX4" fmla="*/ 2565647 w 2565647"/>
                <a:gd name="connsiteY4" fmla="*/ 875064 h 990474"/>
                <a:gd name="connsiteX5" fmla="*/ 1778816 w 2565647"/>
                <a:gd name="connsiteY5" fmla="*/ 755441 h 990474"/>
                <a:gd name="connsiteX6" fmla="*/ 1751268 w 2565647"/>
                <a:gd name="connsiteY6" fmla="*/ 626919 h 990474"/>
                <a:gd name="connsiteX7" fmla="*/ 1670111 w 2565647"/>
                <a:gd name="connsiteY7" fmla="*/ 627583 h 990474"/>
                <a:gd name="connsiteX8" fmla="*/ 1567464 w 2565647"/>
                <a:gd name="connsiteY8" fmla="*/ 580137 h 990474"/>
                <a:gd name="connsiteX9" fmla="*/ 1519829 w 2565647"/>
                <a:gd name="connsiteY9" fmla="*/ 511756 h 990474"/>
                <a:gd name="connsiteX10" fmla="*/ 1502402 w 2565647"/>
                <a:gd name="connsiteY10" fmla="*/ 356517 h 990474"/>
                <a:gd name="connsiteX11" fmla="*/ 1584887 w 2565647"/>
                <a:gd name="connsiteY11" fmla="*/ 347971 h 990474"/>
                <a:gd name="connsiteX12" fmla="*/ 1576625 w 2565647"/>
                <a:gd name="connsiteY12" fmla="*/ 112586 h 990474"/>
                <a:gd name="connsiteX13" fmla="*/ 1485675 w 2565647"/>
                <a:gd name="connsiteY13" fmla="*/ 121134 h 990474"/>
                <a:gd name="connsiteX14" fmla="*/ 1484879 w 2565647"/>
                <a:gd name="connsiteY14" fmla="*/ 264224 h 990474"/>
                <a:gd name="connsiteX15" fmla="*/ 1382824 w 2565647"/>
                <a:gd name="connsiteY15" fmla="*/ 262096 h 990474"/>
                <a:gd name="connsiteX16" fmla="*/ 1375969 w 2565647"/>
                <a:gd name="connsiteY16" fmla="*/ 0 h 990474"/>
                <a:gd name="connsiteX17" fmla="*/ 1196942 w 2565647"/>
                <a:gd name="connsiteY17" fmla="*/ 85791 h 990474"/>
                <a:gd name="connsiteX18" fmla="*/ 1051972 w 2565647"/>
                <a:gd name="connsiteY18" fmla="*/ 107282 h 990474"/>
                <a:gd name="connsiteX19" fmla="*/ 647514 w 2565647"/>
                <a:gd name="connsiteY19" fmla="*/ 98404 h 990474"/>
                <a:gd name="connsiteX20" fmla="*/ 621437 w 2565647"/>
                <a:gd name="connsiteY20" fmla="*/ 519958 h 990474"/>
                <a:gd name="connsiteX21" fmla="*/ 0 w 2565647"/>
                <a:gd name="connsiteY21" fmla="*/ 795165 h 990474"/>
                <a:gd name="connsiteX22" fmla="*/ 8878 w 2565647"/>
                <a:gd name="connsiteY22" fmla="*/ 946086 h 990474"/>
                <a:gd name="connsiteX0" fmla="*/ 8878 w 2210540"/>
                <a:gd name="connsiteY0" fmla="*/ 946086 h 990474"/>
                <a:gd name="connsiteX1" fmla="*/ 1882067 w 2210540"/>
                <a:gd name="connsiteY1" fmla="*/ 954963 h 990474"/>
                <a:gd name="connsiteX2" fmla="*/ 1961966 w 2210540"/>
                <a:gd name="connsiteY2" fmla="*/ 990474 h 990474"/>
                <a:gd name="connsiteX3" fmla="*/ 2210540 w 2210540"/>
                <a:gd name="connsiteY3" fmla="*/ 946086 h 990474"/>
                <a:gd name="connsiteX4" fmla="*/ 1480577 w 2210540"/>
                <a:gd name="connsiteY4" fmla="*/ 755441 h 990474"/>
                <a:gd name="connsiteX5" fmla="*/ 1778816 w 2210540"/>
                <a:gd name="connsiteY5" fmla="*/ 755441 h 990474"/>
                <a:gd name="connsiteX6" fmla="*/ 1751268 w 2210540"/>
                <a:gd name="connsiteY6" fmla="*/ 626919 h 990474"/>
                <a:gd name="connsiteX7" fmla="*/ 1670111 w 2210540"/>
                <a:gd name="connsiteY7" fmla="*/ 627583 h 990474"/>
                <a:gd name="connsiteX8" fmla="*/ 1567464 w 2210540"/>
                <a:gd name="connsiteY8" fmla="*/ 580137 h 990474"/>
                <a:gd name="connsiteX9" fmla="*/ 1519829 w 2210540"/>
                <a:gd name="connsiteY9" fmla="*/ 511756 h 990474"/>
                <a:gd name="connsiteX10" fmla="*/ 1502402 w 2210540"/>
                <a:gd name="connsiteY10" fmla="*/ 356517 h 990474"/>
                <a:gd name="connsiteX11" fmla="*/ 1584887 w 2210540"/>
                <a:gd name="connsiteY11" fmla="*/ 347971 h 990474"/>
                <a:gd name="connsiteX12" fmla="*/ 1576625 w 2210540"/>
                <a:gd name="connsiteY12" fmla="*/ 112586 h 990474"/>
                <a:gd name="connsiteX13" fmla="*/ 1485675 w 2210540"/>
                <a:gd name="connsiteY13" fmla="*/ 121134 h 990474"/>
                <a:gd name="connsiteX14" fmla="*/ 1484879 w 2210540"/>
                <a:gd name="connsiteY14" fmla="*/ 264224 h 990474"/>
                <a:gd name="connsiteX15" fmla="*/ 1382824 w 2210540"/>
                <a:gd name="connsiteY15" fmla="*/ 262096 h 990474"/>
                <a:gd name="connsiteX16" fmla="*/ 1375969 w 2210540"/>
                <a:gd name="connsiteY16" fmla="*/ 0 h 990474"/>
                <a:gd name="connsiteX17" fmla="*/ 1196942 w 2210540"/>
                <a:gd name="connsiteY17" fmla="*/ 85791 h 990474"/>
                <a:gd name="connsiteX18" fmla="*/ 1051972 w 2210540"/>
                <a:gd name="connsiteY18" fmla="*/ 107282 h 990474"/>
                <a:gd name="connsiteX19" fmla="*/ 647514 w 2210540"/>
                <a:gd name="connsiteY19" fmla="*/ 98404 h 990474"/>
                <a:gd name="connsiteX20" fmla="*/ 621437 w 2210540"/>
                <a:gd name="connsiteY20" fmla="*/ 519958 h 990474"/>
                <a:gd name="connsiteX21" fmla="*/ 0 w 2210540"/>
                <a:gd name="connsiteY21" fmla="*/ 795165 h 990474"/>
                <a:gd name="connsiteX22" fmla="*/ 8878 w 2210540"/>
                <a:gd name="connsiteY22" fmla="*/ 946086 h 990474"/>
                <a:gd name="connsiteX0" fmla="*/ 8878 w 1961966"/>
                <a:gd name="connsiteY0" fmla="*/ 946086 h 990474"/>
                <a:gd name="connsiteX1" fmla="*/ 1882067 w 1961966"/>
                <a:gd name="connsiteY1" fmla="*/ 954963 h 990474"/>
                <a:gd name="connsiteX2" fmla="*/ 1961966 w 1961966"/>
                <a:gd name="connsiteY2" fmla="*/ 990474 h 990474"/>
                <a:gd name="connsiteX3" fmla="*/ 1510036 w 1961966"/>
                <a:gd name="connsiteY3" fmla="*/ 911924 h 990474"/>
                <a:gd name="connsiteX4" fmla="*/ 1480577 w 1961966"/>
                <a:gd name="connsiteY4" fmla="*/ 755441 h 990474"/>
                <a:gd name="connsiteX5" fmla="*/ 1778816 w 1961966"/>
                <a:gd name="connsiteY5" fmla="*/ 755441 h 990474"/>
                <a:gd name="connsiteX6" fmla="*/ 1751268 w 1961966"/>
                <a:gd name="connsiteY6" fmla="*/ 626919 h 990474"/>
                <a:gd name="connsiteX7" fmla="*/ 1670111 w 1961966"/>
                <a:gd name="connsiteY7" fmla="*/ 627583 h 990474"/>
                <a:gd name="connsiteX8" fmla="*/ 1567464 w 1961966"/>
                <a:gd name="connsiteY8" fmla="*/ 580137 h 990474"/>
                <a:gd name="connsiteX9" fmla="*/ 1519829 w 1961966"/>
                <a:gd name="connsiteY9" fmla="*/ 511756 h 990474"/>
                <a:gd name="connsiteX10" fmla="*/ 1502402 w 1961966"/>
                <a:gd name="connsiteY10" fmla="*/ 356517 h 990474"/>
                <a:gd name="connsiteX11" fmla="*/ 1584887 w 1961966"/>
                <a:gd name="connsiteY11" fmla="*/ 347971 h 990474"/>
                <a:gd name="connsiteX12" fmla="*/ 1576625 w 1961966"/>
                <a:gd name="connsiteY12" fmla="*/ 112586 h 990474"/>
                <a:gd name="connsiteX13" fmla="*/ 1485675 w 1961966"/>
                <a:gd name="connsiteY13" fmla="*/ 121134 h 990474"/>
                <a:gd name="connsiteX14" fmla="*/ 1484879 w 1961966"/>
                <a:gd name="connsiteY14" fmla="*/ 264224 h 990474"/>
                <a:gd name="connsiteX15" fmla="*/ 1382824 w 1961966"/>
                <a:gd name="connsiteY15" fmla="*/ 262096 h 990474"/>
                <a:gd name="connsiteX16" fmla="*/ 1375969 w 1961966"/>
                <a:gd name="connsiteY16" fmla="*/ 0 h 990474"/>
                <a:gd name="connsiteX17" fmla="*/ 1196942 w 1961966"/>
                <a:gd name="connsiteY17" fmla="*/ 85791 h 990474"/>
                <a:gd name="connsiteX18" fmla="*/ 1051972 w 1961966"/>
                <a:gd name="connsiteY18" fmla="*/ 107282 h 990474"/>
                <a:gd name="connsiteX19" fmla="*/ 647514 w 1961966"/>
                <a:gd name="connsiteY19" fmla="*/ 98404 h 990474"/>
                <a:gd name="connsiteX20" fmla="*/ 621437 w 1961966"/>
                <a:gd name="connsiteY20" fmla="*/ 519958 h 990474"/>
                <a:gd name="connsiteX21" fmla="*/ 0 w 1961966"/>
                <a:gd name="connsiteY21" fmla="*/ 795165 h 990474"/>
                <a:gd name="connsiteX22" fmla="*/ 8878 w 1961966"/>
                <a:gd name="connsiteY22" fmla="*/ 946086 h 990474"/>
                <a:gd name="connsiteX0" fmla="*/ 8878 w 1961966"/>
                <a:gd name="connsiteY0" fmla="*/ 946086 h 990474"/>
                <a:gd name="connsiteX1" fmla="*/ 1961966 w 1961966"/>
                <a:gd name="connsiteY1" fmla="*/ 990474 h 990474"/>
                <a:gd name="connsiteX2" fmla="*/ 1510036 w 1961966"/>
                <a:gd name="connsiteY2" fmla="*/ 911924 h 990474"/>
                <a:gd name="connsiteX3" fmla="*/ 1480577 w 1961966"/>
                <a:gd name="connsiteY3" fmla="*/ 755441 h 990474"/>
                <a:gd name="connsiteX4" fmla="*/ 1778816 w 1961966"/>
                <a:gd name="connsiteY4" fmla="*/ 755441 h 990474"/>
                <a:gd name="connsiteX5" fmla="*/ 1751268 w 1961966"/>
                <a:gd name="connsiteY5" fmla="*/ 626919 h 990474"/>
                <a:gd name="connsiteX6" fmla="*/ 1670111 w 1961966"/>
                <a:gd name="connsiteY6" fmla="*/ 627583 h 990474"/>
                <a:gd name="connsiteX7" fmla="*/ 1567464 w 1961966"/>
                <a:gd name="connsiteY7" fmla="*/ 580137 h 990474"/>
                <a:gd name="connsiteX8" fmla="*/ 1519829 w 1961966"/>
                <a:gd name="connsiteY8" fmla="*/ 511756 h 990474"/>
                <a:gd name="connsiteX9" fmla="*/ 1502402 w 1961966"/>
                <a:gd name="connsiteY9" fmla="*/ 356517 h 990474"/>
                <a:gd name="connsiteX10" fmla="*/ 1584887 w 1961966"/>
                <a:gd name="connsiteY10" fmla="*/ 347971 h 990474"/>
                <a:gd name="connsiteX11" fmla="*/ 1576625 w 1961966"/>
                <a:gd name="connsiteY11" fmla="*/ 112586 h 990474"/>
                <a:gd name="connsiteX12" fmla="*/ 1485675 w 1961966"/>
                <a:gd name="connsiteY12" fmla="*/ 121134 h 990474"/>
                <a:gd name="connsiteX13" fmla="*/ 1484879 w 1961966"/>
                <a:gd name="connsiteY13" fmla="*/ 264224 h 990474"/>
                <a:gd name="connsiteX14" fmla="*/ 1382824 w 1961966"/>
                <a:gd name="connsiteY14" fmla="*/ 262096 h 990474"/>
                <a:gd name="connsiteX15" fmla="*/ 1375969 w 1961966"/>
                <a:gd name="connsiteY15" fmla="*/ 0 h 990474"/>
                <a:gd name="connsiteX16" fmla="*/ 1196942 w 1961966"/>
                <a:gd name="connsiteY16" fmla="*/ 85791 h 990474"/>
                <a:gd name="connsiteX17" fmla="*/ 1051972 w 1961966"/>
                <a:gd name="connsiteY17" fmla="*/ 107282 h 990474"/>
                <a:gd name="connsiteX18" fmla="*/ 647514 w 1961966"/>
                <a:gd name="connsiteY18" fmla="*/ 98404 h 990474"/>
                <a:gd name="connsiteX19" fmla="*/ 621437 w 1961966"/>
                <a:gd name="connsiteY19" fmla="*/ 519958 h 990474"/>
                <a:gd name="connsiteX20" fmla="*/ 0 w 1961966"/>
                <a:gd name="connsiteY20" fmla="*/ 795165 h 990474"/>
                <a:gd name="connsiteX21" fmla="*/ 8878 w 1961966"/>
                <a:gd name="connsiteY21" fmla="*/ 946086 h 990474"/>
                <a:gd name="connsiteX0" fmla="*/ 8878 w 1961966"/>
                <a:gd name="connsiteY0" fmla="*/ 946086 h 990474"/>
                <a:gd name="connsiteX1" fmla="*/ 1961966 w 1961966"/>
                <a:gd name="connsiteY1" fmla="*/ 990474 h 990474"/>
                <a:gd name="connsiteX2" fmla="*/ 1484645 w 1961966"/>
                <a:gd name="connsiteY2" fmla="*/ 894853 h 990474"/>
                <a:gd name="connsiteX3" fmla="*/ 1480577 w 1961966"/>
                <a:gd name="connsiteY3" fmla="*/ 755441 h 990474"/>
                <a:gd name="connsiteX4" fmla="*/ 1778816 w 1961966"/>
                <a:gd name="connsiteY4" fmla="*/ 755441 h 990474"/>
                <a:gd name="connsiteX5" fmla="*/ 1751268 w 1961966"/>
                <a:gd name="connsiteY5" fmla="*/ 626919 h 990474"/>
                <a:gd name="connsiteX6" fmla="*/ 1670111 w 1961966"/>
                <a:gd name="connsiteY6" fmla="*/ 627583 h 990474"/>
                <a:gd name="connsiteX7" fmla="*/ 1567464 w 1961966"/>
                <a:gd name="connsiteY7" fmla="*/ 580137 h 990474"/>
                <a:gd name="connsiteX8" fmla="*/ 1519829 w 1961966"/>
                <a:gd name="connsiteY8" fmla="*/ 511756 h 990474"/>
                <a:gd name="connsiteX9" fmla="*/ 1502402 w 1961966"/>
                <a:gd name="connsiteY9" fmla="*/ 356517 h 990474"/>
                <a:gd name="connsiteX10" fmla="*/ 1584887 w 1961966"/>
                <a:gd name="connsiteY10" fmla="*/ 347971 h 990474"/>
                <a:gd name="connsiteX11" fmla="*/ 1576625 w 1961966"/>
                <a:gd name="connsiteY11" fmla="*/ 112586 h 990474"/>
                <a:gd name="connsiteX12" fmla="*/ 1485675 w 1961966"/>
                <a:gd name="connsiteY12" fmla="*/ 121134 h 990474"/>
                <a:gd name="connsiteX13" fmla="*/ 1484879 w 1961966"/>
                <a:gd name="connsiteY13" fmla="*/ 264224 h 990474"/>
                <a:gd name="connsiteX14" fmla="*/ 1382824 w 1961966"/>
                <a:gd name="connsiteY14" fmla="*/ 262096 h 990474"/>
                <a:gd name="connsiteX15" fmla="*/ 1375969 w 1961966"/>
                <a:gd name="connsiteY15" fmla="*/ 0 h 990474"/>
                <a:gd name="connsiteX16" fmla="*/ 1196942 w 1961966"/>
                <a:gd name="connsiteY16" fmla="*/ 85791 h 990474"/>
                <a:gd name="connsiteX17" fmla="*/ 1051972 w 1961966"/>
                <a:gd name="connsiteY17" fmla="*/ 107282 h 990474"/>
                <a:gd name="connsiteX18" fmla="*/ 647514 w 1961966"/>
                <a:gd name="connsiteY18" fmla="*/ 98404 h 990474"/>
                <a:gd name="connsiteX19" fmla="*/ 621437 w 1961966"/>
                <a:gd name="connsiteY19" fmla="*/ 519958 h 990474"/>
                <a:gd name="connsiteX20" fmla="*/ 0 w 1961966"/>
                <a:gd name="connsiteY20" fmla="*/ 795165 h 990474"/>
                <a:gd name="connsiteX21" fmla="*/ 8878 w 1961966"/>
                <a:gd name="connsiteY21" fmla="*/ 946086 h 990474"/>
                <a:gd name="connsiteX0" fmla="*/ 8878 w 2064860"/>
                <a:gd name="connsiteY0" fmla="*/ 946086 h 946086"/>
                <a:gd name="connsiteX1" fmla="*/ 2064860 w 2064860"/>
                <a:gd name="connsiteY1" fmla="*/ 905037 h 946086"/>
                <a:gd name="connsiteX2" fmla="*/ 1484645 w 2064860"/>
                <a:gd name="connsiteY2" fmla="*/ 894853 h 946086"/>
                <a:gd name="connsiteX3" fmla="*/ 1480577 w 2064860"/>
                <a:gd name="connsiteY3" fmla="*/ 755441 h 946086"/>
                <a:gd name="connsiteX4" fmla="*/ 1778816 w 2064860"/>
                <a:gd name="connsiteY4" fmla="*/ 755441 h 946086"/>
                <a:gd name="connsiteX5" fmla="*/ 1751268 w 2064860"/>
                <a:gd name="connsiteY5" fmla="*/ 626919 h 946086"/>
                <a:gd name="connsiteX6" fmla="*/ 1670111 w 2064860"/>
                <a:gd name="connsiteY6" fmla="*/ 627583 h 946086"/>
                <a:gd name="connsiteX7" fmla="*/ 1567464 w 2064860"/>
                <a:gd name="connsiteY7" fmla="*/ 580137 h 946086"/>
                <a:gd name="connsiteX8" fmla="*/ 1519829 w 2064860"/>
                <a:gd name="connsiteY8" fmla="*/ 511756 h 946086"/>
                <a:gd name="connsiteX9" fmla="*/ 1502402 w 2064860"/>
                <a:gd name="connsiteY9" fmla="*/ 356517 h 946086"/>
                <a:gd name="connsiteX10" fmla="*/ 1584887 w 2064860"/>
                <a:gd name="connsiteY10" fmla="*/ 347971 h 946086"/>
                <a:gd name="connsiteX11" fmla="*/ 1576625 w 2064860"/>
                <a:gd name="connsiteY11" fmla="*/ 112586 h 946086"/>
                <a:gd name="connsiteX12" fmla="*/ 1485675 w 2064860"/>
                <a:gd name="connsiteY12" fmla="*/ 121134 h 946086"/>
                <a:gd name="connsiteX13" fmla="*/ 1484879 w 2064860"/>
                <a:gd name="connsiteY13" fmla="*/ 264224 h 946086"/>
                <a:gd name="connsiteX14" fmla="*/ 1382824 w 2064860"/>
                <a:gd name="connsiteY14" fmla="*/ 262096 h 946086"/>
                <a:gd name="connsiteX15" fmla="*/ 1375969 w 2064860"/>
                <a:gd name="connsiteY15" fmla="*/ 0 h 946086"/>
                <a:gd name="connsiteX16" fmla="*/ 1196942 w 2064860"/>
                <a:gd name="connsiteY16" fmla="*/ 85791 h 946086"/>
                <a:gd name="connsiteX17" fmla="*/ 1051972 w 2064860"/>
                <a:gd name="connsiteY17" fmla="*/ 107282 h 946086"/>
                <a:gd name="connsiteX18" fmla="*/ 647514 w 2064860"/>
                <a:gd name="connsiteY18" fmla="*/ 98404 h 946086"/>
                <a:gd name="connsiteX19" fmla="*/ 621437 w 2064860"/>
                <a:gd name="connsiteY19" fmla="*/ 519958 h 946086"/>
                <a:gd name="connsiteX20" fmla="*/ 0 w 2064860"/>
                <a:gd name="connsiteY20" fmla="*/ 795165 h 946086"/>
                <a:gd name="connsiteX21" fmla="*/ 8878 w 2064860"/>
                <a:gd name="connsiteY21" fmla="*/ 946086 h 946086"/>
                <a:gd name="connsiteX0" fmla="*/ 8878 w 2064860"/>
                <a:gd name="connsiteY0" fmla="*/ 946086 h 946086"/>
                <a:gd name="connsiteX1" fmla="*/ 2064860 w 2064860"/>
                <a:gd name="connsiteY1" fmla="*/ 905037 h 946086"/>
                <a:gd name="connsiteX2" fmla="*/ 1484645 w 2064860"/>
                <a:gd name="connsiteY2" fmla="*/ 894853 h 946086"/>
                <a:gd name="connsiteX3" fmla="*/ 1480577 w 2064860"/>
                <a:gd name="connsiteY3" fmla="*/ 755441 h 946086"/>
                <a:gd name="connsiteX4" fmla="*/ 1890227 w 2064860"/>
                <a:gd name="connsiteY4" fmla="*/ 755459 h 946086"/>
                <a:gd name="connsiteX5" fmla="*/ 1751268 w 2064860"/>
                <a:gd name="connsiteY5" fmla="*/ 626919 h 946086"/>
                <a:gd name="connsiteX6" fmla="*/ 1670111 w 2064860"/>
                <a:gd name="connsiteY6" fmla="*/ 627583 h 946086"/>
                <a:gd name="connsiteX7" fmla="*/ 1567464 w 2064860"/>
                <a:gd name="connsiteY7" fmla="*/ 580137 h 946086"/>
                <a:gd name="connsiteX8" fmla="*/ 1519829 w 2064860"/>
                <a:gd name="connsiteY8" fmla="*/ 511756 h 946086"/>
                <a:gd name="connsiteX9" fmla="*/ 1502402 w 2064860"/>
                <a:gd name="connsiteY9" fmla="*/ 356517 h 946086"/>
                <a:gd name="connsiteX10" fmla="*/ 1584887 w 2064860"/>
                <a:gd name="connsiteY10" fmla="*/ 347971 h 946086"/>
                <a:gd name="connsiteX11" fmla="*/ 1576625 w 2064860"/>
                <a:gd name="connsiteY11" fmla="*/ 112586 h 946086"/>
                <a:gd name="connsiteX12" fmla="*/ 1485675 w 2064860"/>
                <a:gd name="connsiteY12" fmla="*/ 121134 h 946086"/>
                <a:gd name="connsiteX13" fmla="*/ 1484879 w 2064860"/>
                <a:gd name="connsiteY13" fmla="*/ 264224 h 946086"/>
                <a:gd name="connsiteX14" fmla="*/ 1382824 w 2064860"/>
                <a:gd name="connsiteY14" fmla="*/ 262096 h 946086"/>
                <a:gd name="connsiteX15" fmla="*/ 1375969 w 2064860"/>
                <a:gd name="connsiteY15" fmla="*/ 0 h 946086"/>
                <a:gd name="connsiteX16" fmla="*/ 1196942 w 2064860"/>
                <a:gd name="connsiteY16" fmla="*/ 85791 h 946086"/>
                <a:gd name="connsiteX17" fmla="*/ 1051972 w 2064860"/>
                <a:gd name="connsiteY17" fmla="*/ 107282 h 946086"/>
                <a:gd name="connsiteX18" fmla="*/ 647514 w 2064860"/>
                <a:gd name="connsiteY18" fmla="*/ 98404 h 946086"/>
                <a:gd name="connsiteX19" fmla="*/ 621437 w 2064860"/>
                <a:gd name="connsiteY19" fmla="*/ 519958 h 946086"/>
                <a:gd name="connsiteX20" fmla="*/ 0 w 2064860"/>
                <a:gd name="connsiteY20" fmla="*/ 795165 h 946086"/>
                <a:gd name="connsiteX21" fmla="*/ 8878 w 2064860"/>
                <a:gd name="connsiteY21" fmla="*/ 946086 h 946086"/>
                <a:gd name="connsiteX0" fmla="*/ 8878 w 2064860"/>
                <a:gd name="connsiteY0" fmla="*/ 946086 h 946086"/>
                <a:gd name="connsiteX1" fmla="*/ 2064860 w 2064860"/>
                <a:gd name="connsiteY1" fmla="*/ 905037 h 946086"/>
                <a:gd name="connsiteX2" fmla="*/ 1484645 w 2064860"/>
                <a:gd name="connsiteY2" fmla="*/ 894853 h 946086"/>
                <a:gd name="connsiteX3" fmla="*/ 1480577 w 2064860"/>
                <a:gd name="connsiteY3" fmla="*/ 755441 h 946086"/>
                <a:gd name="connsiteX4" fmla="*/ 1890227 w 2064860"/>
                <a:gd name="connsiteY4" fmla="*/ 755459 h 946086"/>
                <a:gd name="connsiteX5" fmla="*/ 1871221 w 2064860"/>
                <a:gd name="connsiteY5" fmla="*/ 626934 h 946086"/>
                <a:gd name="connsiteX6" fmla="*/ 1670111 w 2064860"/>
                <a:gd name="connsiteY6" fmla="*/ 627583 h 946086"/>
                <a:gd name="connsiteX7" fmla="*/ 1567464 w 2064860"/>
                <a:gd name="connsiteY7" fmla="*/ 580137 h 946086"/>
                <a:gd name="connsiteX8" fmla="*/ 1519829 w 2064860"/>
                <a:gd name="connsiteY8" fmla="*/ 511756 h 946086"/>
                <a:gd name="connsiteX9" fmla="*/ 1502402 w 2064860"/>
                <a:gd name="connsiteY9" fmla="*/ 356517 h 946086"/>
                <a:gd name="connsiteX10" fmla="*/ 1584887 w 2064860"/>
                <a:gd name="connsiteY10" fmla="*/ 347971 h 946086"/>
                <a:gd name="connsiteX11" fmla="*/ 1576625 w 2064860"/>
                <a:gd name="connsiteY11" fmla="*/ 112586 h 946086"/>
                <a:gd name="connsiteX12" fmla="*/ 1485675 w 2064860"/>
                <a:gd name="connsiteY12" fmla="*/ 121134 h 946086"/>
                <a:gd name="connsiteX13" fmla="*/ 1484879 w 2064860"/>
                <a:gd name="connsiteY13" fmla="*/ 264224 h 946086"/>
                <a:gd name="connsiteX14" fmla="*/ 1382824 w 2064860"/>
                <a:gd name="connsiteY14" fmla="*/ 262096 h 946086"/>
                <a:gd name="connsiteX15" fmla="*/ 1375969 w 2064860"/>
                <a:gd name="connsiteY15" fmla="*/ 0 h 946086"/>
                <a:gd name="connsiteX16" fmla="*/ 1196942 w 2064860"/>
                <a:gd name="connsiteY16" fmla="*/ 85791 h 946086"/>
                <a:gd name="connsiteX17" fmla="*/ 1051972 w 2064860"/>
                <a:gd name="connsiteY17" fmla="*/ 107282 h 946086"/>
                <a:gd name="connsiteX18" fmla="*/ 647514 w 2064860"/>
                <a:gd name="connsiteY18" fmla="*/ 98404 h 946086"/>
                <a:gd name="connsiteX19" fmla="*/ 621437 w 2064860"/>
                <a:gd name="connsiteY19" fmla="*/ 519958 h 946086"/>
                <a:gd name="connsiteX20" fmla="*/ 0 w 2064860"/>
                <a:gd name="connsiteY20" fmla="*/ 795165 h 946086"/>
                <a:gd name="connsiteX21" fmla="*/ 8878 w 2064860"/>
                <a:gd name="connsiteY21" fmla="*/ 946086 h 946086"/>
                <a:gd name="connsiteX0" fmla="*/ 8878 w 2082672"/>
                <a:gd name="connsiteY0" fmla="*/ 946086 h 1392466"/>
                <a:gd name="connsiteX1" fmla="*/ 2082672 w 2082672"/>
                <a:gd name="connsiteY1" fmla="*/ 1392283 h 1392466"/>
                <a:gd name="connsiteX2" fmla="*/ 2064860 w 2082672"/>
                <a:gd name="connsiteY2" fmla="*/ 905037 h 1392466"/>
                <a:gd name="connsiteX3" fmla="*/ 1484645 w 2082672"/>
                <a:gd name="connsiteY3" fmla="*/ 894853 h 1392466"/>
                <a:gd name="connsiteX4" fmla="*/ 1480577 w 2082672"/>
                <a:gd name="connsiteY4" fmla="*/ 755441 h 1392466"/>
                <a:gd name="connsiteX5" fmla="*/ 1890227 w 2082672"/>
                <a:gd name="connsiteY5" fmla="*/ 755459 h 1392466"/>
                <a:gd name="connsiteX6" fmla="*/ 1871221 w 2082672"/>
                <a:gd name="connsiteY6" fmla="*/ 626934 h 1392466"/>
                <a:gd name="connsiteX7" fmla="*/ 1670111 w 2082672"/>
                <a:gd name="connsiteY7" fmla="*/ 627583 h 1392466"/>
                <a:gd name="connsiteX8" fmla="*/ 1567464 w 2082672"/>
                <a:gd name="connsiteY8" fmla="*/ 580137 h 1392466"/>
                <a:gd name="connsiteX9" fmla="*/ 1519829 w 2082672"/>
                <a:gd name="connsiteY9" fmla="*/ 511756 h 1392466"/>
                <a:gd name="connsiteX10" fmla="*/ 1502402 w 2082672"/>
                <a:gd name="connsiteY10" fmla="*/ 356517 h 1392466"/>
                <a:gd name="connsiteX11" fmla="*/ 1584887 w 2082672"/>
                <a:gd name="connsiteY11" fmla="*/ 347971 h 1392466"/>
                <a:gd name="connsiteX12" fmla="*/ 1576625 w 2082672"/>
                <a:gd name="connsiteY12" fmla="*/ 112586 h 1392466"/>
                <a:gd name="connsiteX13" fmla="*/ 1485675 w 2082672"/>
                <a:gd name="connsiteY13" fmla="*/ 121134 h 1392466"/>
                <a:gd name="connsiteX14" fmla="*/ 1484879 w 2082672"/>
                <a:gd name="connsiteY14" fmla="*/ 264224 h 1392466"/>
                <a:gd name="connsiteX15" fmla="*/ 1382824 w 2082672"/>
                <a:gd name="connsiteY15" fmla="*/ 262096 h 1392466"/>
                <a:gd name="connsiteX16" fmla="*/ 1375969 w 2082672"/>
                <a:gd name="connsiteY16" fmla="*/ 0 h 1392466"/>
                <a:gd name="connsiteX17" fmla="*/ 1196942 w 2082672"/>
                <a:gd name="connsiteY17" fmla="*/ 85791 h 1392466"/>
                <a:gd name="connsiteX18" fmla="*/ 1051972 w 2082672"/>
                <a:gd name="connsiteY18" fmla="*/ 107282 h 1392466"/>
                <a:gd name="connsiteX19" fmla="*/ 647514 w 2082672"/>
                <a:gd name="connsiteY19" fmla="*/ 98404 h 1392466"/>
                <a:gd name="connsiteX20" fmla="*/ 621437 w 2082672"/>
                <a:gd name="connsiteY20" fmla="*/ 519958 h 1392466"/>
                <a:gd name="connsiteX21" fmla="*/ 0 w 2082672"/>
                <a:gd name="connsiteY21" fmla="*/ 795165 h 1392466"/>
                <a:gd name="connsiteX22" fmla="*/ 8878 w 2082672"/>
                <a:gd name="connsiteY22" fmla="*/ 946086 h 1392466"/>
                <a:gd name="connsiteX0" fmla="*/ 8878 w 2082672"/>
                <a:gd name="connsiteY0" fmla="*/ 946086 h 1407069"/>
                <a:gd name="connsiteX1" fmla="*/ 1740783 w 2082672"/>
                <a:gd name="connsiteY1" fmla="*/ 1221363 h 1407069"/>
                <a:gd name="connsiteX2" fmla="*/ 2082672 w 2082672"/>
                <a:gd name="connsiteY2" fmla="*/ 1392283 h 1407069"/>
                <a:gd name="connsiteX3" fmla="*/ 2064860 w 2082672"/>
                <a:gd name="connsiteY3" fmla="*/ 905037 h 1407069"/>
                <a:gd name="connsiteX4" fmla="*/ 1484645 w 2082672"/>
                <a:gd name="connsiteY4" fmla="*/ 894853 h 1407069"/>
                <a:gd name="connsiteX5" fmla="*/ 1480577 w 2082672"/>
                <a:gd name="connsiteY5" fmla="*/ 755441 h 1407069"/>
                <a:gd name="connsiteX6" fmla="*/ 1890227 w 2082672"/>
                <a:gd name="connsiteY6" fmla="*/ 755459 h 1407069"/>
                <a:gd name="connsiteX7" fmla="*/ 1871221 w 2082672"/>
                <a:gd name="connsiteY7" fmla="*/ 626934 h 1407069"/>
                <a:gd name="connsiteX8" fmla="*/ 1670111 w 2082672"/>
                <a:gd name="connsiteY8" fmla="*/ 627583 h 1407069"/>
                <a:gd name="connsiteX9" fmla="*/ 1567464 w 2082672"/>
                <a:gd name="connsiteY9" fmla="*/ 580137 h 1407069"/>
                <a:gd name="connsiteX10" fmla="*/ 1519829 w 2082672"/>
                <a:gd name="connsiteY10" fmla="*/ 511756 h 1407069"/>
                <a:gd name="connsiteX11" fmla="*/ 1502402 w 2082672"/>
                <a:gd name="connsiteY11" fmla="*/ 356517 h 1407069"/>
                <a:gd name="connsiteX12" fmla="*/ 1584887 w 2082672"/>
                <a:gd name="connsiteY12" fmla="*/ 347971 h 1407069"/>
                <a:gd name="connsiteX13" fmla="*/ 1576625 w 2082672"/>
                <a:gd name="connsiteY13" fmla="*/ 112586 h 1407069"/>
                <a:gd name="connsiteX14" fmla="*/ 1485675 w 2082672"/>
                <a:gd name="connsiteY14" fmla="*/ 121134 h 1407069"/>
                <a:gd name="connsiteX15" fmla="*/ 1484879 w 2082672"/>
                <a:gd name="connsiteY15" fmla="*/ 264224 h 1407069"/>
                <a:gd name="connsiteX16" fmla="*/ 1382824 w 2082672"/>
                <a:gd name="connsiteY16" fmla="*/ 262096 h 1407069"/>
                <a:gd name="connsiteX17" fmla="*/ 1375969 w 2082672"/>
                <a:gd name="connsiteY17" fmla="*/ 0 h 1407069"/>
                <a:gd name="connsiteX18" fmla="*/ 1196942 w 2082672"/>
                <a:gd name="connsiteY18" fmla="*/ 85791 h 1407069"/>
                <a:gd name="connsiteX19" fmla="*/ 1051972 w 2082672"/>
                <a:gd name="connsiteY19" fmla="*/ 107282 h 1407069"/>
                <a:gd name="connsiteX20" fmla="*/ 647514 w 2082672"/>
                <a:gd name="connsiteY20" fmla="*/ 98404 h 1407069"/>
                <a:gd name="connsiteX21" fmla="*/ 621437 w 2082672"/>
                <a:gd name="connsiteY21" fmla="*/ 519958 h 1407069"/>
                <a:gd name="connsiteX22" fmla="*/ 0 w 2082672"/>
                <a:gd name="connsiteY22" fmla="*/ 795165 h 1407069"/>
                <a:gd name="connsiteX23" fmla="*/ 8878 w 2082672"/>
                <a:gd name="connsiteY23" fmla="*/ 946086 h 1407069"/>
                <a:gd name="connsiteX0" fmla="*/ 8878 w 2082672"/>
                <a:gd name="connsiteY0" fmla="*/ 946086 h 1392283"/>
                <a:gd name="connsiteX1" fmla="*/ 1740783 w 2082672"/>
                <a:gd name="connsiteY1" fmla="*/ 1221363 h 1392283"/>
                <a:gd name="connsiteX2" fmla="*/ 2082672 w 2082672"/>
                <a:gd name="connsiteY2" fmla="*/ 1392283 h 1392283"/>
                <a:gd name="connsiteX3" fmla="*/ 2064860 w 2082672"/>
                <a:gd name="connsiteY3" fmla="*/ 905037 h 1392283"/>
                <a:gd name="connsiteX4" fmla="*/ 1484645 w 2082672"/>
                <a:gd name="connsiteY4" fmla="*/ 894853 h 1392283"/>
                <a:gd name="connsiteX5" fmla="*/ 1480577 w 2082672"/>
                <a:gd name="connsiteY5" fmla="*/ 755441 h 1392283"/>
                <a:gd name="connsiteX6" fmla="*/ 1890227 w 2082672"/>
                <a:gd name="connsiteY6" fmla="*/ 755459 h 1392283"/>
                <a:gd name="connsiteX7" fmla="*/ 1871221 w 2082672"/>
                <a:gd name="connsiteY7" fmla="*/ 626934 h 1392283"/>
                <a:gd name="connsiteX8" fmla="*/ 1670111 w 2082672"/>
                <a:gd name="connsiteY8" fmla="*/ 627583 h 1392283"/>
                <a:gd name="connsiteX9" fmla="*/ 1567464 w 2082672"/>
                <a:gd name="connsiteY9" fmla="*/ 580137 h 1392283"/>
                <a:gd name="connsiteX10" fmla="*/ 1519829 w 2082672"/>
                <a:gd name="connsiteY10" fmla="*/ 511756 h 1392283"/>
                <a:gd name="connsiteX11" fmla="*/ 1502402 w 2082672"/>
                <a:gd name="connsiteY11" fmla="*/ 356517 h 1392283"/>
                <a:gd name="connsiteX12" fmla="*/ 1584887 w 2082672"/>
                <a:gd name="connsiteY12" fmla="*/ 347971 h 1392283"/>
                <a:gd name="connsiteX13" fmla="*/ 1576625 w 2082672"/>
                <a:gd name="connsiteY13" fmla="*/ 112586 h 1392283"/>
                <a:gd name="connsiteX14" fmla="*/ 1485675 w 2082672"/>
                <a:gd name="connsiteY14" fmla="*/ 121134 h 1392283"/>
                <a:gd name="connsiteX15" fmla="*/ 1484879 w 2082672"/>
                <a:gd name="connsiteY15" fmla="*/ 264224 h 1392283"/>
                <a:gd name="connsiteX16" fmla="*/ 1382824 w 2082672"/>
                <a:gd name="connsiteY16" fmla="*/ 262096 h 1392283"/>
                <a:gd name="connsiteX17" fmla="*/ 1375969 w 2082672"/>
                <a:gd name="connsiteY17" fmla="*/ 0 h 1392283"/>
                <a:gd name="connsiteX18" fmla="*/ 1196942 w 2082672"/>
                <a:gd name="connsiteY18" fmla="*/ 85791 h 1392283"/>
                <a:gd name="connsiteX19" fmla="*/ 1051972 w 2082672"/>
                <a:gd name="connsiteY19" fmla="*/ 107282 h 1392283"/>
                <a:gd name="connsiteX20" fmla="*/ 647514 w 2082672"/>
                <a:gd name="connsiteY20" fmla="*/ 98404 h 1392283"/>
                <a:gd name="connsiteX21" fmla="*/ 621437 w 2082672"/>
                <a:gd name="connsiteY21" fmla="*/ 519958 h 1392283"/>
                <a:gd name="connsiteX22" fmla="*/ 0 w 2082672"/>
                <a:gd name="connsiteY22" fmla="*/ 795165 h 1392283"/>
                <a:gd name="connsiteX23" fmla="*/ 8878 w 2082672"/>
                <a:gd name="connsiteY23" fmla="*/ 946086 h 1392283"/>
                <a:gd name="connsiteX0" fmla="*/ 8878 w 2082672"/>
                <a:gd name="connsiteY0" fmla="*/ 946086 h 1392283"/>
                <a:gd name="connsiteX1" fmla="*/ 1706594 w 2082672"/>
                <a:gd name="connsiteY1" fmla="*/ 1024806 h 1392283"/>
                <a:gd name="connsiteX2" fmla="*/ 1740783 w 2082672"/>
                <a:gd name="connsiteY2" fmla="*/ 1221363 h 1392283"/>
                <a:gd name="connsiteX3" fmla="*/ 2082672 w 2082672"/>
                <a:gd name="connsiteY3" fmla="*/ 1392283 h 1392283"/>
                <a:gd name="connsiteX4" fmla="*/ 2064860 w 2082672"/>
                <a:gd name="connsiteY4" fmla="*/ 905037 h 1392283"/>
                <a:gd name="connsiteX5" fmla="*/ 1484645 w 2082672"/>
                <a:gd name="connsiteY5" fmla="*/ 894853 h 1392283"/>
                <a:gd name="connsiteX6" fmla="*/ 1480577 w 2082672"/>
                <a:gd name="connsiteY6" fmla="*/ 755441 h 1392283"/>
                <a:gd name="connsiteX7" fmla="*/ 1890227 w 2082672"/>
                <a:gd name="connsiteY7" fmla="*/ 755459 h 1392283"/>
                <a:gd name="connsiteX8" fmla="*/ 1871221 w 2082672"/>
                <a:gd name="connsiteY8" fmla="*/ 626934 h 1392283"/>
                <a:gd name="connsiteX9" fmla="*/ 1670111 w 2082672"/>
                <a:gd name="connsiteY9" fmla="*/ 627583 h 1392283"/>
                <a:gd name="connsiteX10" fmla="*/ 1567464 w 2082672"/>
                <a:gd name="connsiteY10" fmla="*/ 580137 h 1392283"/>
                <a:gd name="connsiteX11" fmla="*/ 1519829 w 2082672"/>
                <a:gd name="connsiteY11" fmla="*/ 511756 h 1392283"/>
                <a:gd name="connsiteX12" fmla="*/ 1502402 w 2082672"/>
                <a:gd name="connsiteY12" fmla="*/ 356517 h 1392283"/>
                <a:gd name="connsiteX13" fmla="*/ 1584887 w 2082672"/>
                <a:gd name="connsiteY13" fmla="*/ 347971 h 1392283"/>
                <a:gd name="connsiteX14" fmla="*/ 1576625 w 2082672"/>
                <a:gd name="connsiteY14" fmla="*/ 112586 h 1392283"/>
                <a:gd name="connsiteX15" fmla="*/ 1485675 w 2082672"/>
                <a:gd name="connsiteY15" fmla="*/ 121134 h 1392283"/>
                <a:gd name="connsiteX16" fmla="*/ 1484879 w 2082672"/>
                <a:gd name="connsiteY16" fmla="*/ 264224 h 1392283"/>
                <a:gd name="connsiteX17" fmla="*/ 1382824 w 2082672"/>
                <a:gd name="connsiteY17" fmla="*/ 262096 h 1392283"/>
                <a:gd name="connsiteX18" fmla="*/ 1375969 w 2082672"/>
                <a:gd name="connsiteY18" fmla="*/ 0 h 1392283"/>
                <a:gd name="connsiteX19" fmla="*/ 1196942 w 2082672"/>
                <a:gd name="connsiteY19" fmla="*/ 85791 h 1392283"/>
                <a:gd name="connsiteX20" fmla="*/ 1051972 w 2082672"/>
                <a:gd name="connsiteY20" fmla="*/ 107282 h 1392283"/>
                <a:gd name="connsiteX21" fmla="*/ 647514 w 2082672"/>
                <a:gd name="connsiteY21" fmla="*/ 98404 h 1392283"/>
                <a:gd name="connsiteX22" fmla="*/ 621437 w 2082672"/>
                <a:gd name="connsiteY22" fmla="*/ 519958 h 1392283"/>
                <a:gd name="connsiteX23" fmla="*/ 0 w 2082672"/>
                <a:gd name="connsiteY23" fmla="*/ 795165 h 1392283"/>
                <a:gd name="connsiteX24" fmla="*/ 8878 w 2082672"/>
                <a:gd name="connsiteY24" fmla="*/ 946086 h 1392283"/>
                <a:gd name="connsiteX0" fmla="*/ 8878 w 2082672"/>
                <a:gd name="connsiteY0" fmla="*/ 946086 h 1392283"/>
                <a:gd name="connsiteX1" fmla="*/ 1706594 w 2082672"/>
                <a:gd name="connsiteY1" fmla="*/ 1024806 h 1392283"/>
                <a:gd name="connsiteX2" fmla="*/ 1740783 w 2082672"/>
                <a:gd name="connsiteY2" fmla="*/ 1221363 h 1392283"/>
                <a:gd name="connsiteX3" fmla="*/ 2082672 w 2082672"/>
                <a:gd name="connsiteY3" fmla="*/ 1392283 h 1392283"/>
                <a:gd name="connsiteX4" fmla="*/ 2064860 w 2082672"/>
                <a:gd name="connsiteY4" fmla="*/ 905037 h 1392283"/>
                <a:gd name="connsiteX5" fmla="*/ 1484645 w 2082672"/>
                <a:gd name="connsiteY5" fmla="*/ 894853 h 1392283"/>
                <a:gd name="connsiteX6" fmla="*/ 1480577 w 2082672"/>
                <a:gd name="connsiteY6" fmla="*/ 755441 h 1392283"/>
                <a:gd name="connsiteX7" fmla="*/ 1890227 w 2082672"/>
                <a:gd name="connsiteY7" fmla="*/ 755459 h 1392283"/>
                <a:gd name="connsiteX8" fmla="*/ 1871221 w 2082672"/>
                <a:gd name="connsiteY8" fmla="*/ 626934 h 1392283"/>
                <a:gd name="connsiteX9" fmla="*/ 1670111 w 2082672"/>
                <a:gd name="connsiteY9" fmla="*/ 627583 h 1392283"/>
                <a:gd name="connsiteX10" fmla="*/ 1567464 w 2082672"/>
                <a:gd name="connsiteY10" fmla="*/ 580137 h 1392283"/>
                <a:gd name="connsiteX11" fmla="*/ 1519829 w 2082672"/>
                <a:gd name="connsiteY11" fmla="*/ 511756 h 1392283"/>
                <a:gd name="connsiteX12" fmla="*/ 1502402 w 2082672"/>
                <a:gd name="connsiteY12" fmla="*/ 356517 h 1392283"/>
                <a:gd name="connsiteX13" fmla="*/ 1584887 w 2082672"/>
                <a:gd name="connsiteY13" fmla="*/ 347971 h 1392283"/>
                <a:gd name="connsiteX14" fmla="*/ 1576625 w 2082672"/>
                <a:gd name="connsiteY14" fmla="*/ 112586 h 1392283"/>
                <a:gd name="connsiteX15" fmla="*/ 1485675 w 2082672"/>
                <a:gd name="connsiteY15" fmla="*/ 121134 h 1392283"/>
                <a:gd name="connsiteX16" fmla="*/ 1484879 w 2082672"/>
                <a:gd name="connsiteY16" fmla="*/ 264224 h 1392283"/>
                <a:gd name="connsiteX17" fmla="*/ 1382824 w 2082672"/>
                <a:gd name="connsiteY17" fmla="*/ 262096 h 1392283"/>
                <a:gd name="connsiteX18" fmla="*/ 1375969 w 2082672"/>
                <a:gd name="connsiteY18" fmla="*/ 0 h 1392283"/>
                <a:gd name="connsiteX19" fmla="*/ 1196942 w 2082672"/>
                <a:gd name="connsiteY19" fmla="*/ 85791 h 1392283"/>
                <a:gd name="connsiteX20" fmla="*/ 1051972 w 2082672"/>
                <a:gd name="connsiteY20" fmla="*/ 107282 h 1392283"/>
                <a:gd name="connsiteX21" fmla="*/ 647514 w 2082672"/>
                <a:gd name="connsiteY21" fmla="*/ 98404 h 1392283"/>
                <a:gd name="connsiteX22" fmla="*/ 621437 w 2082672"/>
                <a:gd name="connsiteY22" fmla="*/ 519958 h 1392283"/>
                <a:gd name="connsiteX23" fmla="*/ 0 w 2082672"/>
                <a:gd name="connsiteY23" fmla="*/ 795165 h 1392283"/>
                <a:gd name="connsiteX24" fmla="*/ 8878 w 2082672"/>
                <a:gd name="connsiteY24" fmla="*/ 946086 h 1392283"/>
                <a:gd name="connsiteX0" fmla="*/ 8878 w 2082672"/>
                <a:gd name="connsiteY0" fmla="*/ 946086 h 1392283"/>
                <a:gd name="connsiteX1" fmla="*/ 1706594 w 2082672"/>
                <a:gd name="connsiteY1" fmla="*/ 1024806 h 1392283"/>
                <a:gd name="connsiteX2" fmla="*/ 1740783 w 2082672"/>
                <a:gd name="connsiteY2" fmla="*/ 1221363 h 1392283"/>
                <a:gd name="connsiteX3" fmla="*/ 2082672 w 2082672"/>
                <a:gd name="connsiteY3" fmla="*/ 1392283 h 1392283"/>
                <a:gd name="connsiteX4" fmla="*/ 2064860 w 2082672"/>
                <a:gd name="connsiteY4" fmla="*/ 905037 h 1392283"/>
                <a:gd name="connsiteX5" fmla="*/ 1484645 w 2082672"/>
                <a:gd name="connsiteY5" fmla="*/ 894853 h 1392283"/>
                <a:gd name="connsiteX6" fmla="*/ 1480577 w 2082672"/>
                <a:gd name="connsiteY6" fmla="*/ 755441 h 1392283"/>
                <a:gd name="connsiteX7" fmla="*/ 1890227 w 2082672"/>
                <a:gd name="connsiteY7" fmla="*/ 755459 h 1392283"/>
                <a:gd name="connsiteX8" fmla="*/ 1871221 w 2082672"/>
                <a:gd name="connsiteY8" fmla="*/ 626934 h 1392283"/>
                <a:gd name="connsiteX9" fmla="*/ 1670111 w 2082672"/>
                <a:gd name="connsiteY9" fmla="*/ 627583 h 1392283"/>
                <a:gd name="connsiteX10" fmla="*/ 1567464 w 2082672"/>
                <a:gd name="connsiteY10" fmla="*/ 580137 h 1392283"/>
                <a:gd name="connsiteX11" fmla="*/ 1519829 w 2082672"/>
                <a:gd name="connsiteY11" fmla="*/ 511756 h 1392283"/>
                <a:gd name="connsiteX12" fmla="*/ 1502402 w 2082672"/>
                <a:gd name="connsiteY12" fmla="*/ 356517 h 1392283"/>
                <a:gd name="connsiteX13" fmla="*/ 1584887 w 2082672"/>
                <a:gd name="connsiteY13" fmla="*/ 347971 h 1392283"/>
                <a:gd name="connsiteX14" fmla="*/ 1576625 w 2082672"/>
                <a:gd name="connsiteY14" fmla="*/ 112586 h 1392283"/>
                <a:gd name="connsiteX15" fmla="*/ 1485675 w 2082672"/>
                <a:gd name="connsiteY15" fmla="*/ 121134 h 1392283"/>
                <a:gd name="connsiteX16" fmla="*/ 1484879 w 2082672"/>
                <a:gd name="connsiteY16" fmla="*/ 264224 h 1392283"/>
                <a:gd name="connsiteX17" fmla="*/ 1382824 w 2082672"/>
                <a:gd name="connsiteY17" fmla="*/ 262096 h 1392283"/>
                <a:gd name="connsiteX18" fmla="*/ 1375969 w 2082672"/>
                <a:gd name="connsiteY18" fmla="*/ 0 h 1392283"/>
                <a:gd name="connsiteX19" fmla="*/ 1196942 w 2082672"/>
                <a:gd name="connsiteY19" fmla="*/ 85791 h 1392283"/>
                <a:gd name="connsiteX20" fmla="*/ 1051972 w 2082672"/>
                <a:gd name="connsiteY20" fmla="*/ 107282 h 1392283"/>
                <a:gd name="connsiteX21" fmla="*/ 647514 w 2082672"/>
                <a:gd name="connsiteY21" fmla="*/ 98404 h 1392283"/>
                <a:gd name="connsiteX22" fmla="*/ 621437 w 2082672"/>
                <a:gd name="connsiteY22" fmla="*/ 519958 h 1392283"/>
                <a:gd name="connsiteX23" fmla="*/ 0 w 2082672"/>
                <a:gd name="connsiteY23" fmla="*/ 795165 h 1392283"/>
                <a:gd name="connsiteX24" fmla="*/ 8878 w 2082672"/>
                <a:gd name="connsiteY24" fmla="*/ 946086 h 1392283"/>
                <a:gd name="connsiteX0" fmla="*/ 8878 w 2082672"/>
                <a:gd name="connsiteY0" fmla="*/ 946086 h 1392283"/>
                <a:gd name="connsiteX1" fmla="*/ 1732521 w 2082672"/>
                <a:gd name="connsiteY1" fmla="*/ 1024830 h 1392283"/>
                <a:gd name="connsiteX2" fmla="*/ 1740783 w 2082672"/>
                <a:gd name="connsiteY2" fmla="*/ 1221363 h 1392283"/>
                <a:gd name="connsiteX3" fmla="*/ 2082672 w 2082672"/>
                <a:gd name="connsiteY3" fmla="*/ 1392283 h 1392283"/>
                <a:gd name="connsiteX4" fmla="*/ 2064860 w 2082672"/>
                <a:gd name="connsiteY4" fmla="*/ 905037 h 1392283"/>
                <a:gd name="connsiteX5" fmla="*/ 1484645 w 2082672"/>
                <a:gd name="connsiteY5" fmla="*/ 894853 h 1392283"/>
                <a:gd name="connsiteX6" fmla="*/ 1480577 w 2082672"/>
                <a:gd name="connsiteY6" fmla="*/ 755441 h 1392283"/>
                <a:gd name="connsiteX7" fmla="*/ 1890227 w 2082672"/>
                <a:gd name="connsiteY7" fmla="*/ 755459 h 1392283"/>
                <a:gd name="connsiteX8" fmla="*/ 1871221 w 2082672"/>
                <a:gd name="connsiteY8" fmla="*/ 626934 h 1392283"/>
                <a:gd name="connsiteX9" fmla="*/ 1670111 w 2082672"/>
                <a:gd name="connsiteY9" fmla="*/ 627583 h 1392283"/>
                <a:gd name="connsiteX10" fmla="*/ 1567464 w 2082672"/>
                <a:gd name="connsiteY10" fmla="*/ 580137 h 1392283"/>
                <a:gd name="connsiteX11" fmla="*/ 1519829 w 2082672"/>
                <a:gd name="connsiteY11" fmla="*/ 511756 h 1392283"/>
                <a:gd name="connsiteX12" fmla="*/ 1502402 w 2082672"/>
                <a:gd name="connsiteY12" fmla="*/ 356517 h 1392283"/>
                <a:gd name="connsiteX13" fmla="*/ 1584887 w 2082672"/>
                <a:gd name="connsiteY13" fmla="*/ 347971 h 1392283"/>
                <a:gd name="connsiteX14" fmla="*/ 1576625 w 2082672"/>
                <a:gd name="connsiteY14" fmla="*/ 112586 h 1392283"/>
                <a:gd name="connsiteX15" fmla="*/ 1485675 w 2082672"/>
                <a:gd name="connsiteY15" fmla="*/ 121134 h 1392283"/>
                <a:gd name="connsiteX16" fmla="*/ 1484879 w 2082672"/>
                <a:gd name="connsiteY16" fmla="*/ 264224 h 1392283"/>
                <a:gd name="connsiteX17" fmla="*/ 1382824 w 2082672"/>
                <a:gd name="connsiteY17" fmla="*/ 262096 h 1392283"/>
                <a:gd name="connsiteX18" fmla="*/ 1375969 w 2082672"/>
                <a:gd name="connsiteY18" fmla="*/ 0 h 1392283"/>
                <a:gd name="connsiteX19" fmla="*/ 1196942 w 2082672"/>
                <a:gd name="connsiteY19" fmla="*/ 85791 h 1392283"/>
                <a:gd name="connsiteX20" fmla="*/ 1051972 w 2082672"/>
                <a:gd name="connsiteY20" fmla="*/ 107282 h 1392283"/>
                <a:gd name="connsiteX21" fmla="*/ 647514 w 2082672"/>
                <a:gd name="connsiteY21" fmla="*/ 98404 h 1392283"/>
                <a:gd name="connsiteX22" fmla="*/ 621437 w 2082672"/>
                <a:gd name="connsiteY22" fmla="*/ 519958 h 1392283"/>
                <a:gd name="connsiteX23" fmla="*/ 0 w 2082672"/>
                <a:gd name="connsiteY23" fmla="*/ 795165 h 1392283"/>
                <a:gd name="connsiteX24" fmla="*/ 8878 w 2082672"/>
                <a:gd name="connsiteY24" fmla="*/ 946086 h 1392283"/>
                <a:gd name="connsiteX0" fmla="*/ 8878 w 2082672"/>
                <a:gd name="connsiteY0" fmla="*/ 946086 h 1392283"/>
                <a:gd name="connsiteX1" fmla="*/ 1732521 w 2082672"/>
                <a:gd name="connsiteY1" fmla="*/ 1024830 h 1392283"/>
                <a:gd name="connsiteX2" fmla="*/ 1740783 w 2082672"/>
                <a:gd name="connsiteY2" fmla="*/ 1221363 h 1392283"/>
                <a:gd name="connsiteX3" fmla="*/ 2082672 w 2082672"/>
                <a:gd name="connsiteY3" fmla="*/ 1392283 h 1392283"/>
                <a:gd name="connsiteX4" fmla="*/ 2064860 w 2082672"/>
                <a:gd name="connsiteY4" fmla="*/ 905037 h 1392283"/>
                <a:gd name="connsiteX5" fmla="*/ 1484645 w 2082672"/>
                <a:gd name="connsiteY5" fmla="*/ 894853 h 1392283"/>
                <a:gd name="connsiteX6" fmla="*/ 1480577 w 2082672"/>
                <a:gd name="connsiteY6" fmla="*/ 755441 h 1392283"/>
                <a:gd name="connsiteX7" fmla="*/ 1890227 w 2082672"/>
                <a:gd name="connsiteY7" fmla="*/ 755459 h 1392283"/>
                <a:gd name="connsiteX8" fmla="*/ 1871221 w 2082672"/>
                <a:gd name="connsiteY8" fmla="*/ 626934 h 1392283"/>
                <a:gd name="connsiteX9" fmla="*/ 1670111 w 2082672"/>
                <a:gd name="connsiteY9" fmla="*/ 627583 h 1392283"/>
                <a:gd name="connsiteX10" fmla="*/ 1567464 w 2082672"/>
                <a:gd name="connsiteY10" fmla="*/ 580137 h 1392283"/>
                <a:gd name="connsiteX11" fmla="*/ 1519829 w 2082672"/>
                <a:gd name="connsiteY11" fmla="*/ 511756 h 1392283"/>
                <a:gd name="connsiteX12" fmla="*/ 1502402 w 2082672"/>
                <a:gd name="connsiteY12" fmla="*/ 356517 h 1392283"/>
                <a:gd name="connsiteX13" fmla="*/ 1584887 w 2082672"/>
                <a:gd name="connsiteY13" fmla="*/ 347971 h 1392283"/>
                <a:gd name="connsiteX14" fmla="*/ 1576625 w 2082672"/>
                <a:gd name="connsiteY14" fmla="*/ 112586 h 1392283"/>
                <a:gd name="connsiteX15" fmla="*/ 1485675 w 2082672"/>
                <a:gd name="connsiteY15" fmla="*/ 121134 h 1392283"/>
                <a:gd name="connsiteX16" fmla="*/ 1484879 w 2082672"/>
                <a:gd name="connsiteY16" fmla="*/ 264224 h 1392283"/>
                <a:gd name="connsiteX17" fmla="*/ 1382824 w 2082672"/>
                <a:gd name="connsiteY17" fmla="*/ 262096 h 1392283"/>
                <a:gd name="connsiteX18" fmla="*/ 1375969 w 2082672"/>
                <a:gd name="connsiteY18" fmla="*/ 0 h 1392283"/>
                <a:gd name="connsiteX19" fmla="*/ 1196942 w 2082672"/>
                <a:gd name="connsiteY19" fmla="*/ 85791 h 1392283"/>
                <a:gd name="connsiteX20" fmla="*/ 1051972 w 2082672"/>
                <a:gd name="connsiteY20" fmla="*/ 107282 h 1392283"/>
                <a:gd name="connsiteX21" fmla="*/ 647514 w 2082672"/>
                <a:gd name="connsiteY21" fmla="*/ 98404 h 1392283"/>
                <a:gd name="connsiteX22" fmla="*/ 621437 w 2082672"/>
                <a:gd name="connsiteY22" fmla="*/ 519958 h 1392283"/>
                <a:gd name="connsiteX23" fmla="*/ 0 w 2082672"/>
                <a:gd name="connsiteY23" fmla="*/ 795165 h 1392283"/>
                <a:gd name="connsiteX24" fmla="*/ 8878 w 2082672"/>
                <a:gd name="connsiteY24" fmla="*/ 946086 h 1392283"/>
                <a:gd name="connsiteX0" fmla="*/ 8878 w 2082672"/>
                <a:gd name="connsiteY0" fmla="*/ 946086 h 1392283"/>
                <a:gd name="connsiteX1" fmla="*/ 980081 w 2082672"/>
                <a:gd name="connsiteY1" fmla="*/ 982076 h 1392283"/>
                <a:gd name="connsiteX2" fmla="*/ 1732521 w 2082672"/>
                <a:gd name="connsiteY2" fmla="*/ 1024830 h 1392283"/>
                <a:gd name="connsiteX3" fmla="*/ 1740783 w 2082672"/>
                <a:gd name="connsiteY3" fmla="*/ 1221363 h 1392283"/>
                <a:gd name="connsiteX4" fmla="*/ 2082672 w 2082672"/>
                <a:gd name="connsiteY4" fmla="*/ 1392283 h 1392283"/>
                <a:gd name="connsiteX5" fmla="*/ 2064860 w 2082672"/>
                <a:gd name="connsiteY5" fmla="*/ 905037 h 1392283"/>
                <a:gd name="connsiteX6" fmla="*/ 1484645 w 2082672"/>
                <a:gd name="connsiteY6" fmla="*/ 894853 h 1392283"/>
                <a:gd name="connsiteX7" fmla="*/ 1480577 w 2082672"/>
                <a:gd name="connsiteY7" fmla="*/ 755441 h 1392283"/>
                <a:gd name="connsiteX8" fmla="*/ 1890227 w 2082672"/>
                <a:gd name="connsiteY8" fmla="*/ 755459 h 1392283"/>
                <a:gd name="connsiteX9" fmla="*/ 1871221 w 2082672"/>
                <a:gd name="connsiteY9" fmla="*/ 626934 h 1392283"/>
                <a:gd name="connsiteX10" fmla="*/ 1670111 w 2082672"/>
                <a:gd name="connsiteY10" fmla="*/ 627583 h 1392283"/>
                <a:gd name="connsiteX11" fmla="*/ 1567464 w 2082672"/>
                <a:gd name="connsiteY11" fmla="*/ 580137 h 1392283"/>
                <a:gd name="connsiteX12" fmla="*/ 1519829 w 2082672"/>
                <a:gd name="connsiteY12" fmla="*/ 511756 h 1392283"/>
                <a:gd name="connsiteX13" fmla="*/ 1502402 w 2082672"/>
                <a:gd name="connsiteY13" fmla="*/ 356517 h 1392283"/>
                <a:gd name="connsiteX14" fmla="*/ 1584887 w 2082672"/>
                <a:gd name="connsiteY14" fmla="*/ 347971 h 1392283"/>
                <a:gd name="connsiteX15" fmla="*/ 1576625 w 2082672"/>
                <a:gd name="connsiteY15" fmla="*/ 112586 h 1392283"/>
                <a:gd name="connsiteX16" fmla="*/ 1485675 w 2082672"/>
                <a:gd name="connsiteY16" fmla="*/ 121134 h 1392283"/>
                <a:gd name="connsiteX17" fmla="*/ 1484879 w 2082672"/>
                <a:gd name="connsiteY17" fmla="*/ 264224 h 1392283"/>
                <a:gd name="connsiteX18" fmla="*/ 1382824 w 2082672"/>
                <a:gd name="connsiteY18" fmla="*/ 262096 h 1392283"/>
                <a:gd name="connsiteX19" fmla="*/ 1375969 w 2082672"/>
                <a:gd name="connsiteY19" fmla="*/ 0 h 1392283"/>
                <a:gd name="connsiteX20" fmla="*/ 1196942 w 2082672"/>
                <a:gd name="connsiteY20" fmla="*/ 85791 h 1392283"/>
                <a:gd name="connsiteX21" fmla="*/ 1051972 w 2082672"/>
                <a:gd name="connsiteY21" fmla="*/ 107282 h 1392283"/>
                <a:gd name="connsiteX22" fmla="*/ 647514 w 2082672"/>
                <a:gd name="connsiteY22" fmla="*/ 98404 h 1392283"/>
                <a:gd name="connsiteX23" fmla="*/ 621437 w 2082672"/>
                <a:gd name="connsiteY23" fmla="*/ 519958 h 1392283"/>
                <a:gd name="connsiteX24" fmla="*/ 0 w 2082672"/>
                <a:gd name="connsiteY24" fmla="*/ 795165 h 1392283"/>
                <a:gd name="connsiteX25" fmla="*/ 8878 w 2082672"/>
                <a:gd name="connsiteY25" fmla="*/ 946086 h 1392283"/>
                <a:gd name="connsiteX0" fmla="*/ 8878 w 2082672"/>
                <a:gd name="connsiteY0" fmla="*/ 946086 h 1392283"/>
                <a:gd name="connsiteX1" fmla="*/ 1467435 w 2082672"/>
                <a:gd name="connsiteY1" fmla="*/ 1016282 h 1392283"/>
                <a:gd name="connsiteX2" fmla="*/ 1732521 w 2082672"/>
                <a:gd name="connsiteY2" fmla="*/ 1024830 h 1392283"/>
                <a:gd name="connsiteX3" fmla="*/ 1740783 w 2082672"/>
                <a:gd name="connsiteY3" fmla="*/ 1221363 h 1392283"/>
                <a:gd name="connsiteX4" fmla="*/ 2082672 w 2082672"/>
                <a:gd name="connsiteY4" fmla="*/ 1392283 h 1392283"/>
                <a:gd name="connsiteX5" fmla="*/ 2064860 w 2082672"/>
                <a:gd name="connsiteY5" fmla="*/ 905037 h 1392283"/>
                <a:gd name="connsiteX6" fmla="*/ 1484645 w 2082672"/>
                <a:gd name="connsiteY6" fmla="*/ 894853 h 1392283"/>
                <a:gd name="connsiteX7" fmla="*/ 1480577 w 2082672"/>
                <a:gd name="connsiteY7" fmla="*/ 755441 h 1392283"/>
                <a:gd name="connsiteX8" fmla="*/ 1890227 w 2082672"/>
                <a:gd name="connsiteY8" fmla="*/ 755459 h 1392283"/>
                <a:gd name="connsiteX9" fmla="*/ 1871221 w 2082672"/>
                <a:gd name="connsiteY9" fmla="*/ 626934 h 1392283"/>
                <a:gd name="connsiteX10" fmla="*/ 1670111 w 2082672"/>
                <a:gd name="connsiteY10" fmla="*/ 627583 h 1392283"/>
                <a:gd name="connsiteX11" fmla="*/ 1567464 w 2082672"/>
                <a:gd name="connsiteY11" fmla="*/ 580137 h 1392283"/>
                <a:gd name="connsiteX12" fmla="*/ 1519829 w 2082672"/>
                <a:gd name="connsiteY12" fmla="*/ 511756 h 1392283"/>
                <a:gd name="connsiteX13" fmla="*/ 1502402 w 2082672"/>
                <a:gd name="connsiteY13" fmla="*/ 356517 h 1392283"/>
                <a:gd name="connsiteX14" fmla="*/ 1584887 w 2082672"/>
                <a:gd name="connsiteY14" fmla="*/ 347971 h 1392283"/>
                <a:gd name="connsiteX15" fmla="*/ 1576625 w 2082672"/>
                <a:gd name="connsiteY15" fmla="*/ 112586 h 1392283"/>
                <a:gd name="connsiteX16" fmla="*/ 1485675 w 2082672"/>
                <a:gd name="connsiteY16" fmla="*/ 121134 h 1392283"/>
                <a:gd name="connsiteX17" fmla="*/ 1484879 w 2082672"/>
                <a:gd name="connsiteY17" fmla="*/ 264224 h 1392283"/>
                <a:gd name="connsiteX18" fmla="*/ 1382824 w 2082672"/>
                <a:gd name="connsiteY18" fmla="*/ 262096 h 1392283"/>
                <a:gd name="connsiteX19" fmla="*/ 1375969 w 2082672"/>
                <a:gd name="connsiteY19" fmla="*/ 0 h 1392283"/>
                <a:gd name="connsiteX20" fmla="*/ 1196942 w 2082672"/>
                <a:gd name="connsiteY20" fmla="*/ 85791 h 1392283"/>
                <a:gd name="connsiteX21" fmla="*/ 1051972 w 2082672"/>
                <a:gd name="connsiteY21" fmla="*/ 107282 h 1392283"/>
                <a:gd name="connsiteX22" fmla="*/ 647514 w 2082672"/>
                <a:gd name="connsiteY22" fmla="*/ 98404 h 1392283"/>
                <a:gd name="connsiteX23" fmla="*/ 621437 w 2082672"/>
                <a:gd name="connsiteY23" fmla="*/ 519958 h 1392283"/>
                <a:gd name="connsiteX24" fmla="*/ 0 w 2082672"/>
                <a:gd name="connsiteY24" fmla="*/ 795165 h 1392283"/>
                <a:gd name="connsiteX25" fmla="*/ 8878 w 2082672"/>
                <a:gd name="connsiteY25" fmla="*/ 946086 h 1392283"/>
                <a:gd name="connsiteX0" fmla="*/ 8878 w 2082672"/>
                <a:gd name="connsiteY0" fmla="*/ 946086 h 1392283"/>
                <a:gd name="connsiteX1" fmla="*/ 1057006 w 2082672"/>
                <a:gd name="connsiteY1" fmla="*/ 999167 h 1392283"/>
                <a:gd name="connsiteX2" fmla="*/ 1467435 w 2082672"/>
                <a:gd name="connsiteY2" fmla="*/ 1016282 h 1392283"/>
                <a:gd name="connsiteX3" fmla="*/ 1732521 w 2082672"/>
                <a:gd name="connsiteY3" fmla="*/ 1024830 h 1392283"/>
                <a:gd name="connsiteX4" fmla="*/ 1740783 w 2082672"/>
                <a:gd name="connsiteY4" fmla="*/ 1221363 h 1392283"/>
                <a:gd name="connsiteX5" fmla="*/ 2082672 w 2082672"/>
                <a:gd name="connsiteY5" fmla="*/ 1392283 h 1392283"/>
                <a:gd name="connsiteX6" fmla="*/ 2064860 w 2082672"/>
                <a:gd name="connsiteY6" fmla="*/ 905037 h 1392283"/>
                <a:gd name="connsiteX7" fmla="*/ 1484645 w 2082672"/>
                <a:gd name="connsiteY7" fmla="*/ 894853 h 1392283"/>
                <a:gd name="connsiteX8" fmla="*/ 1480577 w 2082672"/>
                <a:gd name="connsiteY8" fmla="*/ 755441 h 1392283"/>
                <a:gd name="connsiteX9" fmla="*/ 1890227 w 2082672"/>
                <a:gd name="connsiteY9" fmla="*/ 755459 h 1392283"/>
                <a:gd name="connsiteX10" fmla="*/ 1871221 w 2082672"/>
                <a:gd name="connsiteY10" fmla="*/ 626934 h 1392283"/>
                <a:gd name="connsiteX11" fmla="*/ 1670111 w 2082672"/>
                <a:gd name="connsiteY11" fmla="*/ 627583 h 1392283"/>
                <a:gd name="connsiteX12" fmla="*/ 1567464 w 2082672"/>
                <a:gd name="connsiteY12" fmla="*/ 580137 h 1392283"/>
                <a:gd name="connsiteX13" fmla="*/ 1519829 w 2082672"/>
                <a:gd name="connsiteY13" fmla="*/ 511756 h 1392283"/>
                <a:gd name="connsiteX14" fmla="*/ 1502402 w 2082672"/>
                <a:gd name="connsiteY14" fmla="*/ 356517 h 1392283"/>
                <a:gd name="connsiteX15" fmla="*/ 1584887 w 2082672"/>
                <a:gd name="connsiteY15" fmla="*/ 347971 h 1392283"/>
                <a:gd name="connsiteX16" fmla="*/ 1576625 w 2082672"/>
                <a:gd name="connsiteY16" fmla="*/ 112586 h 1392283"/>
                <a:gd name="connsiteX17" fmla="*/ 1485675 w 2082672"/>
                <a:gd name="connsiteY17" fmla="*/ 121134 h 1392283"/>
                <a:gd name="connsiteX18" fmla="*/ 1484879 w 2082672"/>
                <a:gd name="connsiteY18" fmla="*/ 264224 h 1392283"/>
                <a:gd name="connsiteX19" fmla="*/ 1382824 w 2082672"/>
                <a:gd name="connsiteY19" fmla="*/ 262096 h 1392283"/>
                <a:gd name="connsiteX20" fmla="*/ 1375969 w 2082672"/>
                <a:gd name="connsiteY20" fmla="*/ 0 h 1392283"/>
                <a:gd name="connsiteX21" fmla="*/ 1196942 w 2082672"/>
                <a:gd name="connsiteY21" fmla="*/ 85791 h 1392283"/>
                <a:gd name="connsiteX22" fmla="*/ 1051972 w 2082672"/>
                <a:gd name="connsiteY22" fmla="*/ 107282 h 1392283"/>
                <a:gd name="connsiteX23" fmla="*/ 647514 w 2082672"/>
                <a:gd name="connsiteY23" fmla="*/ 98404 h 1392283"/>
                <a:gd name="connsiteX24" fmla="*/ 621437 w 2082672"/>
                <a:gd name="connsiteY24" fmla="*/ 519958 h 1392283"/>
                <a:gd name="connsiteX25" fmla="*/ 0 w 2082672"/>
                <a:gd name="connsiteY25" fmla="*/ 795165 h 1392283"/>
                <a:gd name="connsiteX26" fmla="*/ 8878 w 2082672"/>
                <a:gd name="connsiteY26" fmla="*/ 946086 h 1392283"/>
                <a:gd name="connsiteX0" fmla="*/ 8878 w 2082672"/>
                <a:gd name="connsiteY0" fmla="*/ 946086 h 1392283"/>
                <a:gd name="connsiteX1" fmla="*/ 1493091 w 2082672"/>
                <a:gd name="connsiteY1" fmla="*/ 1135926 h 1392283"/>
                <a:gd name="connsiteX2" fmla="*/ 1467435 w 2082672"/>
                <a:gd name="connsiteY2" fmla="*/ 1016282 h 1392283"/>
                <a:gd name="connsiteX3" fmla="*/ 1732521 w 2082672"/>
                <a:gd name="connsiteY3" fmla="*/ 1024830 h 1392283"/>
                <a:gd name="connsiteX4" fmla="*/ 1740783 w 2082672"/>
                <a:gd name="connsiteY4" fmla="*/ 1221363 h 1392283"/>
                <a:gd name="connsiteX5" fmla="*/ 2082672 w 2082672"/>
                <a:gd name="connsiteY5" fmla="*/ 1392283 h 1392283"/>
                <a:gd name="connsiteX6" fmla="*/ 2064860 w 2082672"/>
                <a:gd name="connsiteY6" fmla="*/ 905037 h 1392283"/>
                <a:gd name="connsiteX7" fmla="*/ 1484645 w 2082672"/>
                <a:gd name="connsiteY7" fmla="*/ 894853 h 1392283"/>
                <a:gd name="connsiteX8" fmla="*/ 1480577 w 2082672"/>
                <a:gd name="connsiteY8" fmla="*/ 755441 h 1392283"/>
                <a:gd name="connsiteX9" fmla="*/ 1890227 w 2082672"/>
                <a:gd name="connsiteY9" fmla="*/ 755459 h 1392283"/>
                <a:gd name="connsiteX10" fmla="*/ 1871221 w 2082672"/>
                <a:gd name="connsiteY10" fmla="*/ 626934 h 1392283"/>
                <a:gd name="connsiteX11" fmla="*/ 1670111 w 2082672"/>
                <a:gd name="connsiteY11" fmla="*/ 627583 h 1392283"/>
                <a:gd name="connsiteX12" fmla="*/ 1567464 w 2082672"/>
                <a:gd name="connsiteY12" fmla="*/ 580137 h 1392283"/>
                <a:gd name="connsiteX13" fmla="*/ 1519829 w 2082672"/>
                <a:gd name="connsiteY13" fmla="*/ 511756 h 1392283"/>
                <a:gd name="connsiteX14" fmla="*/ 1502402 w 2082672"/>
                <a:gd name="connsiteY14" fmla="*/ 356517 h 1392283"/>
                <a:gd name="connsiteX15" fmla="*/ 1584887 w 2082672"/>
                <a:gd name="connsiteY15" fmla="*/ 347971 h 1392283"/>
                <a:gd name="connsiteX16" fmla="*/ 1576625 w 2082672"/>
                <a:gd name="connsiteY16" fmla="*/ 112586 h 1392283"/>
                <a:gd name="connsiteX17" fmla="*/ 1485675 w 2082672"/>
                <a:gd name="connsiteY17" fmla="*/ 121134 h 1392283"/>
                <a:gd name="connsiteX18" fmla="*/ 1484879 w 2082672"/>
                <a:gd name="connsiteY18" fmla="*/ 264224 h 1392283"/>
                <a:gd name="connsiteX19" fmla="*/ 1382824 w 2082672"/>
                <a:gd name="connsiteY19" fmla="*/ 262096 h 1392283"/>
                <a:gd name="connsiteX20" fmla="*/ 1375969 w 2082672"/>
                <a:gd name="connsiteY20" fmla="*/ 0 h 1392283"/>
                <a:gd name="connsiteX21" fmla="*/ 1196942 w 2082672"/>
                <a:gd name="connsiteY21" fmla="*/ 85791 h 1392283"/>
                <a:gd name="connsiteX22" fmla="*/ 1051972 w 2082672"/>
                <a:gd name="connsiteY22" fmla="*/ 107282 h 1392283"/>
                <a:gd name="connsiteX23" fmla="*/ 647514 w 2082672"/>
                <a:gd name="connsiteY23" fmla="*/ 98404 h 1392283"/>
                <a:gd name="connsiteX24" fmla="*/ 621437 w 2082672"/>
                <a:gd name="connsiteY24" fmla="*/ 519958 h 1392283"/>
                <a:gd name="connsiteX25" fmla="*/ 0 w 2082672"/>
                <a:gd name="connsiteY25" fmla="*/ 795165 h 1392283"/>
                <a:gd name="connsiteX26" fmla="*/ 8878 w 2082672"/>
                <a:gd name="connsiteY26" fmla="*/ 946086 h 1392283"/>
                <a:gd name="connsiteX0" fmla="*/ 0 w 2073794"/>
                <a:gd name="connsiteY0" fmla="*/ 946086 h 1392283"/>
                <a:gd name="connsiteX1" fmla="*/ 1484213 w 2073794"/>
                <a:gd name="connsiteY1" fmla="*/ 1135926 h 1392283"/>
                <a:gd name="connsiteX2" fmla="*/ 1458557 w 2073794"/>
                <a:gd name="connsiteY2" fmla="*/ 1016282 h 1392283"/>
                <a:gd name="connsiteX3" fmla="*/ 1723643 w 2073794"/>
                <a:gd name="connsiteY3" fmla="*/ 1024830 h 1392283"/>
                <a:gd name="connsiteX4" fmla="*/ 1731905 w 2073794"/>
                <a:gd name="connsiteY4" fmla="*/ 1221363 h 1392283"/>
                <a:gd name="connsiteX5" fmla="*/ 2073794 w 2073794"/>
                <a:gd name="connsiteY5" fmla="*/ 1392283 h 1392283"/>
                <a:gd name="connsiteX6" fmla="*/ 2055982 w 2073794"/>
                <a:gd name="connsiteY6" fmla="*/ 905037 h 1392283"/>
                <a:gd name="connsiteX7" fmla="*/ 1475767 w 2073794"/>
                <a:gd name="connsiteY7" fmla="*/ 894853 h 1392283"/>
                <a:gd name="connsiteX8" fmla="*/ 1471699 w 2073794"/>
                <a:gd name="connsiteY8" fmla="*/ 755441 h 1392283"/>
                <a:gd name="connsiteX9" fmla="*/ 1881349 w 2073794"/>
                <a:gd name="connsiteY9" fmla="*/ 755459 h 1392283"/>
                <a:gd name="connsiteX10" fmla="*/ 1862343 w 2073794"/>
                <a:gd name="connsiteY10" fmla="*/ 626934 h 1392283"/>
                <a:gd name="connsiteX11" fmla="*/ 1661233 w 2073794"/>
                <a:gd name="connsiteY11" fmla="*/ 627583 h 1392283"/>
                <a:gd name="connsiteX12" fmla="*/ 1558586 w 2073794"/>
                <a:gd name="connsiteY12" fmla="*/ 580137 h 1392283"/>
                <a:gd name="connsiteX13" fmla="*/ 1510951 w 2073794"/>
                <a:gd name="connsiteY13" fmla="*/ 511756 h 1392283"/>
                <a:gd name="connsiteX14" fmla="*/ 1493524 w 2073794"/>
                <a:gd name="connsiteY14" fmla="*/ 356517 h 1392283"/>
                <a:gd name="connsiteX15" fmla="*/ 1576009 w 2073794"/>
                <a:gd name="connsiteY15" fmla="*/ 347971 h 1392283"/>
                <a:gd name="connsiteX16" fmla="*/ 1567747 w 2073794"/>
                <a:gd name="connsiteY16" fmla="*/ 112586 h 1392283"/>
                <a:gd name="connsiteX17" fmla="*/ 1476797 w 2073794"/>
                <a:gd name="connsiteY17" fmla="*/ 121134 h 1392283"/>
                <a:gd name="connsiteX18" fmla="*/ 1476001 w 2073794"/>
                <a:gd name="connsiteY18" fmla="*/ 264224 h 1392283"/>
                <a:gd name="connsiteX19" fmla="*/ 1373946 w 2073794"/>
                <a:gd name="connsiteY19" fmla="*/ 262096 h 1392283"/>
                <a:gd name="connsiteX20" fmla="*/ 1367091 w 2073794"/>
                <a:gd name="connsiteY20" fmla="*/ 0 h 1392283"/>
                <a:gd name="connsiteX21" fmla="*/ 1188064 w 2073794"/>
                <a:gd name="connsiteY21" fmla="*/ 85791 h 1392283"/>
                <a:gd name="connsiteX22" fmla="*/ 1043094 w 2073794"/>
                <a:gd name="connsiteY22" fmla="*/ 107282 h 1392283"/>
                <a:gd name="connsiteX23" fmla="*/ 638636 w 2073794"/>
                <a:gd name="connsiteY23" fmla="*/ 98404 h 1392283"/>
                <a:gd name="connsiteX24" fmla="*/ 612559 w 2073794"/>
                <a:gd name="connsiteY24" fmla="*/ 519958 h 1392283"/>
                <a:gd name="connsiteX25" fmla="*/ 350105 w 2073794"/>
                <a:gd name="connsiteY25" fmla="*/ 795183 h 1392283"/>
                <a:gd name="connsiteX26" fmla="*/ 0 w 2073794"/>
                <a:gd name="connsiteY26" fmla="*/ 946086 h 1392283"/>
                <a:gd name="connsiteX0" fmla="*/ 0 w 2073794"/>
                <a:gd name="connsiteY0" fmla="*/ 946086 h 1392283"/>
                <a:gd name="connsiteX1" fmla="*/ 1484213 w 2073794"/>
                <a:gd name="connsiteY1" fmla="*/ 1135926 h 1392283"/>
                <a:gd name="connsiteX2" fmla="*/ 1458557 w 2073794"/>
                <a:gd name="connsiteY2" fmla="*/ 1016282 h 1392283"/>
                <a:gd name="connsiteX3" fmla="*/ 1723643 w 2073794"/>
                <a:gd name="connsiteY3" fmla="*/ 1024830 h 1392283"/>
                <a:gd name="connsiteX4" fmla="*/ 1731905 w 2073794"/>
                <a:gd name="connsiteY4" fmla="*/ 1221363 h 1392283"/>
                <a:gd name="connsiteX5" fmla="*/ 2073794 w 2073794"/>
                <a:gd name="connsiteY5" fmla="*/ 1392283 h 1392283"/>
                <a:gd name="connsiteX6" fmla="*/ 2055982 w 2073794"/>
                <a:gd name="connsiteY6" fmla="*/ 905037 h 1392283"/>
                <a:gd name="connsiteX7" fmla="*/ 1475767 w 2073794"/>
                <a:gd name="connsiteY7" fmla="*/ 894853 h 1392283"/>
                <a:gd name="connsiteX8" fmla="*/ 1471699 w 2073794"/>
                <a:gd name="connsiteY8" fmla="*/ 755441 h 1392283"/>
                <a:gd name="connsiteX9" fmla="*/ 1881349 w 2073794"/>
                <a:gd name="connsiteY9" fmla="*/ 755459 h 1392283"/>
                <a:gd name="connsiteX10" fmla="*/ 1862343 w 2073794"/>
                <a:gd name="connsiteY10" fmla="*/ 626934 h 1392283"/>
                <a:gd name="connsiteX11" fmla="*/ 1661233 w 2073794"/>
                <a:gd name="connsiteY11" fmla="*/ 627583 h 1392283"/>
                <a:gd name="connsiteX12" fmla="*/ 1558586 w 2073794"/>
                <a:gd name="connsiteY12" fmla="*/ 580137 h 1392283"/>
                <a:gd name="connsiteX13" fmla="*/ 1510951 w 2073794"/>
                <a:gd name="connsiteY13" fmla="*/ 511756 h 1392283"/>
                <a:gd name="connsiteX14" fmla="*/ 1493524 w 2073794"/>
                <a:gd name="connsiteY14" fmla="*/ 356517 h 1392283"/>
                <a:gd name="connsiteX15" fmla="*/ 1576009 w 2073794"/>
                <a:gd name="connsiteY15" fmla="*/ 347971 h 1392283"/>
                <a:gd name="connsiteX16" fmla="*/ 1567747 w 2073794"/>
                <a:gd name="connsiteY16" fmla="*/ 112586 h 1392283"/>
                <a:gd name="connsiteX17" fmla="*/ 1476797 w 2073794"/>
                <a:gd name="connsiteY17" fmla="*/ 121134 h 1392283"/>
                <a:gd name="connsiteX18" fmla="*/ 1476001 w 2073794"/>
                <a:gd name="connsiteY18" fmla="*/ 264224 h 1392283"/>
                <a:gd name="connsiteX19" fmla="*/ 1373946 w 2073794"/>
                <a:gd name="connsiteY19" fmla="*/ 262096 h 1392283"/>
                <a:gd name="connsiteX20" fmla="*/ 1367091 w 2073794"/>
                <a:gd name="connsiteY20" fmla="*/ 0 h 1392283"/>
                <a:gd name="connsiteX21" fmla="*/ 1188064 w 2073794"/>
                <a:gd name="connsiteY21" fmla="*/ 85791 h 1392283"/>
                <a:gd name="connsiteX22" fmla="*/ 1043094 w 2073794"/>
                <a:gd name="connsiteY22" fmla="*/ 107282 h 1392283"/>
                <a:gd name="connsiteX23" fmla="*/ 638636 w 2073794"/>
                <a:gd name="connsiteY23" fmla="*/ 98404 h 1392283"/>
                <a:gd name="connsiteX24" fmla="*/ 612559 w 2073794"/>
                <a:gd name="connsiteY24" fmla="*/ 519958 h 1392283"/>
                <a:gd name="connsiteX25" fmla="*/ 350105 w 2073794"/>
                <a:gd name="connsiteY25" fmla="*/ 795183 h 1392283"/>
                <a:gd name="connsiteX26" fmla="*/ 270330 w 2073794"/>
                <a:gd name="connsiteY26" fmla="*/ 870977 h 1392283"/>
                <a:gd name="connsiteX27" fmla="*/ 0 w 2073794"/>
                <a:gd name="connsiteY27" fmla="*/ 946086 h 1392283"/>
                <a:gd name="connsiteX0" fmla="*/ 0 w 2073794"/>
                <a:gd name="connsiteY0" fmla="*/ 946086 h 1392283"/>
                <a:gd name="connsiteX1" fmla="*/ 1484213 w 2073794"/>
                <a:gd name="connsiteY1" fmla="*/ 1135926 h 1392283"/>
                <a:gd name="connsiteX2" fmla="*/ 1458557 w 2073794"/>
                <a:gd name="connsiteY2" fmla="*/ 1016282 h 1392283"/>
                <a:gd name="connsiteX3" fmla="*/ 1723643 w 2073794"/>
                <a:gd name="connsiteY3" fmla="*/ 1024830 h 1392283"/>
                <a:gd name="connsiteX4" fmla="*/ 1731905 w 2073794"/>
                <a:gd name="connsiteY4" fmla="*/ 1221363 h 1392283"/>
                <a:gd name="connsiteX5" fmla="*/ 2073794 w 2073794"/>
                <a:gd name="connsiteY5" fmla="*/ 1392283 h 1392283"/>
                <a:gd name="connsiteX6" fmla="*/ 2055982 w 2073794"/>
                <a:gd name="connsiteY6" fmla="*/ 905037 h 1392283"/>
                <a:gd name="connsiteX7" fmla="*/ 1475767 w 2073794"/>
                <a:gd name="connsiteY7" fmla="*/ 894853 h 1392283"/>
                <a:gd name="connsiteX8" fmla="*/ 1471699 w 2073794"/>
                <a:gd name="connsiteY8" fmla="*/ 755441 h 1392283"/>
                <a:gd name="connsiteX9" fmla="*/ 1881349 w 2073794"/>
                <a:gd name="connsiteY9" fmla="*/ 755459 h 1392283"/>
                <a:gd name="connsiteX10" fmla="*/ 1862343 w 2073794"/>
                <a:gd name="connsiteY10" fmla="*/ 626934 h 1392283"/>
                <a:gd name="connsiteX11" fmla="*/ 1661233 w 2073794"/>
                <a:gd name="connsiteY11" fmla="*/ 627583 h 1392283"/>
                <a:gd name="connsiteX12" fmla="*/ 1558586 w 2073794"/>
                <a:gd name="connsiteY12" fmla="*/ 580137 h 1392283"/>
                <a:gd name="connsiteX13" fmla="*/ 1510951 w 2073794"/>
                <a:gd name="connsiteY13" fmla="*/ 511756 h 1392283"/>
                <a:gd name="connsiteX14" fmla="*/ 1493524 w 2073794"/>
                <a:gd name="connsiteY14" fmla="*/ 356517 h 1392283"/>
                <a:gd name="connsiteX15" fmla="*/ 1576009 w 2073794"/>
                <a:gd name="connsiteY15" fmla="*/ 347971 h 1392283"/>
                <a:gd name="connsiteX16" fmla="*/ 1567747 w 2073794"/>
                <a:gd name="connsiteY16" fmla="*/ 112586 h 1392283"/>
                <a:gd name="connsiteX17" fmla="*/ 1476797 w 2073794"/>
                <a:gd name="connsiteY17" fmla="*/ 121134 h 1392283"/>
                <a:gd name="connsiteX18" fmla="*/ 1476001 w 2073794"/>
                <a:gd name="connsiteY18" fmla="*/ 264224 h 1392283"/>
                <a:gd name="connsiteX19" fmla="*/ 1373946 w 2073794"/>
                <a:gd name="connsiteY19" fmla="*/ 262096 h 1392283"/>
                <a:gd name="connsiteX20" fmla="*/ 1367091 w 2073794"/>
                <a:gd name="connsiteY20" fmla="*/ 0 h 1392283"/>
                <a:gd name="connsiteX21" fmla="*/ 1188064 w 2073794"/>
                <a:gd name="connsiteY21" fmla="*/ 85791 h 1392283"/>
                <a:gd name="connsiteX22" fmla="*/ 1043094 w 2073794"/>
                <a:gd name="connsiteY22" fmla="*/ 107282 h 1392283"/>
                <a:gd name="connsiteX23" fmla="*/ 638636 w 2073794"/>
                <a:gd name="connsiteY23" fmla="*/ 98404 h 1392283"/>
                <a:gd name="connsiteX24" fmla="*/ 612559 w 2073794"/>
                <a:gd name="connsiteY24" fmla="*/ 519958 h 1392283"/>
                <a:gd name="connsiteX25" fmla="*/ 350105 w 2073794"/>
                <a:gd name="connsiteY25" fmla="*/ 795183 h 1392283"/>
                <a:gd name="connsiteX26" fmla="*/ 270330 w 2073794"/>
                <a:gd name="connsiteY26" fmla="*/ 870977 h 1392283"/>
                <a:gd name="connsiteX27" fmla="*/ 0 w 2073794"/>
                <a:gd name="connsiteY27" fmla="*/ 946086 h 1392283"/>
                <a:gd name="connsiteX0" fmla="*/ 0 w 2073794"/>
                <a:gd name="connsiteY0" fmla="*/ 946086 h 1392283"/>
                <a:gd name="connsiteX1" fmla="*/ 1484213 w 2073794"/>
                <a:gd name="connsiteY1" fmla="*/ 1135926 h 1392283"/>
                <a:gd name="connsiteX2" fmla="*/ 1458557 w 2073794"/>
                <a:gd name="connsiteY2" fmla="*/ 1016282 h 1392283"/>
                <a:gd name="connsiteX3" fmla="*/ 1723643 w 2073794"/>
                <a:gd name="connsiteY3" fmla="*/ 1024830 h 1392283"/>
                <a:gd name="connsiteX4" fmla="*/ 1731905 w 2073794"/>
                <a:gd name="connsiteY4" fmla="*/ 1221363 h 1392283"/>
                <a:gd name="connsiteX5" fmla="*/ 2073794 w 2073794"/>
                <a:gd name="connsiteY5" fmla="*/ 1392283 h 1392283"/>
                <a:gd name="connsiteX6" fmla="*/ 2055982 w 2073794"/>
                <a:gd name="connsiteY6" fmla="*/ 905037 h 1392283"/>
                <a:gd name="connsiteX7" fmla="*/ 1475767 w 2073794"/>
                <a:gd name="connsiteY7" fmla="*/ 894853 h 1392283"/>
                <a:gd name="connsiteX8" fmla="*/ 1471699 w 2073794"/>
                <a:gd name="connsiteY8" fmla="*/ 755441 h 1392283"/>
                <a:gd name="connsiteX9" fmla="*/ 1881349 w 2073794"/>
                <a:gd name="connsiteY9" fmla="*/ 755459 h 1392283"/>
                <a:gd name="connsiteX10" fmla="*/ 1862343 w 2073794"/>
                <a:gd name="connsiteY10" fmla="*/ 626934 h 1392283"/>
                <a:gd name="connsiteX11" fmla="*/ 1661233 w 2073794"/>
                <a:gd name="connsiteY11" fmla="*/ 627583 h 1392283"/>
                <a:gd name="connsiteX12" fmla="*/ 1558586 w 2073794"/>
                <a:gd name="connsiteY12" fmla="*/ 580137 h 1392283"/>
                <a:gd name="connsiteX13" fmla="*/ 1510951 w 2073794"/>
                <a:gd name="connsiteY13" fmla="*/ 511756 h 1392283"/>
                <a:gd name="connsiteX14" fmla="*/ 1493524 w 2073794"/>
                <a:gd name="connsiteY14" fmla="*/ 356517 h 1392283"/>
                <a:gd name="connsiteX15" fmla="*/ 1576009 w 2073794"/>
                <a:gd name="connsiteY15" fmla="*/ 347971 h 1392283"/>
                <a:gd name="connsiteX16" fmla="*/ 1567747 w 2073794"/>
                <a:gd name="connsiteY16" fmla="*/ 112586 h 1392283"/>
                <a:gd name="connsiteX17" fmla="*/ 1476797 w 2073794"/>
                <a:gd name="connsiteY17" fmla="*/ 121134 h 1392283"/>
                <a:gd name="connsiteX18" fmla="*/ 1476001 w 2073794"/>
                <a:gd name="connsiteY18" fmla="*/ 264224 h 1392283"/>
                <a:gd name="connsiteX19" fmla="*/ 1373946 w 2073794"/>
                <a:gd name="connsiteY19" fmla="*/ 262096 h 1392283"/>
                <a:gd name="connsiteX20" fmla="*/ 1367091 w 2073794"/>
                <a:gd name="connsiteY20" fmla="*/ 0 h 1392283"/>
                <a:gd name="connsiteX21" fmla="*/ 1188064 w 2073794"/>
                <a:gd name="connsiteY21" fmla="*/ 85791 h 1392283"/>
                <a:gd name="connsiteX22" fmla="*/ 1043094 w 2073794"/>
                <a:gd name="connsiteY22" fmla="*/ 107282 h 1392283"/>
                <a:gd name="connsiteX23" fmla="*/ 638636 w 2073794"/>
                <a:gd name="connsiteY23" fmla="*/ 98404 h 1392283"/>
                <a:gd name="connsiteX24" fmla="*/ 612559 w 2073794"/>
                <a:gd name="connsiteY24" fmla="*/ 519958 h 1392283"/>
                <a:gd name="connsiteX25" fmla="*/ 350163 w 2073794"/>
                <a:gd name="connsiteY25" fmla="*/ 769563 h 1392283"/>
                <a:gd name="connsiteX26" fmla="*/ 270330 w 2073794"/>
                <a:gd name="connsiteY26" fmla="*/ 870977 h 1392283"/>
                <a:gd name="connsiteX27" fmla="*/ 0 w 2073794"/>
                <a:gd name="connsiteY27" fmla="*/ 946086 h 1392283"/>
                <a:gd name="connsiteX0" fmla="*/ 0 w 2073794"/>
                <a:gd name="connsiteY0" fmla="*/ 946086 h 1392283"/>
                <a:gd name="connsiteX1" fmla="*/ 1484213 w 2073794"/>
                <a:gd name="connsiteY1" fmla="*/ 1135926 h 1392283"/>
                <a:gd name="connsiteX2" fmla="*/ 1458557 w 2073794"/>
                <a:gd name="connsiteY2" fmla="*/ 1016282 h 1392283"/>
                <a:gd name="connsiteX3" fmla="*/ 1723643 w 2073794"/>
                <a:gd name="connsiteY3" fmla="*/ 1024830 h 1392283"/>
                <a:gd name="connsiteX4" fmla="*/ 1731905 w 2073794"/>
                <a:gd name="connsiteY4" fmla="*/ 1221363 h 1392283"/>
                <a:gd name="connsiteX5" fmla="*/ 2073794 w 2073794"/>
                <a:gd name="connsiteY5" fmla="*/ 1392283 h 1392283"/>
                <a:gd name="connsiteX6" fmla="*/ 2055982 w 2073794"/>
                <a:gd name="connsiteY6" fmla="*/ 905037 h 1392283"/>
                <a:gd name="connsiteX7" fmla="*/ 1475767 w 2073794"/>
                <a:gd name="connsiteY7" fmla="*/ 894853 h 1392283"/>
                <a:gd name="connsiteX8" fmla="*/ 1471699 w 2073794"/>
                <a:gd name="connsiteY8" fmla="*/ 755441 h 1392283"/>
                <a:gd name="connsiteX9" fmla="*/ 1881349 w 2073794"/>
                <a:gd name="connsiteY9" fmla="*/ 755459 h 1392283"/>
                <a:gd name="connsiteX10" fmla="*/ 1862343 w 2073794"/>
                <a:gd name="connsiteY10" fmla="*/ 626934 h 1392283"/>
                <a:gd name="connsiteX11" fmla="*/ 1661233 w 2073794"/>
                <a:gd name="connsiteY11" fmla="*/ 627583 h 1392283"/>
                <a:gd name="connsiteX12" fmla="*/ 1558586 w 2073794"/>
                <a:gd name="connsiteY12" fmla="*/ 580137 h 1392283"/>
                <a:gd name="connsiteX13" fmla="*/ 1510951 w 2073794"/>
                <a:gd name="connsiteY13" fmla="*/ 511756 h 1392283"/>
                <a:gd name="connsiteX14" fmla="*/ 1493524 w 2073794"/>
                <a:gd name="connsiteY14" fmla="*/ 356517 h 1392283"/>
                <a:gd name="connsiteX15" fmla="*/ 1576009 w 2073794"/>
                <a:gd name="connsiteY15" fmla="*/ 347971 h 1392283"/>
                <a:gd name="connsiteX16" fmla="*/ 1567747 w 2073794"/>
                <a:gd name="connsiteY16" fmla="*/ 112586 h 1392283"/>
                <a:gd name="connsiteX17" fmla="*/ 1476797 w 2073794"/>
                <a:gd name="connsiteY17" fmla="*/ 121134 h 1392283"/>
                <a:gd name="connsiteX18" fmla="*/ 1476001 w 2073794"/>
                <a:gd name="connsiteY18" fmla="*/ 264224 h 1392283"/>
                <a:gd name="connsiteX19" fmla="*/ 1373946 w 2073794"/>
                <a:gd name="connsiteY19" fmla="*/ 262096 h 1392283"/>
                <a:gd name="connsiteX20" fmla="*/ 1367091 w 2073794"/>
                <a:gd name="connsiteY20" fmla="*/ 0 h 1392283"/>
                <a:gd name="connsiteX21" fmla="*/ 1188064 w 2073794"/>
                <a:gd name="connsiteY21" fmla="*/ 85791 h 1392283"/>
                <a:gd name="connsiteX22" fmla="*/ 1043094 w 2073794"/>
                <a:gd name="connsiteY22" fmla="*/ 107282 h 1392283"/>
                <a:gd name="connsiteX23" fmla="*/ 638636 w 2073794"/>
                <a:gd name="connsiteY23" fmla="*/ 98404 h 1392283"/>
                <a:gd name="connsiteX24" fmla="*/ 612559 w 2073794"/>
                <a:gd name="connsiteY24" fmla="*/ 519958 h 1392283"/>
                <a:gd name="connsiteX25" fmla="*/ 350163 w 2073794"/>
                <a:gd name="connsiteY25" fmla="*/ 769563 h 1392283"/>
                <a:gd name="connsiteX26" fmla="*/ 261828 w 2073794"/>
                <a:gd name="connsiteY26" fmla="*/ 802628 h 1392283"/>
                <a:gd name="connsiteX27" fmla="*/ 0 w 2073794"/>
                <a:gd name="connsiteY27" fmla="*/ 946086 h 1392283"/>
                <a:gd name="connsiteX0" fmla="*/ 3135 w 1811966"/>
                <a:gd name="connsiteY0" fmla="*/ 954654 h 1392283"/>
                <a:gd name="connsiteX1" fmla="*/ 1222385 w 1811966"/>
                <a:gd name="connsiteY1" fmla="*/ 1135926 h 1392283"/>
                <a:gd name="connsiteX2" fmla="*/ 1196729 w 1811966"/>
                <a:gd name="connsiteY2" fmla="*/ 1016282 h 1392283"/>
                <a:gd name="connsiteX3" fmla="*/ 1461815 w 1811966"/>
                <a:gd name="connsiteY3" fmla="*/ 1024830 h 1392283"/>
                <a:gd name="connsiteX4" fmla="*/ 1470077 w 1811966"/>
                <a:gd name="connsiteY4" fmla="*/ 1221363 h 1392283"/>
                <a:gd name="connsiteX5" fmla="*/ 1811966 w 1811966"/>
                <a:gd name="connsiteY5" fmla="*/ 1392283 h 1392283"/>
                <a:gd name="connsiteX6" fmla="*/ 1794154 w 1811966"/>
                <a:gd name="connsiteY6" fmla="*/ 905037 h 1392283"/>
                <a:gd name="connsiteX7" fmla="*/ 1213939 w 1811966"/>
                <a:gd name="connsiteY7" fmla="*/ 894853 h 1392283"/>
                <a:gd name="connsiteX8" fmla="*/ 1209871 w 1811966"/>
                <a:gd name="connsiteY8" fmla="*/ 755441 h 1392283"/>
                <a:gd name="connsiteX9" fmla="*/ 1619521 w 1811966"/>
                <a:gd name="connsiteY9" fmla="*/ 755459 h 1392283"/>
                <a:gd name="connsiteX10" fmla="*/ 1600515 w 1811966"/>
                <a:gd name="connsiteY10" fmla="*/ 626934 h 1392283"/>
                <a:gd name="connsiteX11" fmla="*/ 1399405 w 1811966"/>
                <a:gd name="connsiteY11" fmla="*/ 627583 h 1392283"/>
                <a:gd name="connsiteX12" fmla="*/ 1296758 w 1811966"/>
                <a:gd name="connsiteY12" fmla="*/ 580137 h 1392283"/>
                <a:gd name="connsiteX13" fmla="*/ 1249123 w 1811966"/>
                <a:gd name="connsiteY13" fmla="*/ 511756 h 1392283"/>
                <a:gd name="connsiteX14" fmla="*/ 1231696 w 1811966"/>
                <a:gd name="connsiteY14" fmla="*/ 356517 h 1392283"/>
                <a:gd name="connsiteX15" fmla="*/ 1314181 w 1811966"/>
                <a:gd name="connsiteY15" fmla="*/ 347971 h 1392283"/>
                <a:gd name="connsiteX16" fmla="*/ 1305919 w 1811966"/>
                <a:gd name="connsiteY16" fmla="*/ 112586 h 1392283"/>
                <a:gd name="connsiteX17" fmla="*/ 1214969 w 1811966"/>
                <a:gd name="connsiteY17" fmla="*/ 121134 h 1392283"/>
                <a:gd name="connsiteX18" fmla="*/ 1214173 w 1811966"/>
                <a:gd name="connsiteY18" fmla="*/ 264224 h 1392283"/>
                <a:gd name="connsiteX19" fmla="*/ 1112118 w 1811966"/>
                <a:gd name="connsiteY19" fmla="*/ 262096 h 1392283"/>
                <a:gd name="connsiteX20" fmla="*/ 1105263 w 1811966"/>
                <a:gd name="connsiteY20" fmla="*/ 0 h 1392283"/>
                <a:gd name="connsiteX21" fmla="*/ 926236 w 1811966"/>
                <a:gd name="connsiteY21" fmla="*/ 85791 h 1392283"/>
                <a:gd name="connsiteX22" fmla="*/ 781266 w 1811966"/>
                <a:gd name="connsiteY22" fmla="*/ 107282 h 1392283"/>
                <a:gd name="connsiteX23" fmla="*/ 376808 w 1811966"/>
                <a:gd name="connsiteY23" fmla="*/ 98404 h 1392283"/>
                <a:gd name="connsiteX24" fmla="*/ 350731 w 1811966"/>
                <a:gd name="connsiteY24" fmla="*/ 519958 h 1392283"/>
                <a:gd name="connsiteX25" fmla="*/ 88335 w 1811966"/>
                <a:gd name="connsiteY25" fmla="*/ 769563 h 1392283"/>
                <a:gd name="connsiteX26" fmla="*/ 0 w 1811966"/>
                <a:gd name="connsiteY26" fmla="*/ 802628 h 1392283"/>
                <a:gd name="connsiteX27" fmla="*/ 3135 w 1811966"/>
                <a:gd name="connsiteY27" fmla="*/ 954654 h 1392283"/>
                <a:gd name="connsiteX0" fmla="*/ 3135 w 1811966"/>
                <a:gd name="connsiteY0" fmla="*/ 954654 h 1392283"/>
                <a:gd name="connsiteX1" fmla="*/ 307654 w 1811966"/>
                <a:gd name="connsiteY1" fmla="*/ 990621 h 1392283"/>
                <a:gd name="connsiteX2" fmla="*/ 1222385 w 1811966"/>
                <a:gd name="connsiteY2" fmla="*/ 1135926 h 1392283"/>
                <a:gd name="connsiteX3" fmla="*/ 1196729 w 1811966"/>
                <a:gd name="connsiteY3" fmla="*/ 1016282 h 1392283"/>
                <a:gd name="connsiteX4" fmla="*/ 1461815 w 1811966"/>
                <a:gd name="connsiteY4" fmla="*/ 1024830 h 1392283"/>
                <a:gd name="connsiteX5" fmla="*/ 1470077 w 1811966"/>
                <a:gd name="connsiteY5" fmla="*/ 1221363 h 1392283"/>
                <a:gd name="connsiteX6" fmla="*/ 1811966 w 1811966"/>
                <a:gd name="connsiteY6" fmla="*/ 1392283 h 1392283"/>
                <a:gd name="connsiteX7" fmla="*/ 1794154 w 1811966"/>
                <a:gd name="connsiteY7" fmla="*/ 905037 h 1392283"/>
                <a:gd name="connsiteX8" fmla="*/ 1213939 w 1811966"/>
                <a:gd name="connsiteY8" fmla="*/ 894853 h 1392283"/>
                <a:gd name="connsiteX9" fmla="*/ 1209871 w 1811966"/>
                <a:gd name="connsiteY9" fmla="*/ 755441 h 1392283"/>
                <a:gd name="connsiteX10" fmla="*/ 1619521 w 1811966"/>
                <a:gd name="connsiteY10" fmla="*/ 755459 h 1392283"/>
                <a:gd name="connsiteX11" fmla="*/ 1600515 w 1811966"/>
                <a:gd name="connsiteY11" fmla="*/ 626934 h 1392283"/>
                <a:gd name="connsiteX12" fmla="*/ 1399405 w 1811966"/>
                <a:gd name="connsiteY12" fmla="*/ 627583 h 1392283"/>
                <a:gd name="connsiteX13" fmla="*/ 1296758 w 1811966"/>
                <a:gd name="connsiteY13" fmla="*/ 580137 h 1392283"/>
                <a:gd name="connsiteX14" fmla="*/ 1249123 w 1811966"/>
                <a:gd name="connsiteY14" fmla="*/ 511756 h 1392283"/>
                <a:gd name="connsiteX15" fmla="*/ 1231696 w 1811966"/>
                <a:gd name="connsiteY15" fmla="*/ 356517 h 1392283"/>
                <a:gd name="connsiteX16" fmla="*/ 1314181 w 1811966"/>
                <a:gd name="connsiteY16" fmla="*/ 347971 h 1392283"/>
                <a:gd name="connsiteX17" fmla="*/ 1305919 w 1811966"/>
                <a:gd name="connsiteY17" fmla="*/ 112586 h 1392283"/>
                <a:gd name="connsiteX18" fmla="*/ 1214969 w 1811966"/>
                <a:gd name="connsiteY18" fmla="*/ 121134 h 1392283"/>
                <a:gd name="connsiteX19" fmla="*/ 1214173 w 1811966"/>
                <a:gd name="connsiteY19" fmla="*/ 264224 h 1392283"/>
                <a:gd name="connsiteX20" fmla="*/ 1112118 w 1811966"/>
                <a:gd name="connsiteY20" fmla="*/ 262096 h 1392283"/>
                <a:gd name="connsiteX21" fmla="*/ 1105263 w 1811966"/>
                <a:gd name="connsiteY21" fmla="*/ 0 h 1392283"/>
                <a:gd name="connsiteX22" fmla="*/ 926236 w 1811966"/>
                <a:gd name="connsiteY22" fmla="*/ 85791 h 1392283"/>
                <a:gd name="connsiteX23" fmla="*/ 781266 w 1811966"/>
                <a:gd name="connsiteY23" fmla="*/ 107282 h 1392283"/>
                <a:gd name="connsiteX24" fmla="*/ 376808 w 1811966"/>
                <a:gd name="connsiteY24" fmla="*/ 98404 h 1392283"/>
                <a:gd name="connsiteX25" fmla="*/ 350731 w 1811966"/>
                <a:gd name="connsiteY25" fmla="*/ 519958 h 1392283"/>
                <a:gd name="connsiteX26" fmla="*/ 88335 w 1811966"/>
                <a:gd name="connsiteY26" fmla="*/ 769563 h 1392283"/>
                <a:gd name="connsiteX27" fmla="*/ 0 w 1811966"/>
                <a:gd name="connsiteY27" fmla="*/ 802628 h 1392283"/>
                <a:gd name="connsiteX28" fmla="*/ 3135 w 1811966"/>
                <a:gd name="connsiteY28" fmla="*/ 954654 h 1392283"/>
                <a:gd name="connsiteX0" fmla="*/ 3135 w 1811966"/>
                <a:gd name="connsiteY0" fmla="*/ 954654 h 1392283"/>
                <a:gd name="connsiteX1" fmla="*/ 273516 w 1811966"/>
                <a:gd name="connsiteY1" fmla="*/ 1170110 h 1392283"/>
                <a:gd name="connsiteX2" fmla="*/ 1222385 w 1811966"/>
                <a:gd name="connsiteY2" fmla="*/ 1135926 h 1392283"/>
                <a:gd name="connsiteX3" fmla="*/ 1196729 w 1811966"/>
                <a:gd name="connsiteY3" fmla="*/ 1016282 h 1392283"/>
                <a:gd name="connsiteX4" fmla="*/ 1461815 w 1811966"/>
                <a:gd name="connsiteY4" fmla="*/ 1024830 h 1392283"/>
                <a:gd name="connsiteX5" fmla="*/ 1470077 w 1811966"/>
                <a:gd name="connsiteY5" fmla="*/ 1221363 h 1392283"/>
                <a:gd name="connsiteX6" fmla="*/ 1811966 w 1811966"/>
                <a:gd name="connsiteY6" fmla="*/ 1392283 h 1392283"/>
                <a:gd name="connsiteX7" fmla="*/ 1794154 w 1811966"/>
                <a:gd name="connsiteY7" fmla="*/ 905037 h 1392283"/>
                <a:gd name="connsiteX8" fmla="*/ 1213939 w 1811966"/>
                <a:gd name="connsiteY8" fmla="*/ 894853 h 1392283"/>
                <a:gd name="connsiteX9" fmla="*/ 1209871 w 1811966"/>
                <a:gd name="connsiteY9" fmla="*/ 755441 h 1392283"/>
                <a:gd name="connsiteX10" fmla="*/ 1619521 w 1811966"/>
                <a:gd name="connsiteY10" fmla="*/ 755459 h 1392283"/>
                <a:gd name="connsiteX11" fmla="*/ 1600515 w 1811966"/>
                <a:gd name="connsiteY11" fmla="*/ 626934 h 1392283"/>
                <a:gd name="connsiteX12" fmla="*/ 1399405 w 1811966"/>
                <a:gd name="connsiteY12" fmla="*/ 627583 h 1392283"/>
                <a:gd name="connsiteX13" fmla="*/ 1296758 w 1811966"/>
                <a:gd name="connsiteY13" fmla="*/ 580137 h 1392283"/>
                <a:gd name="connsiteX14" fmla="*/ 1249123 w 1811966"/>
                <a:gd name="connsiteY14" fmla="*/ 511756 h 1392283"/>
                <a:gd name="connsiteX15" fmla="*/ 1231696 w 1811966"/>
                <a:gd name="connsiteY15" fmla="*/ 356517 h 1392283"/>
                <a:gd name="connsiteX16" fmla="*/ 1314181 w 1811966"/>
                <a:gd name="connsiteY16" fmla="*/ 347971 h 1392283"/>
                <a:gd name="connsiteX17" fmla="*/ 1305919 w 1811966"/>
                <a:gd name="connsiteY17" fmla="*/ 112586 h 1392283"/>
                <a:gd name="connsiteX18" fmla="*/ 1214969 w 1811966"/>
                <a:gd name="connsiteY18" fmla="*/ 121134 h 1392283"/>
                <a:gd name="connsiteX19" fmla="*/ 1214173 w 1811966"/>
                <a:gd name="connsiteY19" fmla="*/ 264224 h 1392283"/>
                <a:gd name="connsiteX20" fmla="*/ 1112118 w 1811966"/>
                <a:gd name="connsiteY20" fmla="*/ 262096 h 1392283"/>
                <a:gd name="connsiteX21" fmla="*/ 1105263 w 1811966"/>
                <a:gd name="connsiteY21" fmla="*/ 0 h 1392283"/>
                <a:gd name="connsiteX22" fmla="*/ 926236 w 1811966"/>
                <a:gd name="connsiteY22" fmla="*/ 85791 h 1392283"/>
                <a:gd name="connsiteX23" fmla="*/ 781266 w 1811966"/>
                <a:gd name="connsiteY23" fmla="*/ 107282 h 1392283"/>
                <a:gd name="connsiteX24" fmla="*/ 376808 w 1811966"/>
                <a:gd name="connsiteY24" fmla="*/ 98404 h 1392283"/>
                <a:gd name="connsiteX25" fmla="*/ 350731 w 1811966"/>
                <a:gd name="connsiteY25" fmla="*/ 519958 h 1392283"/>
                <a:gd name="connsiteX26" fmla="*/ 88335 w 1811966"/>
                <a:gd name="connsiteY26" fmla="*/ 769563 h 1392283"/>
                <a:gd name="connsiteX27" fmla="*/ 0 w 1811966"/>
                <a:gd name="connsiteY27" fmla="*/ 802628 h 1392283"/>
                <a:gd name="connsiteX28" fmla="*/ 3135 w 1811966"/>
                <a:gd name="connsiteY28" fmla="*/ 954654 h 1392283"/>
                <a:gd name="connsiteX0" fmla="*/ 3135 w 1811966"/>
                <a:gd name="connsiteY0" fmla="*/ 954654 h 1392283"/>
                <a:gd name="connsiteX1" fmla="*/ 273516 w 1811966"/>
                <a:gd name="connsiteY1" fmla="*/ 1170110 h 1392283"/>
                <a:gd name="connsiteX2" fmla="*/ 504241 w 1811966"/>
                <a:gd name="connsiteY2" fmla="*/ 1170087 h 1392283"/>
                <a:gd name="connsiteX3" fmla="*/ 1222385 w 1811966"/>
                <a:gd name="connsiteY3" fmla="*/ 1135926 h 1392283"/>
                <a:gd name="connsiteX4" fmla="*/ 1196729 w 1811966"/>
                <a:gd name="connsiteY4" fmla="*/ 1016282 h 1392283"/>
                <a:gd name="connsiteX5" fmla="*/ 1461815 w 1811966"/>
                <a:gd name="connsiteY5" fmla="*/ 1024830 h 1392283"/>
                <a:gd name="connsiteX6" fmla="*/ 1470077 w 1811966"/>
                <a:gd name="connsiteY6" fmla="*/ 1221363 h 1392283"/>
                <a:gd name="connsiteX7" fmla="*/ 1811966 w 1811966"/>
                <a:gd name="connsiteY7" fmla="*/ 1392283 h 1392283"/>
                <a:gd name="connsiteX8" fmla="*/ 1794154 w 1811966"/>
                <a:gd name="connsiteY8" fmla="*/ 905037 h 1392283"/>
                <a:gd name="connsiteX9" fmla="*/ 1213939 w 1811966"/>
                <a:gd name="connsiteY9" fmla="*/ 894853 h 1392283"/>
                <a:gd name="connsiteX10" fmla="*/ 1209871 w 1811966"/>
                <a:gd name="connsiteY10" fmla="*/ 755441 h 1392283"/>
                <a:gd name="connsiteX11" fmla="*/ 1619521 w 1811966"/>
                <a:gd name="connsiteY11" fmla="*/ 755459 h 1392283"/>
                <a:gd name="connsiteX12" fmla="*/ 1600515 w 1811966"/>
                <a:gd name="connsiteY12" fmla="*/ 626934 h 1392283"/>
                <a:gd name="connsiteX13" fmla="*/ 1399405 w 1811966"/>
                <a:gd name="connsiteY13" fmla="*/ 627583 h 1392283"/>
                <a:gd name="connsiteX14" fmla="*/ 1296758 w 1811966"/>
                <a:gd name="connsiteY14" fmla="*/ 580137 h 1392283"/>
                <a:gd name="connsiteX15" fmla="*/ 1249123 w 1811966"/>
                <a:gd name="connsiteY15" fmla="*/ 511756 h 1392283"/>
                <a:gd name="connsiteX16" fmla="*/ 1231696 w 1811966"/>
                <a:gd name="connsiteY16" fmla="*/ 356517 h 1392283"/>
                <a:gd name="connsiteX17" fmla="*/ 1314181 w 1811966"/>
                <a:gd name="connsiteY17" fmla="*/ 347971 h 1392283"/>
                <a:gd name="connsiteX18" fmla="*/ 1305919 w 1811966"/>
                <a:gd name="connsiteY18" fmla="*/ 112586 h 1392283"/>
                <a:gd name="connsiteX19" fmla="*/ 1214969 w 1811966"/>
                <a:gd name="connsiteY19" fmla="*/ 121134 h 1392283"/>
                <a:gd name="connsiteX20" fmla="*/ 1214173 w 1811966"/>
                <a:gd name="connsiteY20" fmla="*/ 264224 h 1392283"/>
                <a:gd name="connsiteX21" fmla="*/ 1112118 w 1811966"/>
                <a:gd name="connsiteY21" fmla="*/ 262096 h 1392283"/>
                <a:gd name="connsiteX22" fmla="*/ 1105263 w 1811966"/>
                <a:gd name="connsiteY22" fmla="*/ 0 h 1392283"/>
                <a:gd name="connsiteX23" fmla="*/ 926236 w 1811966"/>
                <a:gd name="connsiteY23" fmla="*/ 85791 h 1392283"/>
                <a:gd name="connsiteX24" fmla="*/ 781266 w 1811966"/>
                <a:gd name="connsiteY24" fmla="*/ 107282 h 1392283"/>
                <a:gd name="connsiteX25" fmla="*/ 376808 w 1811966"/>
                <a:gd name="connsiteY25" fmla="*/ 98404 h 1392283"/>
                <a:gd name="connsiteX26" fmla="*/ 350731 w 1811966"/>
                <a:gd name="connsiteY26" fmla="*/ 519958 h 1392283"/>
                <a:gd name="connsiteX27" fmla="*/ 88335 w 1811966"/>
                <a:gd name="connsiteY27" fmla="*/ 769563 h 1392283"/>
                <a:gd name="connsiteX28" fmla="*/ 0 w 1811966"/>
                <a:gd name="connsiteY28" fmla="*/ 802628 h 1392283"/>
                <a:gd name="connsiteX29" fmla="*/ 3135 w 1811966"/>
                <a:gd name="connsiteY29" fmla="*/ 954654 h 1392283"/>
                <a:gd name="connsiteX0" fmla="*/ 3135 w 1811966"/>
                <a:gd name="connsiteY0" fmla="*/ 954654 h 1392283"/>
                <a:gd name="connsiteX1" fmla="*/ 273516 w 1811966"/>
                <a:gd name="connsiteY1" fmla="*/ 1170110 h 1392283"/>
                <a:gd name="connsiteX2" fmla="*/ 453042 w 1811966"/>
                <a:gd name="connsiteY2" fmla="*/ 1323941 h 1392283"/>
                <a:gd name="connsiteX3" fmla="*/ 1222385 w 1811966"/>
                <a:gd name="connsiteY3" fmla="*/ 1135926 h 1392283"/>
                <a:gd name="connsiteX4" fmla="*/ 1196729 w 1811966"/>
                <a:gd name="connsiteY4" fmla="*/ 1016282 h 1392283"/>
                <a:gd name="connsiteX5" fmla="*/ 1461815 w 1811966"/>
                <a:gd name="connsiteY5" fmla="*/ 1024830 h 1392283"/>
                <a:gd name="connsiteX6" fmla="*/ 1470077 w 1811966"/>
                <a:gd name="connsiteY6" fmla="*/ 1221363 h 1392283"/>
                <a:gd name="connsiteX7" fmla="*/ 1811966 w 1811966"/>
                <a:gd name="connsiteY7" fmla="*/ 1392283 h 1392283"/>
                <a:gd name="connsiteX8" fmla="*/ 1794154 w 1811966"/>
                <a:gd name="connsiteY8" fmla="*/ 905037 h 1392283"/>
                <a:gd name="connsiteX9" fmla="*/ 1213939 w 1811966"/>
                <a:gd name="connsiteY9" fmla="*/ 894853 h 1392283"/>
                <a:gd name="connsiteX10" fmla="*/ 1209871 w 1811966"/>
                <a:gd name="connsiteY10" fmla="*/ 755441 h 1392283"/>
                <a:gd name="connsiteX11" fmla="*/ 1619521 w 1811966"/>
                <a:gd name="connsiteY11" fmla="*/ 755459 h 1392283"/>
                <a:gd name="connsiteX12" fmla="*/ 1600515 w 1811966"/>
                <a:gd name="connsiteY12" fmla="*/ 626934 h 1392283"/>
                <a:gd name="connsiteX13" fmla="*/ 1399405 w 1811966"/>
                <a:gd name="connsiteY13" fmla="*/ 627583 h 1392283"/>
                <a:gd name="connsiteX14" fmla="*/ 1296758 w 1811966"/>
                <a:gd name="connsiteY14" fmla="*/ 580137 h 1392283"/>
                <a:gd name="connsiteX15" fmla="*/ 1249123 w 1811966"/>
                <a:gd name="connsiteY15" fmla="*/ 511756 h 1392283"/>
                <a:gd name="connsiteX16" fmla="*/ 1231696 w 1811966"/>
                <a:gd name="connsiteY16" fmla="*/ 356517 h 1392283"/>
                <a:gd name="connsiteX17" fmla="*/ 1314181 w 1811966"/>
                <a:gd name="connsiteY17" fmla="*/ 347971 h 1392283"/>
                <a:gd name="connsiteX18" fmla="*/ 1305919 w 1811966"/>
                <a:gd name="connsiteY18" fmla="*/ 112586 h 1392283"/>
                <a:gd name="connsiteX19" fmla="*/ 1214969 w 1811966"/>
                <a:gd name="connsiteY19" fmla="*/ 121134 h 1392283"/>
                <a:gd name="connsiteX20" fmla="*/ 1214173 w 1811966"/>
                <a:gd name="connsiteY20" fmla="*/ 264224 h 1392283"/>
                <a:gd name="connsiteX21" fmla="*/ 1112118 w 1811966"/>
                <a:gd name="connsiteY21" fmla="*/ 262096 h 1392283"/>
                <a:gd name="connsiteX22" fmla="*/ 1105263 w 1811966"/>
                <a:gd name="connsiteY22" fmla="*/ 0 h 1392283"/>
                <a:gd name="connsiteX23" fmla="*/ 926236 w 1811966"/>
                <a:gd name="connsiteY23" fmla="*/ 85791 h 1392283"/>
                <a:gd name="connsiteX24" fmla="*/ 781266 w 1811966"/>
                <a:gd name="connsiteY24" fmla="*/ 107282 h 1392283"/>
                <a:gd name="connsiteX25" fmla="*/ 376808 w 1811966"/>
                <a:gd name="connsiteY25" fmla="*/ 98404 h 1392283"/>
                <a:gd name="connsiteX26" fmla="*/ 350731 w 1811966"/>
                <a:gd name="connsiteY26" fmla="*/ 519958 h 1392283"/>
                <a:gd name="connsiteX27" fmla="*/ 88335 w 1811966"/>
                <a:gd name="connsiteY27" fmla="*/ 769563 h 1392283"/>
                <a:gd name="connsiteX28" fmla="*/ 0 w 1811966"/>
                <a:gd name="connsiteY28" fmla="*/ 802628 h 1392283"/>
                <a:gd name="connsiteX29" fmla="*/ 3135 w 1811966"/>
                <a:gd name="connsiteY29" fmla="*/ 954654 h 1392283"/>
                <a:gd name="connsiteX0" fmla="*/ 3135 w 1811966"/>
                <a:gd name="connsiteY0" fmla="*/ 954654 h 1392283"/>
                <a:gd name="connsiteX1" fmla="*/ 273516 w 1811966"/>
                <a:gd name="connsiteY1" fmla="*/ 1170110 h 1392283"/>
                <a:gd name="connsiteX2" fmla="*/ 453042 w 1811966"/>
                <a:gd name="connsiteY2" fmla="*/ 1323941 h 1392283"/>
                <a:gd name="connsiteX3" fmla="*/ 811940 w 1811966"/>
                <a:gd name="connsiteY3" fmla="*/ 1229909 h 1392283"/>
                <a:gd name="connsiteX4" fmla="*/ 1222385 w 1811966"/>
                <a:gd name="connsiteY4" fmla="*/ 1135926 h 1392283"/>
                <a:gd name="connsiteX5" fmla="*/ 1196729 w 1811966"/>
                <a:gd name="connsiteY5" fmla="*/ 1016282 h 1392283"/>
                <a:gd name="connsiteX6" fmla="*/ 1461815 w 1811966"/>
                <a:gd name="connsiteY6" fmla="*/ 1024830 h 1392283"/>
                <a:gd name="connsiteX7" fmla="*/ 1470077 w 1811966"/>
                <a:gd name="connsiteY7" fmla="*/ 1221363 h 1392283"/>
                <a:gd name="connsiteX8" fmla="*/ 1811966 w 1811966"/>
                <a:gd name="connsiteY8" fmla="*/ 1392283 h 1392283"/>
                <a:gd name="connsiteX9" fmla="*/ 1794154 w 1811966"/>
                <a:gd name="connsiteY9" fmla="*/ 905037 h 1392283"/>
                <a:gd name="connsiteX10" fmla="*/ 1213939 w 1811966"/>
                <a:gd name="connsiteY10" fmla="*/ 894853 h 1392283"/>
                <a:gd name="connsiteX11" fmla="*/ 1209871 w 1811966"/>
                <a:gd name="connsiteY11" fmla="*/ 755441 h 1392283"/>
                <a:gd name="connsiteX12" fmla="*/ 1619521 w 1811966"/>
                <a:gd name="connsiteY12" fmla="*/ 755459 h 1392283"/>
                <a:gd name="connsiteX13" fmla="*/ 1600515 w 1811966"/>
                <a:gd name="connsiteY13" fmla="*/ 626934 h 1392283"/>
                <a:gd name="connsiteX14" fmla="*/ 1399405 w 1811966"/>
                <a:gd name="connsiteY14" fmla="*/ 627583 h 1392283"/>
                <a:gd name="connsiteX15" fmla="*/ 1296758 w 1811966"/>
                <a:gd name="connsiteY15" fmla="*/ 580137 h 1392283"/>
                <a:gd name="connsiteX16" fmla="*/ 1249123 w 1811966"/>
                <a:gd name="connsiteY16" fmla="*/ 511756 h 1392283"/>
                <a:gd name="connsiteX17" fmla="*/ 1231696 w 1811966"/>
                <a:gd name="connsiteY17" fmla="*/ 356517 h 1392283"/>
                <a:gd name="connsiteX18" fmla="*/ 1314181 w 1811966"/>
                <a:gd name="connsiteY18" fmla="*/ 347971 h 1392283"/>
                <a:gd name="connsiteX19" fmla="*/ 1305919 w 1811966"/>
                <a:gd name="connsiteY19" fmla="*/ 112586 h 1392283"/>
                <a:gd name="connsiteX20" fmla="*/ 1214969 w 1811966"/>
                <a:gd name="connsiteY20" fmla="*/ 121134 h 1392283"/>
                <a:gd name="connsiteX21" fmla="*/ 1214173 w 1811966"/>
                <a:gd name="connsiteY21" fmla="*/ 264224 h 1392283"/>
                <a:gd name="connsiteX22" fmla="*/ 1112118 w 1811966"/>
                <a:gd name="connsiteY22" fmla="*/ 262096 h 1392283"/>
                <a:gd name="connsiteX23" fmla="*/ 1105263 w 1811966"/>
                <a:gd name="connsiteY23" fmla="*/ 0 h 1392283"/>
                <a:gd name="connsiteX24" fmla="*/ 926236 w 1811966"/>
                <a:gd name="connsiteY24" fmla="*/ 85791 h 1392283"/>
                <a:gd name="connsiteX25" fmla="*/ 781266 w 1811966"/>
                <a:gd name="connsiteY25" fmla="*/ 107282 h 1392283"/>
                <a:gd name="connsiteX26" fmla="*/ 376808 w 1811966"/>
                <a:gd name="connsiteY26" fmla="*/ 98404 h 1392283"/>
                <a:gd name="connsiteX27" fmla="*/ 350731 w 1811966"/>
                <a:gd name="connsiteY27" fmla="*/ 519958 h 1392283"/>
                <a:gd name="connsiteX28" fmla="*/ 88335 w 1811966"/>
                <a:gd name="connsiteY28" fmla="*/ 769563 h 1392283"/>
                <a:gd name="connsiteX29" fmla="*/ 0 w 1811966"/>
                <a:gd name="connsiteY29" fmla="*/ 802628 h 1392283"/>
                <a:gd name="connsiteX30" fmla="*/ 3135 w 1811966"/>
                <a:gd name="connsiteY30" fmla="*/ 954654 h 1392283"/>
                <a:gd name="connsiteX0" fmla="*/ 3135 w 1811966"/>
                <a:gd name="connsiteY0" fmla="*/ 954654 h 1392283"/>
                <a:gd name="connsiteX1" fmla="*/ 273516 w 1811966"/>
                <a:gd name="connsiteY1" fmla="*/ 1170110 h 1392283"/>
                <a:gd name="connsiteX2" fmla="*/ 453042 w 1811966"/>
                <a:gd name="connsiteY2" fmla="*/ 1323941 h 1392283"/>
                <a:gd name="connsiteX3" fmla="*/ 692414 w 1811966"/>
                <a:gd name="connsiteY3" fmla="*/ 1341036 h 1392283"/>
                <a:gd name="connsiteX4" fmla="*/ 1222385 w 1811966"/>
                <a:gd name="connsiteY4" fmla="*/ 1135926 h 1392283"/>
                <a:gd name="connsiteX5" fmla="*/ 1196729 w 1811966"/>
                <a:gd name="connsiteY5" fmla="*/ 1016282 h 1392283"/>
                <a:gd name="connsiteX6" fmla="*/ 1461815 w 1811966"/>
                <a:gd name="connsiteY6" fmla="*/ 1024830 h 1392283"/>
                <a:gd name="connsiteX7" fmla="*/ 1470077 w 1811966"/>
                <a:gd name="connsiteY7" fmla="*/ 1221363 h 1392283"/>
                <a:gd name="connsiteX8" fmla="*/ 1811966 w 1811966"/>
                <a:gd name="connsiteY8" fmla="*/ 1392283 h 1392283"/>
                <a:gd name="connsiteX9" fmla="*/ 1794154 w 1811966"/>
                <a:gd name="connsiteY9" fmla="*/ 905037 h 1392283"/>
                <a:gd name="connsiteX10" fmla="*/ 1213939 w 1811966"/>
                <a:gd name="connsiteY10" fmla="*/ 894853 h 1392283"/>
                <a:gd name="connsiteX11" fmla="*/ 1209871 w 1811966"/>
                <a:gd name="connsiteY11" fmla="*/ 755441 h 1392283"/>
                <a:gd name="connsiteX12" fmla="*/ 1619521 w 1811966"/>
                <a:gd name="connsiteY12" fmla="*/ 755459 h 1392283"/>
                <a:gd name="connsiteX13" fmla="*/ 1600515 w 1811966"/>
                <a:gd name="connsiteY13" fmla="*/ 626934 h 1392283"/>
                <a:gd name="connsiteX14" fmla="*/ 1399405 w 1811966"/>
                <a:gd name="connsiteY14" fmla="*/ 627583 h 1392283"/>
                <a:gd name="connsiteX15" fmla="*/ 1296758 w 1811966"/>
                <a:gd name="connsiteY15" fmla="*/ 580137 h 1392283"/>
                <a:gd name="connsiteX16" fmla="*/ 1249123 w 1811966"/>
                <a:gd name="connsiteY16" fmla="*/ 511756 h 1392283"/>
                <a:gd name="connsiteX17" fmla="*/ 1231696 w 1811966"/>
                <a:gd name="connsiteY17" fmla="*/ 356517 h 1392283"/>
                <a:gd name="connsiteX18" fmla="*/ 1314181 w 1811966"/>
                <a:gd name="connsiteY18" fmla="*/ 347971 h 1392283"/>
                <a:gd name="connsiteX19" fmla="*/ 1305919 w 1811966"/>
                <a:gd name="connsiteY19" fmla="*/ 112586 h 1392283"/>
                <a:gd name="connsiteX20" fmla="*/ 1214969 w 1811966"/>
                <a:gd name="connsiteY20" fmla="*/ 121134 h 1392283"/>
                <a:gd name="connsiteX21" fmla="*/ 1214173 w 1811966"/>
                <a:gd name="connsiteY21" fmla="*/ 264224 h 1392283"/>
                <a:gd name="connsiteX22" fmla="*/ 1112118 w 1811966"/>
                <a:gd name="connsiteY22" fmla="*/ 262096 h 1392283"/>
                <a:gd name="connsiteX23" fmla="*/ 1105263 w 1811966"/>
                <a:gd name="connsiteY23" fmla="*/ 0 h 1392283"/>
                <a:gd name="connsiteX24" fmla="*/ 926236 w 1811966"/>
                <a:gd name="connsiteY24" fmla="*/ 85791 h 1392283"/>
                <a:gd name="connsiteX25" fmla="*/ 781266 w 1811966"/>
                <a:gd name="connsiteY25" fmla="*/ 107282 h 1392283"/>
                <a:gd name="connsiteX26" fmla="*/ 376808 w 1811966"/>
                <a:gd name="connsiteY26" fmla="*/ 98404 h 1392283"/>
                <a:gd name="connsiteX27" fmla="*/ 350731 w 1811966"/>
                <a:gd name="connsiteY27" fmla="*/ 519958 h 1392283"/>
                <a:gd name="connsiteX28" fmla="*/ 88335 w 1811966"/>
                <a:gd name="connsiteY28" fmla="*/ 769563 h 1392283"/>
                <a:gd name="connsiteX29" fmla="*/ 0 w 1811966"/>
                <a:gd name="connsiteY29" fmla="*/ 802628 h 1392283"/>
                <a:gd name="connsiteX30" fmla="*/ 3135 w 1811966"/>
                <a:gd name="connsiteY30" fmla="*/ 954654 h 1392283"/>
                <a:gd name="connsiteX0" fmla="*/ 3135 w 1811966"/>
                <a:gd name="connsiteY0" fmla="*/ 954654 h 1392283"/>
                <a:gd name="connsiteX1" fmla="*/ 273516 w 1811966"/>
                <a:gd name="connsiteY1" fmla="*/ 1170110 h 1392283"/>
                <a:gd name="connsiteX2" fmla="*/ 453042 w 1811966"/>
                <a:gd name="connsiteY2" fmla="*/ 1323941 h 1392283"/>
                <a:gd name="connsiteX3" fmla="*/ 692414 w 1811966"/>
                <a:gd name="connsiteY3" fmla="*/ 1341036 h 1392283"/>
                <a:gd name="connsiteX4" fmla="*/ 786299 w 1811966"/>
                <a:gd name="connsiteY4" fmla="*/ 1306823 h 1392283"/>
                <a:gd name="connsiteX5" fmla="*/ 1222385 w 1811966"/>
                <a:gd name="connsiteY5" fmla="*/ 1135926 h 1392283"/>
                <a:gd name="connsiteX6" fmla="*/ 1196729 w 1811966"/>
                <a:gd name="connsiteY6" fmla="*/ 1016282 h 1392283"/>
                <a:gd name="connsiteX7" fmla="*/ 1461815 w 1811966"/>
                <a:gd name="connsiteY7" fmla="*/ 1024830 h 1392283"/>
                <a:gd name="connsiteX8" fmla="*/ 1470077 w 1811966"/>
                <a:gd name="connsiteY8" fmla="*/ 1221363 h 1392283"/>
                <a:gd name="connsiteX9" fmla="*/ 1811966 w 1811966"/>
                <a:gd name="connsiteY9" fmla="*/ 1392283 h 1392283"/>
                <a:gd name="connsiteX10" fmla="*/ 1794154 w 1811966"/>
                <a:gd name="connsiteY10" fmla="*/ 905037 h 1392283"/>
                <a:gd name="connsiteX11" fmla="*/ 1213939 w 1811966"/>
                <a:gd name="connsiteY11" fmla="*/ 894853 h 1392283"/>
                <a:gd name="connsiteX12" fmla="*/ 1209871 w 1811966"/>
                <a:gd name="connsiteY12" fmla="*/ 755441 h 1392283"/>
                <a:gd name="connsiteX13" fmla="*/ 1619521 w 1811966"/>
                <a:gd name="connsiteY13" fmla="*/ 755459 h 1392283"/>
                <a:gd name="connsiteX14" fmla="*/ 1600515 w 1811966"/>
                <a:gd name="connsiteY14" fmla="*/ 626934 h 1392283"/>
                <a:gd name="connsiteX15" fmla="*/ 1399405 w 1811966"/>
                <a:gd name="connsiteY15" fmla="*/ 627583 h 1392283"/>
                <a:gd name="connsiteX16" fmla="*/ 1296758 w 1811966"/>
                <a:gd name="connsiteY16" fmla="*/ 580137 h 1392283"/>
                <a:gd name="connsiteX17" fmla="*/ 1249123 w 1811966"/>
                <a:gd name="connsiteY17" fmla="*/ 511756 h 1392283"/>
                <a:gd name="connsiteX18" fmla="*/ 1231696 w 1811966"/>
                <a:gd name="connsiteY18" fmla="*/ 356517 h 1392283"/>
                <a:gd name="connsiteX19" fmla="*/ 1314181 w 1811966"/>
                <a:gd name="connsiteY19" fmla="*/ 347971 h 1392283"/>
                <a:gd name="connsiteX20" fmla="*/ 1305919 w 1811966"/>
                <a:gd name="connsiteY20" fmla="*/ 112586 h 1392283"/>
                <a:gd name="connsiteX21" fmla="*/ 1214969 w 1811966"/>
                <a:gd name="connsiteY21" fmla="*/ 121134 h 1392283"/>
                <a:gd name="connsiteX22" fmla="*/ 1214173 w 1811966"/>
                <a:gd name="connsiteY22" fmla="*/ 264224 h 1392283"/>
                <a:gd name="connsiteX23" fmla="*/ 1112118 w 1811966"/>
                <a:gd name="connsiteY23" fmla="*/ 262096 h 1392283"/>
                <a:gd name="connsiteX24" fmla="*/ 1105263 w 1811966"/>
                <a:gd name="connsiteY24" fmla="*/ 0 h 1392283"/>
                <a:gd name="connsiteX25" fmla="*/ 926236 w 1811966"/>
                <a:gd name="connsiteY25" fmla="*/ 85791 h 1392283"/>
                <a:gd name="connsiteX26" fmla="*/ 781266 w 1811966"/>
                <a:gd name="connsiteY26" fmla="*/ 107282 h 1392283"/>
                <a:gd name="connsiteX27" fmla="*/ 376808 w 1811966"/>
                <a:gd name="connsiteY27" fmla="*/ 98404 h 1392283"/>
                <a:gd name="connsiteX28" fmla="*/ 350731 w 1811966"/>
                <a:gd name="connsiteY28" fmla="*/ 519958 h 1392283"/>
                <a:gd name="connsiteX29" fmla="*/ 88335 w 1811966"/>
                <a:gd name="connsiteY29" fmla="*/ 769563 h 1392283"/>
                <a:gd name="connsiteX30" fmla="*/ 0 w 1811966"/>
                <a:gd name="connsiteY30" fmla="*/ 802628 h 1392283"/>
                <a:gd name="connsiteX31" fmla="*/ 3135 w 1811966"/>
                <a:gd name="connsiteY31" fmla="*/ 954654 h 1392283"/>
                <a:gd name="connsiteX0" fmla="*/ 3135 w 1811966"/>
                <a:gd name="connsiteY0" fmla="*/ 954654 h 1392283"/>
                <a:gd name="connsiteX1" fmla="*/ 273516 w 1811966"/>
                <a:gd name="connsiteY1" fmla="*/ 1170110 h 1392283"/>
                <a:gd name="connsiteX2" fmla="*/ 453042 w 1811966"/>
                <a:gd name="connsiteY2" fmla="*/ 1323941 h 1392283"/>
                <a:gd name="connsiteX3" fmla="*/ 692414 w 1811966"/>
                <a:gd name="connsiteY3" fmla="*/ 1341036 h 1392283"/>
                <a:gd name="connsiteX4" fmla="*/ 683863 w 1811966"/>
                <a:gd name="connsiteY4" fmla="*/ 1135933 h 1392283"/>
                <a:gd name="connsiteX5" fmla="*/ 1222385 w 1811966"/>
                <a:gd name="connsiteY5" fmla="*/ 1135926 h 1392283"/>
                <a:gd name="connsiteX6" fmla="*/ 1196729 w 1811966"/>
                <a:gd name="connsiteY6" fmla="*/ 1016282 h 1392283"/>
                <a:gd name="connsiteX7" fmla="*/ 1461815 w 1811966"/>
                <a:gd name="connsiteY7" fmla="*/ 1024830 h 1392283"/>
                <a:gd name="connsiteX8" fmla="*/ 1470077 w 1811966"/>
                <a:gd name="connsiteY8" fmla="*/ 1221363 h 1392283"/>
                <a:gd name="connsiteX9" fmla="*/ 1811966 w 1811966"/>
                <a:gd name="connsiteY9" fmla="*/ 1392283 h 1392283"/>
                <a:gd name="connsiteX10" fmla="*/ 1794154 w 1811966"/>
                <a:gd name="connsiteY10" fmla="*/ 905037 h 1392283"/>
                <a:gd name="connsiteX11" fmla="*/ 1213939 w 1811966"/>
                <a:gd name="connsiteY11" fmla="*/ 894853 h 1392283"/>
                <a:gd name="connsiteX12" fmla="*/ 1209871 w 1811966"/>
                <a:gd name="connsiteY12" fmla="*/ 755441 h 1392283"/>
                <a:gd name="connsiteX13" fmla="*/ 1619521 w 1811966"/>
                <a:gd name="connsiteY13" fmla="*/ 755459 h 1392283"/>
                <a:gd name="connsiteX14" fmla="*/ 1600515 w 1811966"/>
                <a:gd name="connsiteY14" fmla="*/ 626934 h 1392283"/>
                <a:gd name="connsiteX15" fmla="*/ 1399405 w 1811966"/>
                <a:gd name="connsiteY15" fmla="*/ 627583 h 1392283"/>
                <a:gd name="connsiteX16" fmla="*/ 1296758 w 1811966"/>
                <a:gd name="connsiteY16" fmla="*/ 580137 h 1392283"/>
                <a:gd name="connsiteX17" fmla="*/ 1249123 w 1811966"/>
                <a:gd name="connsiteY17" fmla="*/ 511756 h 1392283"/>
                <a:gd name="connsiteX18" fmla="*/ 1231696 w 1811966"/>
                <a:gd name="connsiteY18" fmla="*/ 356517 h 1392283"/>
                <a:gd name="connsiteX19" fmla="*/ 1314181 w 1811966"/>
                <a:gd name="connsiteY19" fmla="*/ 347971 h 1392283"/>
                <a:gd name="connsiteX20" fmla="*/ 1305919 w 1811966"/>
                <a:gd name="connsiteY20" fmla="*/ 112586 h 1392283"/>
                <a:gd name="connsiteX21" fmla="*/ 1214969 w 1811966"/>
                <a:gd name="connsiteY21" fmla="*/ 121134 h 1392283"/>
                <a:gd name="connsiteX22" fmla="*/ 1214173 w 1811966"/>
                <a:gd name="connsiteY22" fmla="*/ 264224 h 1392283"/>
                <a:gd name="connsiteX23" fmla="*/ 1112118 w 1811966"/>
                <a:gd name="connsiteY23" fmla="*/ 262096 h 1392283"/>
                <a:gd name="connsiteX24" fmla="*/ 1105263 w 1811966"/>
                <a:gd name="connsiteY24" fmla="*/ 0 h 1392283"/>
                <a:gd name="connsiteX25" fmla="*/ 926236 w 1811966"/>
                <a:gd name="connsiteY25" fmla="*/ 85791 h 1392283"/>
                <a:gd name="connsiteX26" fmla="*/ 781266 w 1811966"/>
                <a:gd name="connsiteY26" fmla="*/ 107282 h 1392283"/>
                <a:gd name="connsiteX27" fmla="*/ 376808 w 1811966"/>
                <a:gd name="connsiteY27" fmla="*/ 98404 h 1392283"/>
                <a:gd name="connsiteX28" fmla="*/ 350731 w 1811966"/>
                <a:gd name="connsiteY28" fmla="*/ 519958 h 1392283"/>
                <a:gd name="connsiteX29" fmla="*/ 88335 w 1811966"/>
                <a:gd name="connsiteY29" fmla="*/ 769563 h 1392283"/>
                <a:gd name="connsiteX30" fmla="*/ 0 w 1811966"/>
                <a:gd name="connsiteY30" fmla="*/ 802628 h 1392283"/>
                <a:gd name="connsiteX31" fmla="*/ 3135 w 1811966"/>
                <a:gd name="connsiteY31" fmla="*/ 954654 h 1392283"/>
                <a:gd name="connsiteX0" fmla="*/ 3135 w 1811966"/>
                <a:gd name="connsiteY0" fmla="*/ 954654 h 1392283"/>
                <a:gd name="connsiteX1" fmla="*/ 273516 w 1811966"/>
                <a:gd name="connsiteY1" fmla="*/ 1170110 h 1392283"/>
                <a:gd name="connsiteX2" fmla="*/ 453042 w 1811966"/>
                <a:gd name="connsiteY2" fmla="*/ 1323941 h 1392283"/>
                <a:gd name="connsiteX3" fmla="*/ 692414 w 1811966"/>
                <a:gd name="connsiteY3" fmla="*/ 1341036 h 1392283"/>
                <a:gd name="connsiteX4" fmla="*/ 683977 w 1811966"/>
                <a:gd name="connsiteY4" fmla="*/ 1187235 h 1392283"/>
                <a:gd name="connsiteX5" fmla="*/ 1222385 w 1811966"/>
                <a:gd name="connsiteY5" fmla="*/ 1135926 h 1392283"/>
                <a:gd name="connsiteX6" fmla="*/ 1196729 w 1811966"/>
                <a:gd name="connsiteY6" fmla="*/ 1016282 h 1392283"/>
                <a:gd name="connsiteX7" fmla="*/ 1461815 w 1811966"/>
                <a:gd name="connsiteY7" fmla="*/ 1024830 h 1392283"/>
                <a:gd name="connsiteX8" fmla="*/ 1470077 w 1811966"/>
                <a:gd name="connsiteY8" fmla="*/ 1221363 h 1392283"/>
                <a:gd name="connsiteX9" fmla="*/ 1811966 w 1811966"/>
                <a:gd name="connsiteY9" fmla="*/ 1392283 h 1392283"/>
                <a:gd name="connsiteX10" fmla="*/ 1794154 w 1811966"/>
                <a:gd name="connsiteY10" fmla="*/ 905037 h 1392283"/>
                <a:gd name="connsiteX11" fmla="*/ 1213939 w 1811966"/>
                <a:gd name="connsiteY11" fmla="*/ 894853 h 1392283"/>
                <a:gd name="connsiteX12" fmla="*/ 1209871 w 1811966"/>
                <a:gd name="connsiteY12" fmla="*/ 755441 h 1392283"/>
                <a:gd name="connsiteX13" fmla="*/ 1619521 w 1811966"/>
                <a:gd name="connsiteY13" fmla="*/ 755459 h 1392283"/>
                <a:gd name="connsiteX14" fmla="*/ 1600515 w 1811966"/>
                <a:gd name="connsiteY14" fmla="*/ 626934 h 1392283"/>
                <a:gd name="connsiteX15" fmla="*/ 1399405 w 1811966"/>
                <a:gd name="connsiteY15" fmla="*/ 627583 h 1392283"/>
                <a:gd name="connsiteX16" fmla="*/ 1296758 w 1811966"/>
                <a:gd name="connsiteY16" fmla="*/ 580137 h 1392283"/>
                <a:gd name="connsiteX17" fmla="*/ 1249123 w 1811966"/>
                <a:gd name="connsiteY17" fmla="*/ 511756 h 1392283"/>
                <a:gd name="connsiteX18" fmla="*/ 1231696 w 1811966"/>
                <a:gd name="connsiteY18" fmla="*/ 356517 h 1392283"/>
                <a:gd name="connsiteX19" fmla="*/ 1314181 w 1811966"/>
                <a:gd name="connsiteY19" fmla="*/ 347971 h 1392283"/>
                <a:gd name="connsiteX20" fmla="*/ 1305919 w 1811966"/>
                <a:gd name="connsiteY20" fmla="*/ 112586 h 1392283"/>
                <a:gd name="connsiteX21" fmla="*/ 1214969 w 1811966"/>
                <a:gd name="connsiteY21" fmla="*/ 121134 h 1392283"/>
                <a:gd name="connsiteX22" fmla="*/ 1214173 w 1811966"/>
                <a:gd name="connsiteY22" fmla="*/ 264224 h 1392283"/>
                <a:gd name="connsiteX23" fmla="*/ 1112118 w 1811966"/>
                <a:gd name="connsiteY23" fmla="*/ 262096 h 1392283"/>
                <a:gd name="connsiteX24" fmla="*/ 1105263 w 1811966"/>
                <a:gd name="connsiteY24" fmla="*/ 0 h 1392283"/>
                <a:gd name="connsiteX25" fmla="*/ 926236 w 1811966"/>
                <a:gd name="connsiteY25" fmla="*/ 85791 h 1392283"/>
                <a:gd name="connsiteX26" fmla="*/ 781266 w 1811966"/>
                <a:gd name="connsiteY26" fmla="*/ 107282 h 1392283"/>
                <a:gd name="connsiteX27" fmla="*/ 376808 w 1811966"/>
                <a:gd name="connsiteY27" fmla="*/ 98404 h 1392283"/>
                <a:gd name="connsiteX28" fmla="*/ 350731 w 1811966"/>
                <a:gd name="connsiteY28" fmla="*/ 519958 h 1392283"/>
                <a:gd name="connsiteX29" fmla="*/ 88335 w 1811966"/>
                <a:gd name="connsiteY29" fmla="*/ 769563 h 1392283"/>
                <a:gd name="connsiteX30" fmla="*/ 0 w 1811966"/>
                <a:gd name="connsiteY30" fmla="*/ 802628 h 1392283"/>
                <a:gd name="connsiteX31" fmla="*/ 3135 w 1811966"/>
                <a:gd name="connsiteY31" fmla="*/ 954654 h 1392283"/>
                <a:gd name="connsiteX0" fmla="*/ 3135 w 1811966"/>
                <a:gd name="connsiteY0" fmla="*/ 954654 h 1392283"/>
                <a:gd name="connsiteX1" fmla="*/ 273516 w 1811966"/>
                <a:gd name="connsiteY1" fmla="*/ 1170110 h 1392283"/>
                <a:gd name="connsiteX2" fmla="*/ 453042 w 1811966"/>
                <a:gd name="connsiteY2" fmla="*/ 1323941 h 1392283"/>
                <a:gd name="connsiteX3" fmla="*/ 692414 w 1811966"/>
                <a:gd name="connsiteY3" fmla="*/ 1341036 h 1392283"/>
                <a:gd name="connsiteX4" fmla="*/ 683977 w 1811966"/>
                <a:gd name="connsiteY4" fmla="*/ 1187235 h 1392283"/>
                <a:gd name="connsiteX5" fmla="*/ 735016 w 1811966"/>
                <a:gd name="connsiteY5" fmla="*/ 1187179 h 1392283"/>
                <a:gd name="connsiteX6" fmla="*/ 1222385 w 1811966"/>
                <a:gd name="connsiteY6" fmla="*/ 1135926 h 1392283"/>
                <a:gd name="connsiteX7" fmla="*/ 1196729 w 1811966"/>
                <a:gd name="connsiteY7" fmla="*/ 1016282 h 1392283"/>
                <a:gd name="connsiteX8" fmla="*/ 1461815 w 1811966"/>
                <a:gd name="connsiteY8" fmla="*/ 1024830 h 1392283"/>
                <a:gd name="connsiteX9" fmla="*/ 1470077 w 1811966"/>
                <a:gd name="connsiteY9" fmla="*/ 1221363 h 1392283"/>
                <a:gd name="connsiteX10" fmla="*/ 1811966 w 1811966"/>
                <a:gd name="connsiteY10" fmla="*/ 1392283 h 1392283"/>
                <a:gd name="connsiteX11" fmla="*/ 1794154 w 1811966"/>
                <a:gd name="connsiteY11" fmla="*/ 905037 h 1392283"/>
                <a:gd name="connsiteX12" fmla="*/ 1213939 w 1811966"/>
                <a:gd name="connsiteY12" fmla="*/ 894853 h 1392283"/>
                <a:gd name="connsiteX13" fmla="*/ 1209871 w 1811966"/>
                <a:gd name="connsiteY13" fmla="*/ 755441 h 1392283"/>
                <a:gd name="connsiteX14" fmla="*/ 1619521 w 1811966"/>
                <a:gd name="connsiteY14" fmla="*/ 755459 h 1392283"/>
                <a:gd name="connsiteX15" fmla="*/ 1600515 w 1811966"/>
                <a:gd name="connsiteY15" fmla="*/ 626934 h 1392283"/>
                <a:gd name="connsiteX16" fmla="*/ 1399405 w 1811966"/>
                <a:gd name="connsiteY16" fmla="*/ 627583 h 1392283"/>
                <a:gd name="connsiteX17" fmla="*/ 1296758 w 1811966"/>
                <a:gd name="connsiteY17" fmla="*/ 580137 h 1392283"/>
                <a:gd name="connsiteX18" fmla="*/ 1249123 w 1811966"/>
                <a:gd name="connsiteY18" fmla="*/ 511756 h 1392283"/>
                <a:gd name="connsiteX19" fmla="*/ 1231696 w 1811966"/>
                <a:gd name="connsiteY19" fmla="*/ 356517 h 1392283"/>
                <a:gd name="connsiteX20" fmla="*/ 1314181 w 1811966"/>
                <a:gd name="connsiteY20" fmla="*/ 347971 h 1392283"/>
                <a:gd name="connsiteX21" fmla="*/ 1305919 w 1811966"/>
                <a:gd name="connsiteY21" fmla="*/ 112586 h 1392283"/>
                <a:gd name="connsiteX22" fmla="*/ 1214969 w 1811966"/>
                <a:gd name="connsiteY22" fmla="*/ 121134 h 1392283"/>
                <a:gd name="connsiteX23" fmla="*/ 1214173 w 1811966"/>
                <a:gd name="connsiteY23" fmla="*/ 264224 h 1392283"/>
                <a:gd name="connsiteX24" fmla="*/ 1112118 w 1811966"/>
                <a:gd name="connsiteY24" fmla="*/ 262096 h 1392283"/>
                <a:gd name="connsiteX25" fmla="*/ 1105263 w 1811966"/>
                <a:gd name="connsiteY25" fmla="*/ 0 h 1392283"/>
                <a:gd name="connsiteX26" fmla="*/ 926236 w 1811966"/>
                <a:gd name="connsiteY26" fmla="*/ 85791 h 1392283"/>
                <a:gd name="connsiteX27" fmla="*/ 781266 w 1811966"/>
                <a:gd name="connsiteY27" fmla="*/ 107282 h 1392283"/>
                <a:gd name="connsiteX28" fmla="*/ 376808 w 1811966"/>
                <a:gd name="connsiteY28" fmla="*/ 98404 h 1392283"/>
                <a:gd name="connsiteX29" fmla="*/ 350731 w 1811966"/>
                <a:gd name="connsiteY29" fmla="*/ 519958 h 1392283"/>
                <a:gd name="connsiteX30" fmla="*/ 88335 w 1811966"/>
                <a:gd name="connsiteY30" fmla="*/ 769563 h 1392283"/>
                <a:gd name="connsiteX31" fmla="*/ 0 w 1811966"/>
                <a:gd name="connsiteY31" fmla="*/ 802628 h 1392283"/>
                <a:gd name="connsiteX32" fmla="*/ 3135 w 1811966"/>
                <a:gd name="connsiteY32" fmla="*/ 954654 h 1392283"/>
                <a:gd name="connsiteX0" fmla="*/ 3135 w 1811966"/>
                <a:gd name="connsiteY0" fmla="*/ 954654 h 1392283"/>
                <a:gd name="connsiteX1" fmla="*/ 273516 w 1811966"/>
                <a:gd name="connsiteY1" fmla="*/ 1170110 h 1392283"/>
                <a:gd name="connsiteX2" fmla="*/ 453042 w 1811966"/>
                <a:gd name="connsiteY2" fmla="*/ 1323941 h 1392283"/>
                <a:gd name="connsiteX3" fmla="*/ 692414 w 1811966"/>
                <a:gd name="connsiteY3" fmla="*/ 1341036 h 1392283"/>
                <a:gd name="connsiteX4" fmla="*/ 683977 w 1811966"/>
                <a:gd name="connsiteY4" fmla="*/ 1187235 h 1392283"/>
                <a:gd name="connsiteX5" fmla="*/ 581289 w 1811966"/>
                <a:gd name="connsiteY5" fmla="*/ 1187206 h 1392283"/>
                <a:gd name="connsiteX6" fmla="*/ 1222385 w 1811966"/>
                <a:gd name="connsiteY6" fmla="*/ 1135926 h 1392283"/>
                <a:gd name="connsiteX7" fmla="*/ 1196729 w 1811966"/>
                <a:gd name="connsiteY7" fmla="*/ 1016282 h 1392283"/>
                <a:gd name="connsiteX8" fmla="*/ 1461815 w 1811966"/>
                <a:gd name="connsiteY8" fmla="*/ 1024830 h 1392283"/>
                <a:gd name="connsiteX9" fmla="*/ 1470077 w 1811966"/>
                <a:gd name="connsiteY9" fmla="*/ 1221363 h 1392283"/>
                <a:gd name="connsiteX10" fmla="*/ 1811966 w 1811966"/>
                <a:gd name="connsiteY10" fmla="*/ 1392283 h 1392283"/>
                <a:gd name="connsiteX11" fmla="*/ 1794154 w 1811966"/>
                <a:gd name="connsiteY11" fmla="*/ 905037 h 1392283"/>
                <a:gd name="connsiteX12" fmla="*/ 1213939 w 1811966"/>
                <a:gd name="connsiteY12" fmla="*/ 894853 h 1392283"/>
                <a:gd name="connsiteX13" fmla="*/ 1209871 w 1811966"/>
                <a:gd name="connsiteY13" fmla="*/ 755441 h 1392283"/>
                <a:gd name="connsiteX14" fmla="*/ 1619521 w 1811966"/>
                <a:gd name="connsiteY14" fmla="*/ 755459 h 1392283"/>
                <a:gd name="connsiteX15" fmla="*/ 1600515 w 1811966"/>
                <a:gd name="connsiteY15" fmla="*/ 626934 h 1392283"/>
                <a:gd name="connsiteX16" fmla="*/ 1399405 w 1811966"/>
                <a:gd name="connsiteY16" fmla="*/ 627583 h 1392283"/>
                <a:gd name="connsiteX17" fmla="*/ 1296758 w 1811966"/>
                <a:gd name="connsiteY17" fmla="*/ 580137 h 1392283"/>
                <a:gd name="connsiteX18" fmla="*/ 1249123 w 1811966"/>
                <a:gd name="connsiteY18" fmla="*/ 511756 h 1392283"/>
                <a:gd name="connsiteX19" fmla="*/ 1231696 w 1811966"/>
                <a:gd name="connsiteY19" fmla="*/ 356517 h 1392283"/>
                <a:gd name="connsiteX20" fmla="*/ 1314181 w 1811966"/>
                <a:gd name="connsiteY20" fmla="*/ 347971 h 1392283"/>
                <a:gd name="connsiteX21" fmla="*/ 1305919 w 1811966"/>
                <a:gd name="connsiteY21" fmla="*/ 112586 h 1392283"/>
                <a:gd name="connsiteX22" fmla="*/ 1214969 w 1811966"/>
                <a:gd name="connsiteY22" fmla="*/ 121134 h 1392283"/>
                <a:gd name="connsiteX23" fmla="*/ 1214173 w 1811966"/>
                <a:gd name="connsiteY23" fmla="*/ 264224 h 1392283"/>
                <a:gd name="connsiteX24" fmla="*/ 1112118 w 1811966"/>
                <a:gd name="connsiteY24" fmla="*/ 262096 h 1392283"/>
                <a:gd name="connsiteX25" fmla="*/ 1105263 w 1811966"/>
                <a:gd name="connsiteY25" fmla="*/ 0 h 1392283"/>
                <a:gd name="connsiteX26" fmla="*/ 926236 w 1811966"/>
                <a:gd name="connsiteY26" fmla="*/ 85791 h 1392283"/>
                <a:gd name="connsiteX27" fmla="*/ 781266 w 1811966"/>
                <a:gd name="connsiteY27" fmla="*/ 107282 h 1392283"/>
                <a:gd name="connsiteX28" fmla="*/ 376808 w 1811966"/>
                <a:gd name="connsiteY28" fmla="*/ 98404 h 1392283"/>
                <a:gd name="connsiteX29" fmla="*/ 350731 w 1811966"/>
                <a:gd name="connsiteY29" fmla="*/ 519958 h 1392283"/>
                <a:gd name="connsiteX30" fmla="*/ 88335 w 1811966"/>
                <a:gd name="connsiteY30" fmla="*/ 769563 h 1392283"/>
                <a:gd name="connsiteX31" fmla="*/ 0 w 1811966"/>
                <a:gd name="connsiteY31" fmla="*/ 802628 h 1392283"/>
                <a:gd name="connsiteX32" fmla="*/ 3135 w 1811966"/>
                <a:gd name="connsiteY32" fmla="*/ 954654 h 1392283"/>
                <a:gd name="connsiteX0" fmla="*/ 3135 w 1811966"/>
                <a:gd name="connsiteY0" fmla="*/ 954654 h 1392283"/>
                <a:gd name="connsiteX1" fmla="*/ 273516 w 1811966"/>
                <a:gd name="connsiteY1" fmla="*/ 1170110 h 1392283"/>
                <a:gd name="connsiteX2" fmla="*/ 453042 w 1811966"/>
                <a:gd name="connsiteY2" fmla="*/ 1323941 h 1392283"/>
                <a:gd name="connsiteX3" fmla="*/ 692414 w 1811966"/>
                <a:gd name="connsiteY3" fmla="*/ 1341036 h 1392283"/>
                <a:gd name="connsiteX4" fmla="*/ 683977 w 1811966"/>
                <a:gd name="connsiteY4" fmla="*/ 1187235 h 1392283"/>
                <a:gd name="connsiteX5" fmla="*/ 581289 w 1811966"/>
                <a:gd name="connsiteY5" fmla="*/ 1187206 h 1392283"/>
                <a:gd name="connsiteX6" fmla="*/ 846129 w 1811966"/>
                <a:gd name="connsiteY6" fmla="*/ 1161541 h 1392283"/>
                <a:gd name="connsiteX7" fmla="*/ 1222385 w 1811966"/>
                <a:gd name="connsiteY7" fmla="*/ 1135926 h 1392283"/>
                <a:gd name="connsiteX8" fmla="*/ 1196729 w 1811966"/>
                <a:gd name="connsiteY8" fmla="*/ 1016282 h 1392283"/>
                <a:gd name="connsiteX9" fmla="*/ 1461815 w 1811966"/>
                <a:gd name="connsiteY9" fmla="*/ 1024830 h 1392283"/>
                <a:gd name="connsiteX10" fmla="*/ 1470077 w 1811966"/>
                <a:gd name="connsiteY10" fmla="*/ 1221363 h 1392283"/>
                <a:gd name="connsiteX11" fmla="*/ 1811966 w 1811966"/>
                <a:gd name="connsiteY11" fmla="*/ 1392283 h 1392283"/>
                <a:gd name="connsiteX12" fmla="*/ 1794154 w 1811966"/>
                <a:gd name="connsiteY12" fmla="*/ 905037 h 1392283"/>
                <a:gd name="connsiteX13" fmla="*/ 1213939 w 1811966"/>
                <a:gd name="connsiteY13" fmla="*/ 894853 h 1392283"/>
                <a:gd name="connsiteX14" fmla="*/ 1209871 w 1811966"/>
                <a:gd name="connsiteY14" fmla="*/ 755441 h 1392283"/>
                <a:gd name="connsiteX15" fmla="*/ 1619521 w 1811966"/>
                <a:gd name="connsiteY15" fmla="*/ 755459 h 1392283"/>
                <a:gd name="connsiteX16" fmla="*/ 1600515 w 1811966"/>
                <a:gd name="connsiteY16" fmla="*/ 626934 h 1392283"/>
                <a:gd name="connsiteX17" fmla="*/ 1399405 w 1811966"/>
                <a:gd name="connsiteY17" fmla="*/ 627583 h 1392283"/>
                <a:gd name="connsiteX18" fmla="*/ 1296758 w 1811966"/>
                <a:gd name="connsiteY18" fmla="*/ 580137 h 1392283"/>
                <a:gd name="connsiteX19" fmla="*/ 1249123 w 1811966"/>
                <a:gd name="connsiteY19" fmla="*/ 511756 h 1392283"/>
                <a:gd name="connsiteX20" fmla="*/ 1231696 w 1811966"/>
                <a:gd name="connsiteY20" fmla="*/ 356517 h 1392283"/>
                <a:gd name="connsiteX21" fmla="*/ 1314181 w 1811966"/>
                <a:gd name="connsiteY21" fmla="*/ 347971 h 1392283"/>
                <a:gd name="connsiteX22" fmla="*/ 1305919 w 1811966"/>
                <a:gd name="connsiteY22" fmla="*/ 112586 h 1392283"/>
                <a:gd name="connsiteX23" fmla="*/ 1214969 w 1811966"/>
                <a:gd name="connsiteY23" fmla="*/ 121134 h 1392283"/>
                <a:gd name="connsiteX24" fmla="*/ 1214173 w 1811966"/>
                <a:gd name="connsiteY24" fmla="*/ 264224 h 1392283"/>
                <a:gd name="connsiteX25" fmla="*/ 1112118 w 1811966"/>
                <a:gd name="connsiteY25" fmla="*/ 262096 h 1392283"/>
                <a:gd name="connsiteX26" fmla="*/ 1105263 w 1811966"/>
                <a:gd name="connsiteY26" fmla="*/ 0 h 1392283"/>
                <a:gd name="connsiteX27" fmla="*/ 926236 w 1811966"/>
                <a:gd name="connsiteY27" fmla="*/ 85791 h 1392283"/>
                <a:gd name="connsiteX28" fmla="*/ 781266 w 1811966"/>
                <a:gd name="connsiteY28" fmla="*/ 107282 h 1392283"/>
                <a:gd name="connsiteX29" fmla="*/ 376808 w 1811966"/>
                <a:gd name="connsiteY29" fmla="*/ 98404 h 1392283"/>
                <a:gd name="connsiteX30" fmla="*/ 350731 w 1811966"/>
                <a:gd name="connsiteY30" fmla="*/ 519958 h 1392283"/>
                <a:gd name="connsiteX31" fmla="*/ 88335 w 1811966"/>
                <a:gd name="connsiteY31" fmla="*/ 769563 h 1392283"/>
                <a:gd name="connsiteX32" fmla="*/ 0 w 1811966"/>
                <a:gd name="connsiteY32" fmla="*/ 802628 h 1392283"/>
                <a:gd name="connsiteX33" fmla="*/ 3135 w 1811966"/>
                <a:gd name="connsiteY33" fmla="*/ 954654 h 1392283"/>
                <a:gd name="connsiteX0" fmla="*/ 3135 w 1811966"/>
                <a:gd name="connsiteY0" fmla="*/ 954654 h 1392283"/>
                <a:gd name="connsiteX1" fmla="*/ 273516 w 1811966"/>
                <a:gd name="connsiteY1" fmla="*/ 1170110 h 1392283"/>
                <a:gd name="connsiteX2" fmla="*/ 453042 w 1811966"/>
                <a:gd name="connsiteY2" fmla="*/ 1323941 h 1392283"/>
                <a:gd name="connsiteX3" fmla="*/ 692414 w 1811966"/>
                <a:gd name="connsiteY3" fmla="*/ 1341036 h 1392283"/>
                <a:gd name="connsiteX4" fmla="*/ 683977 w 1811966"/>
                <a:gd name="connsiteY4" fmla="*/ 1187235 h 1392283"/>
                <a:gd name="connsiteX5" fmla="*/ 581289 w 1811966"/>
                <a:gd name="connsiteY5" fmla="*/ 1187206 h 1392283"/>
                <a:gd name="connsiteX6" fmla="*/ 581306 w 1811966"/>
                <a:gd name="connsiteY6" fmla="*/ 1093200 h 1392283"/>
                <a:gd name="connsiteX7" fmla="*/ 1222385 w 1811966"/>
                <a:gd name="connsiteY7" fmla="*/ 1135926 h 1392283"/>
                <a:gd name="connsiteX8" fmla="*/ 1196729 w 1811966"/>
                <a:gd name="connsiteY8" fmla="*/ 1016282 h 1392283"/>
                <a:gd name="connsiteX9" fmla="*/ 1461815 w 1811966"/>
                <a:gd name="connsiteY9" fmla="*/ 1024830 h 1392283"/>
                <a:gd name="connsiteX10" fmla="*/ 1470077 w 1811966"/>
                <a:gd name="connsiteY10" fmla="*/ 1221363 h 1392283"/>
                <a:gd name="connsiteX11" fmla="*/ 1811966 w 1811966"/>
                <a:gd name="connsiteY11" fmla="*/ 1392283 h 1392283"/>
                <a:gd name="connsiteX12" fmla="*/ 1794154 w 1811966"/>
                <a:gd name="connsiteY12" fmla="*/ 905037 h 1392283"/>
                <a:gd name="connsiteX13" fmla="*/ 1213939 w 1811966"/>
                <a:gd name="connsiteY13" fmla="*/ 894853 h 1392283"/>
                <a:gd name="connsiteX14" fmla="*/ 1209871 w 1811966"/>
                <a:gd name="connsiteY14" fmla="*/ 755441 h 1392283"/>
                <a:gd name="connsiteX15" fmla="*/ 1619521 w 1811966"/>
                <a:gd name="connsiteY15" fmla="*/ 755459 h 1392283"/>
                <a:gd name="connsiteX16" fmla="*/ 1600515 w 1811966"/>
                <a:gd name="connsiteY16" fmla="*/ 626934 h 1392283"/>
                <a:gd name="connsiteX17" fmla="*/ 1399405 w 1811966"/>
                <a:gd name="connsiteY17" fmla="*/ 627583 h 1392283"/>
                <a:gd name="connsiteX18" fmla="*/ 1296758 w 1811966"/>
                <a:gd name="connsiteY18" fmla="*/ 580137 h 1392283"/>
                <a:gd name="connsiteX19" fmla="*/ 1249123 w 1811966"/>
                <a:gd name="connsiteY19" fmla="*/ 511756 h 1392283"/>
                <a:gd name="connsiteX20" fmla="*/ 1231696 w 1811966"/>
                <a:gd name="connsiteY20" fmla="*/ 356517 h 1392283"/>
                <a:gd name="connsiteX21" fmla="*/ 1314181 w 1811966"/>
                <a:gd name="connsiteY21" fmla="*/ 347971 h 1392283"/>
                <a:gd name="connsiteX22" fmla="*/ 1305919 w 1811966"/>
                <a:gd name="connsiteY22" fmla="*/ 112586 h 1392283"/>
                <a:gd name="connsiteX23" fmla="*/ 1214969 w 1811966"/>
                <a:gd name="connsiteY23" fmla="*/ 121134 h 1392283"/>
                <a:gd name="connsiteX24" fmla="*/ 1214173 w 1811966"/>
                <a:gd name="connsiteY24" fmla="*/ 264224 h 1392283"/>
                <a:gd name="connsiteX25" fmla="*/ 1112118 w 1811966"/>
                <a:gd name="connsiteY25" fmla="*/ 262096 h 1392283"/>
                <a:gd name="connsiteX26" fmla="*/ 1105263 w 1811966"/>
                <a:gd name="connsiteY26" fmla="*/ 0 h 1392283"/>
                <a:gd name="connsiteX27" fmla="*/ 926236 w 1811966"/>
                <a:gd name="connsiteY27" fmla="*/ 85791 h 1392283"/>
                <a:gd name="connsiteX28" fmla="*/ 781266 w 1811966"/>
                <a:gd name="connsiteY28" fmla="*/ 107282 h 1392283"/>
                <a:gd name="connsiteX29" fmla="*/ 376808 w 1811966"/>
                <a:gd name="connsiteY29" fmla="*/ 98404 h 1392283"/>
                <a:gd name="connsiteX30" fmla="*/ 350731 w 1811966"/>
                <a:gd name="connsiteY30" fmla="*/ 519958 h 1392283"/>
                <a:gd name="connsiteX31" fmla="*/ 88335 w 1811966"/>
                <a:gd name="connsiteY31" fmla="*/ 769563 h 1392283"/>
                <a:gd name="connsiteX32" fmla="*/ 0 w 1811966"/>
                <a:gd name="connsiteY32" fmla="*/ 802628 h 1392283"/>
                <a:gd name="connsiteX33" fmla="*/ 3135 w 1811966"/>
                <a:gd name="connsiteY33" fmla="*/ 954654 h 1392283"/>
                <a:gd name="connsiteX0" fmla="*/ 3135 w 1811966"/>
                <a:gd name="connsiteY0" fmla="*/ 954654 h 1392283"/>
                <a:gd name="connsiteX1" fmla="*/ 273516 w 1811966"/>
                <a:gd name="connsiteY1" fmla="*/ 1170110 h 1392283"/>
                <a:gd name="connsiteX2" fmla="*/ 453042 w 1811966"/>
                <a:gd name="connsiteY2" fmla="*/ 1323941 h 1392283"/>
                <a:gd name="connsiteX3" fmla="*/ 692414 w 1811966"/>
                <a:gd name="connsiteY3" fmla="*/ 1341036 h 1392283"/>
                <a:gd name="connsiteX4" fmla="*/ 683977 w 1811966"/>
                <a:gd name="connsiteY4" fmla="*/ 1187235 h 1392283"/>
                <a:gd name="connsiteX5" fmla="*/ 581289 w 1811966"/>
                <a:gd name="connsiteY5" fmla="*/ 1187206 h 1392283"/>
                <a:gd name="connsiteX6" fmla="*/ 581306 w 1811966"/>
                <a:gd name="connsiteY6" fmla="*/ 1093200 h 1392283"/>
                <a:gd name="connsiteX7" fmla="*/ 743563 w 1811966"/>
                <a:gd name="connsiteY7" fmla="*/ 1101719 h 1392283"/>
                <a:gd name="connsiteX8" fmla="*/ 1222385 w 1811966"/>
                <a:gd name="connsiteY8" fmla="*/ 1135926 h 1392283"/>
                <a:gd name="connsiteX9" fmla="*/ 1196729 w 1811966"/>
                <a:gd name="connsiteY9" fmla="*/ 1016282 h 1392283"/>
                <a:gd name="connsiteX10" fmla="*/ 1461815 w 1811966"/>
                <a:gd name="connsiteY10" fmla="*/ 1024830 h 1392283"/>
                <a:gd name="connsiteX11" fmla="*/ 1470077 w 1811966"/>
                <a:gd name="connsiteY11" fmla="*/ 1221363 h 1392283"/>
                <a:gd name="connsiteX12" fmla="*/ 1811966 w 1811966"/>
                <a:gd name="connsiteY12" fmla="*/ 1392283 h 1392283"/>
                <a:gd name="connsiteX13" fmla="*/ 1794154 w 1811966"/>
                <a:gd name="connsiteY13" fmla="*/ 905037 h 1392283"/>
                <a:gd name="connsiteX14" fmla="*/ 1213939 w 1811966"/>
                <a:gd name="connsiteY14" fmla="*/ 894853 h 1392283"/>
                <a:gd name="connsiteX15" fmla="*/ 1209871 w 1811966"/>
                <a:gd name="connsiteY15" fmla="*/ 755441 h 1392283"/>
                <a:gd name="connsiteX16" fmla="*/ 1619521 w 1811966"/>
                <a:gd name="connsiteY16" fmla="*/ 755459 h 1392283"/>
                <a:gd name="connsiteX17" fmla="*/ 1600515 w 1811966"/>
                <a:gd name="connsiteY17" fmla="*/ 626934 h 1392283"/>
                <a:gd name="connsiteX18" fmla="*/ 1399405 w 1811966"/>
                <a:gd name="connsiteY18" fmla="*/ 627583 h 1392283"/>
                <a:gd name="connsiteX19" fmla="*/ 1296758 w 1811966"/>
                <a:gd name="connsiteY19" fmla="*/ 580137 h 1392283"/>
                <a:gd name="connsiteX20" fmla="*/ 1249123 w 1811966"/>
                <a:gd name="connsiteY20" fmla="*/ 511756 h 1392283"/>
                <a:gd name="connsiteX21" fmla="*/ 1231696 w 1811966"/>
                <a:gd name="connsiteY21" fmla="*/ 356517 h 1392283"/>
                <a:gd name="connsiteX22" fmla="*/ 1314181 w 1811966"/>
                <a:gd name="connsiteY22" fmla="*/ 347971 h 1392283"/>
                <a:gd name="connsiteX23" fmla="*/ 1305919 w 1811966"/>
                <a:gd name="connsiteY23" fmla="*/ 112586 h 1392283"/>
                <a:gd name="connsiteX24" fmla="*/ 1214969 w 1811966"/>
                <a:gd name="connsiteY24" fmla="*/ 121134 h 1392283"/>
                <a:gd name="connsiteX25" fmla="*/ 1214173 w 1811966"/>
                <a:gd name="connsiteY25" fmla="*/ 264224 h 1392283"/>
                <a:gd name="connsiteX26" fmla="*/ 1112118 w 1811966"/>
                <a:gd name="connsiteY26" fmla="*/ 262096 h 1392283"/>
                <a:gd name="connsiteX27" fmla="*/ 1105263 w 1811966"/>
                <a:gd name="connsiteY27" fmla="*/ 0 h 1392283"/>
                <a:gd name="connsiteX28" fmla="*/ 926236 w 1811966"/>
                <a:gd name="connsiteY28" fmla="*/ 85791 h 1392283"/>
                <a:gd name="connsiteX29" fmla="*/ 781266 w 1811966"/>
                <a:gd name="connsiteY29" fmla="*/ 107282 h 1392283"/>
                <a:gd name="connsiteX30" fmla="*/ 376808 w 1811966"/>
                <a:gd name="connsiteY30" fmla="*/ 98404 h 1392283"/>
                <a:gd name="connsiteX31" fmla="*/ 350731 w 1811966"/>
                <a:gd name="connsiteY31" fmla="*/ 519958 h 1392283"/>
                <a:gd name="connsiteX32" fmla="*/ 88335 w 1811966"/>
                <a:gd name="connsiteY32" fmla="*/ 769563 h 1392283"/>
                <a:gd name="connsiteX33" fmla="*/ 0 w 1811966"/>
                <a:gd name="connsiteY33" fmla="*/ 802628 h 1392283"/>
                <a:gd name="connsiteX34" fmla="*/ 3135 w 1811966"/>
                <a:gd name="connsiteY34" fmla="*/ 954654 h 1392283"/>
                <a:gd name="connsiteX0" fmla="*/ 3135 w 1811966"/>
                <a:gd name="connsiteY0" fmla="*/ 954654 h 1392283"/>
                <a:gd name="connsiteX1" fmla="*/ 273516 w 1811966"/>
                <a:gd name="connsiteY1" fmla="*/ 1170110 h 1392283"/>
                <a:gd name="connsiteX2" fmla="*/ 453042 w 1811966"/>
                <a:gd name="connsiteY2" fmla="*/ 1323941 h 1392283"/>
                <a:gd name="connsiteX3" fmla="*/ 692414 w 1811966"/>
                <a:gd name="connsiteY3" fmla="*/ 1341036 h 1392283"/>
                <a:gd name="connsiteX4" fmla="*/ 683977 w 1811966"/>
                <a:gd name="connsiteY4" fmla="*/ 1187235 h 1392283"/>
                <a:gd name="connsiteX5" fmla="*/ 581289 w 1811966"/>
                <a:gd name="connsiteY5" fmla="*/ 1187206 h 1392283"/>
                <a:gd name="connsiteX6" fmla="*/ 581306 w 1811966"/>
                <a:gd name="connsiteY6" fmla="*/ 1093200 h 1392283"/>
                <a:gd name="connsiteX7" fmla="*/ 709498 w 1811966"/>
                <a:gd name="connsiteY7" fmla="*/ 1084652 h 1392283"/>
                <a:gd name="connsiteX8" fmla="*/ 1222385 w 1811966"/>
                <a:gd name="connsiteY8" fmla="*/ 1135926 h 1392283"/>
                <a:gd name="connsiteX9" fmla="*/ 1196729 w 1811966"/>
                <a:gd name="connsiteY9" fmla="*/ 1016282 h 1392283"/>
                <a:gd name="connsiteX10" fmla="*/ 1461815 w 1811966"/>
                <a:gd name="connsiteY10" fmla="*/ 1024830 h 1392283"/>
                <a:gd name="connsiteX11" fmla="*/ 1470077 w 1811966"/>
                <a:gd name="connsiteY11" fmla="*/ 1221363 h 1392283"/>
                <a:gd name="connsiteX12" fmla="*/ 1811966 w 1811966"/>
                <a:gd name="connsiteY12" fmla="*/ 1392283 h 1392283"/>
                <a:gd name="connsiteX13" fmla="*/ 1794154 w 1811966"/>
                <a:gd name="connsiteY13" fmla="*/ 905037 h 1392283"/>
                <a:gd name="connsiteX14" fmla="*/ 1213939 w 1811966"/>
                <a:gd name="connsiteY14" fmla="*/ 894853 h 1392283"/>
                <a:gd name="connsiteX15" fmla="*/ 1209871 w 1811966"/>
                <a:gd name="connsiteY15" fmla="*/ 755441 h 1392283"/>
                <a:gd name="connsiteX16" fmla="*/ 1619521 w 1811966"/>
                <a:gd name="connsiteY16" fmla="*/ 755459 h 1392283"/>
                <a:gd name="connsiteX17" fmla="*/ 1600515 w 1811966"/>
                <a:gd name="connsiteY17" fmla="*/ 626934 h 1392283"/>
                <a:gd name="connsiteX18" fmla="*/ 1399405 w 1811966"/>
                <a:gd name="connsiteY18" fmla="*/ 627583 h 1392283"/>
                <a:gd name="connsiteX19" fmla="*/ 1296758 w 1811966"/>
                <a:gd name="connsiteY19" fmla="*/ 580137 h 1392283"/>
                <a:gd name="connsiteX20" fmla="*/ 1249123 w 1811966"/>
                <a:gd name="connsiteY20" fmla="*/ 511756 h 1392283"/>
                <a:gd name="connsiteX21" fmla="*/ 1231696 w 1811966"/>
                <a:gd name="connsiteY21" fmla="*/ 356517 h 1392283"/>
                <a:gd name="connsiteX22" fmla="*/ 1314181 w 1811966"/>
                <a:gd name="connsiteY22" fmla="*/ 347971 h 1392283"/>
                <a:gd name="connsiteX23" fmla="*/ 1305919 w 1811966"/>
                <a:gd name="connsiteY23" fmla="*/ 112586 h 1392283"/>
                <a:gd name="connsiteX24" fmla="*/ 1214969 w 1811966"/>
                <a:gd name="connsiteY24" fmla="*/ 121134 h 1392283"/>
                <a:gd name="connsiteX25" fmla="*/ 1214173 w 1811966"/>
                <a:gd name="connsiteY25" fmla="*/ 264224 h 1392283"/>
                <a:gd name="connsiteX26" fmla="*/ 1112118 w 1811966"/>
                <a:gd name="connsiteY26" fmla="*/ 262096 h 1392283"/>
                <a:gd name="connsiteX27" fmla="*/ 1105263 w 1811966"/>
                <a:gd name="connsiteY27" fmla="*/ 0 h 1392283"/>
                <a:gd name="connsiteX28" fmla="*/ 926236 w 1811966"/>
                <a:gd name="connsiteY28" fmla="*/ 85791 h 1392283"/>
                <a:gd name="connsiteX29" fmla="*/ 781266 w 1811966"/>
                <a:gd name="connsiteY29" fmla="*/ 107282 h 1392283"/>
                <a:gd name="connsiteX30" fmla="*/ 376808 w 1811966"/>
                <a:gd name="connsiteY30" fmla="*/ 98404 h 1392283"/>
                <a:gd name="connsiteX31" fmla="*/ 350731 w 1811966"/>
                <a:gd name="connsiteY31" fmla="*/ 519958 h 1392283"/>
                <a:gd name="connsiteX32" fmla="*/ 88335 w 1811966"/>
                <a:gd name="connsiteY32" fmla="*/ 769563 h 1392283"/>
                <a:gd name="connsiteX33" fmla="*/ 0 w 1811966"/>
                <a:gd name="connsiteY33" fmla="*/ 802628 h 1392283"/>
                <a:gd name="connsiteX34" fmla="*/ 3135 w 1811966"/>
                <a:gd name="connsiteY34" fmla="*/ 954654 h 1392283"/>
                <a:gd name="connsiteX0" fmla="*/ 3135 w 1811966"/>
                <a:gd name="connsiteY0" fmla="*/ 954654 h 1392283"/>
                <a:gd name="connsiteX1" fmla="*/ 273516 w 1811966"/>
                <a:gd name="connsiteY1" fmla="*/ 1170110 h 1392283"/>
                <a:gd name="connsiteX2" fmla="*/ 453042 w 1811966"/>
                <a:gd name="connsiteY2" fmla="*/ 1323941 h 1392283"/>
                <a:gd name="connsiteX3" fmla="*/ 692414 w 1811966"/>
                <a:gd name="connsiteY3" fmla="*/ 1341036 h 1392283"/>
                <a:gd name="connsiteX4" fmla="*/ 683977 w 1811966"/>
                <a:gd name="connsiteY4" fmla="*/ 1187235 h 1392283"/>
                <a:gd name="connsiteX5" fmla="*/ 581289 w 1811966"/>
                <a:gd name="connsiteY5" fmla="*/ 1187206 h 1392283"/>
                <a:gd name="connsiteX6" fmla="*/ 581306 w 1811966"/>
                <a:gd name="connsiteY6" fmla="*/ 1093200 h 1392283"/>
                <a:gd name="connsiteX7" fmla="*/ 675427 w 1811966"/>
                <a:gd name="connsiteY7" fmla="*/ 1093223 h 1392283"/>
                <a:gd name="connsiteX8" fmla="*/ 1222385 w 1811966"/>
                <a:gd name="connsiteY8" fmla="*/ 1135926 h 1392283"/>
                <a:gd name="connsiteX9" fmla="*/ 1196729 w 1811966"/>
                <a:gd name="connsiteY9" fmla="*/ 1016282 h 1392283"/>
                <a:gd name="connsiteX10" fmla="*/ 1461815 w 1811966"/>
                <a:gd name="connsiteY10" fmla="*/ 1024830 h 1392283"/>
                <a:gd name="connsiteX11" fmla="*/ 1470077 w 1811966"/>
                <a:gd name="connsiteY11" fmla="*/ 1221363 h 1392283"/>
                <a:gd name="connsiteX12" fmla="*/ 1811966 w 1811966"/>
                <a:gd name="connsiteY12" fmla="*/ 1392283 h 1392283"/>
                <a:gd name="connsiteX13" fmla="*/ 1794154 w 1811966"/>
                <a:gd name="connsiteY13" fmla="*/ 905037 h 1392283"/>
                <a:gd name="connsiteX14" fmla="*/ 1213939 w 1811966"/>
                <a:gd name="connsiteY14" fmla="*/ 894853 h 1392283"/>
                <a:gd name="connsiteX15" fmla="*/ 1209871 w 1811966"/>
                <a:gd name="connsiteY15" fmla="*/ 755441 h 1392283"/>
                <a:gd name="connsiteX16" fmla="*/ 1619521 w 1811966"/>
                <a:gd name="connsiteY16" fmla="*/ 755459 h 1392283"/>
                <a:gd name="connsiteX17" fmla="*/ 1600515 w 1811966"/>
                <a:gd name="connsiteY17" fmla="*/ 626934 h 1392283"/>
                <a:gd name="connsiteX18" fmla="*/ 1399405 w 1811966"/>
                <a:gd name="connsiteY18" fmla="*/ 627583 h 1392283"/>
                <a:gd name="connsiteX19" fmla="*/ 1296758 w 1811966"/>
                <a:gd name="connsiteY19" fmla="*/ 580137 h 1392283"/>
                <a:gd name="connsiteX20" fmla="*/ 1249123 w 1811966"/>
                <a:gd name="connsiteY20" fmla="*/ 511756 h 1392283"/>
                <a:gd name="connsiteX21" fmla="*/ 1231696 w 1811966"/>
                <a:gd name="connsiteY21" fmla="*/ 356517 h 1392283"/>
                <a:gd name="connsiteX22" fmla="*/ 1314181 w 1811966"/>
                <a:gd name="connsiteY22" fmla="*/ 347971 h 1392283"/>
                <a:gd name="connsiteX23" fmla="*/ 1305919 w 1811966"/>
                <a:gd name="connsiteY23" fmla="*/ 112586 h 1392283"/>
                <a:gd name="connsiteX24" fmla="*/ 1214969 w 1811966"/>
                <a:gd name="connsiteY24" fmla="*/ 121134 h 1392283"/>
                <a:gd name="connsiteX25" fmla="*/ 1214173 w 1811966"/>
                <a:gd name="connsiteY25" fmla="*/ 264224 h 1392283"/>
                <a:gd name="connsiteX26" fmla="*/ 1112118 w 1811966"/>
                <a:gd name="connsiteY26" fmla="*/ 262096 h 1392283"/>
                <a:gd name="connsiteX27" fmla="*/ 1105263 w 1811966"/>
                <a:gd name="connsiteY27" fmla="*/ 0 h 1392283"/>
                <a:gd name="connsiteX28" fmla="*/ 926236 w 1811966"/>
                <a:gd name="connsiteY28" fmla="*/ 85791 h 1392283"/>
                <a:gd name="connsiteX29" fmla="*/ 781266 w 1811966"/>
                <a:gd name="connsiteY29" fmla="*/ 107282 h 1392283"/>
                <a:gd name="connsiteX30" fmla="*/ 376808 w 1811966"/>
                <a:gd name="connsiteY30" fmla="*/ 98404 h 1392283"/>
                <a:gd name="connsiteX31" fmla="*/ 350731 w 1811966"/>
                <a:gd name="connsiteY31" fmla="*/ 519958 h 1392283"/>
                <a:gd name="connsiteX32" fmla="*/ 88335 w 1811966"/>
                <a:gd name="connsiteY32" fmla="*/ 769563 h 1392283"/>
                <a:gd name="connsiteX33" fmla="*/ 0 w 1811966"/>
                <a:gd name="connsiteY33" fmla="*/ 802628 h 1392283"/>
                <a:gd name="connsiteX34" fmla="*/ 3135 w 1811966"/>
                <a:gd name="connsiteY34" fmla="*/ 954654 h 1392283"/>
                <a:gd name="connsiteX0" fmla="*/ 3135 w 1811966"/>
                <a:gd name="connsiteY0" fmla="*/ 954654 h 1392283"/>
                <a:gd name="connsiteX1" fmla="*/ 273516 w 1811966"/>
                <a:gd name="connsiteY1" fmla="*/ 1170110 h 1392283"/>
                <a:gd name="connsiteX2" fmla="*/ 453042 w 1811966"/>
                <a:gd name="connsiteY2" fmla="*/ 1323941 h 1392283"/>
                <a:gd name="connsiteX3" fmla="*/ 692414 w 1811966"/>
                <a:gd name="connsiteY3" fmla="*/ 1341036 h 1392283"/>
                <a:gd name="connsiteX4" fmla="*/ 683977 w 1811966"/>
                <a:gd name="connsiteY4" fmla="*/ 1187235 h 1392283"/>
                <a:gd name="connsiteX5" fmla="*/ 581289 w 1811966"/>
                <a:gd name="connsiteY5" fmla="*/ 1187206 h 1392283"/>
                <a:gd name="connsiteX6" fmla="*/ 581306 w 1811966"/>
                <a:gd name="connsiteY6" fmla="*/ 1093200 h 1392283"/>
                <a:gd name="connsiteX7" fmla="*/ 675427 w 1811966"/>
                <a:gd name="connsiteY7" fmla="*/ 1093223 h 1392283"/>
                <a:gd name="connsiteX8" fmla="*/ 786299 w 1811966"/>
                <a:gd name="connsiteY8" fmla="*/ 1084627 h 1392283"/>
                <a:gd name="connsiteX9" fmla="*/ 1222385 w 1811966"/>
                <a:gd name="connsiteY9" fmla="*/ 1135926 h 1392283"/>
                <a:gd name="connsiteX10" fmla="*/ 1196729 w 1811966"/>
                <a:gd name="connsiteY10" fmla="*/ 1016282 h 1392283"/>
                <a:gd name="connsiteX11" fmla="*/ 1461815 w 1811966"/>
                <a:gd name="connsiteY11" fmla="*/ 1024830 h 1392283"/>
                <a:gd name="connsiteX12" fmla="*/ 1470077 w 1811966"/>
                <a:gd name="connsiteY12" fmla="*/ 1221363 h 1392283"/>
                <a:gd name="connsiteX13" fmla="*/ 1811966 w 1811966"/>
                <a:gd name="connsiteY13" fmla="*/ 1392283 h 1392283"/>
                <a:gd name="connsiteX14" fmla="*/ 1794154 w 1811966"/>
                <a:gd name="connsiteY14" fmla="*/ 905037 h 1392283"/>
                <a:gd name="connsiteX15" fmla="*/ 1213939 w 1811966"/>
                <a:gd name="connsiteY15" fmla="*/ 894853 h 1392283"/>
                <a:gd name="connsiteX16" fmla="*/ 1209871 w 1811966"/>
                <a:gd name="connsiteY16" fmla="*/ 755441 h 1392283"/>
                <a:gd name="connsiteX17" fmla="*/ 1619521 w 1811966"/>
                <a:gd name="connsiteY17" fmla="*/ 755459 h 1392283"/>
                <a:gd name="connsiteX18" fmla="*/ 1600515 w 1811966"/>
                <a:gd name="connsiteY18" fmla="*/ 626934 h 1392283"/>
                <a:gd name="connsiteX19" fmla="*/ 1399405 w 1811966"/>
                <a:gd name="connsiteY19" fmla="*/ 627583 h 1392283"/>
                <a:gd name="connsiteX20" fmla="*/ 1296758 w 1811966"/>
                <a:gd name="connsiteY20" fmla="*/ 580137 h 1392283"/>
                <a:gd name="connsiteX21" fmla="*/ 1249123 w 1811966"/>
                <a:gd name="connsiteY21" fmla="*/ 511756 h 1392283"/>
                <a:gd name="connsiteX22" fmla="*/ 1231696 w 1811966"/>
                <a:gd name="connsiteY22" fmla="*/ 356517 h 1392283"/>
                <a:gd name="connsiteX23" fmla="*/ 1314181 w 1811966"/>
                <a:gd name="connsiteY23" fmla="*/ 347971 h 1392283"/>
                <a:gd name="connsiteX24" fmla="*/ 1305919 w 1811966"/>
                <a:gd name="connsiteY24" fmla="*/ 112586 h 1392283"/>
                <a:gd name="connsiteX25" fmla="*/ 1214969 w 1811966"/>
                <a:gd name="connsiteY25" fmla="*/ 121134 h 1392283"/>
                <a:gd name="connsiteX26" fmla="*/ 1214173 w 1811966"/>
                <a:gd name="connsiteY26" fmla="*/ 264224 h 1392283"/>
                <a:gd name="connsiteX27" fmla="*/ 1112118 w 1811966"/>
                <a:gd name="connsiteY27" fmla="*/ 262096 h 1392283"/>
                <a:gd name="connsiteX28" fmla="*/ 1105263 w 1811966"/>
                <a:gd name="connsiteY28" fmla="*/ 0 h 1392283"/>
                <a:gd name="connsiteX29" fmla="*/ 926236 w 1811966"/>
                <a:gd name="connsiteY29" fmla="*/ 85791 h 1392283"/>
                <a:gd name="connsiteX30" fmla="*/ 781266 w 1811966"/>
                <a:gd name="connsiteY30" fmla="*/ 107282 h 1392283"/>
                <a:gd name="connsiteX31" fmla="*/ 376808 w 1811966"/>
                <a:gd name="connsiteY31" fmla="*/ 98404 h 1392283"/>
                <a:gd name="connsiteX32" fmla="*/ 350731 w 1811966"/>
                <a:gd name="connsiteY32" fmla="*/ 519958 h 1392283"/>
                <a:gd name="connsiteX33" fmla="*/ 88335 w 1811966"/>
                <a:gd name="connsiteY33" fmla="*/ 769563 h 1392283"/>
                <a:gd name="connsiteX34" fmla="*/ 0 w 1811966"/>
                <a:gd name="connsiteY34" fmla="*/ 802628 h 1392283"/>
                <a:gd name="connsiteX35" fmla="*/ 3135 w 1811966"/>
                <a:gd name="connsiteY35" fmla="*/ 954654 h 1392283"/>
                <a:gd name="connsiteX0" fmla="*/ 3135 w 1811966"/>
                <a:gd name="connsiteY0" fmla="*/ 954654 h 1392283"/>
                <a:gd name="connsiteX1" fmla="*/ 273516 w 1811966"/>
                <a:gd name="connsiteY1" fmla="*/ 1170110 h 1392283"/>
                <a:gd name="connsiteX2" fmla="*/ 453042 w 1811966"/>
                <a:gd name="connsiteY2" fmla="*/ 1323941 h 1392283"/>
                <a:gd name="connsiteX3" fmla="*/ 692414 w 1811966"/>
                <a:gd name="connsiteY3" fmla="*/ 1341036 h 1392283"/>
                <a:gd name="connsiteX4" fmla="*/ 683977 w 1811966"/>
                <a:gd name="connsiteY4" fmla="*/ 1187235 h 1392283"/>
                <a:gd name="connsiteX5" fmla="*/ 581289 w 1811966"/>
                <a:gd name="connsiteY5" fmla="*/ 1187206 h 1392283"/>
                <a:gd name="connsiteX6" fmla="*/ 581306 w 1811966"/>
                <a:gd name="connsiteY6" fmla="*/ 1093200 h 1392283"/>
                <a:gd name="connsiteX7" fmla="*/ 675427 w 1811966"/>
                <a:gd name="connsiteY7" fmla="*/ 1093223 h 1392283"/>
                <a:gd name="connsiteX8" fmla="*/ 812071 w 1811966"/>
                <a:gd name="connsiteY8" fmla="*/ 1084652 h 1392283"/>
                <a:gd name="connsiteX9" fmla="*/ 1222385 w 1811966"/>
                <a:gd name="connsiteY9" fmla="*/ 1135926 h 1392283"/>
                <a:gd name="connsiteX10" fmla="*/ 1196729 w 1811966"/>
                <a:gd name="connsiteY10" fmla="*/ 1016282 h 1392283"/>
                <a:gd name="connsiteX11" fmla="*/ 1461815 w 1811966"/>
                <a:gd name="connsiteY11" fmla="*/ 1024830 h 1392283"/>
                <a:gd name="connsiteX12" fmla="*/ 1470077 w 1811966"/>
                <a:gd name="connsiteY12" fmla="*/ 1221363 h 1392283"/>
                <a:gd name="connsiteX13" fmla="*/ 1811966 w 1811966"/>
                <a:gd name="connsiteY13" fmla="*/ 1392283 h 1392283"/>
                <a:gd name="connsiteX14" fmla="*/ 1794154 w 1811966"/>
                <a:gd name="connsiteY14" fmla="*/ 905037 h 1392283"/>
                <a:gd name="connsiteX15" fmla="*/ 1213939 w 1811966"/>
                <a:gd name="connsiteY15" fmla="*/ 894853 h 1392283"/>
                <a:gd name="connsiteX16" fmla="*/ 1209871 w 1811966"/>
                <a:gd name="connsiteY16" fmla="*/ 755441 h 1392283"/>
                <a:gd name="connsiteX17" fmla="*/ 1619521 w 1811966"/>
                <a:gd name="connsiteY17" fmla="*/ 755459 h 1392283"/>
                <a:gd name="connsiteX18" fmla="*/ 1600515 w 1811966"/>
                <a:gd name="connsiteY18" fmla="*/ 626934 h 1392283"/>
                <a:gd name="connsiteX19" fmla="*/ 1399405 w 1811966"/>
                <a:gd name="connsiteY19" fmla="*/ 627583 h 1392283"/>
                <a:gd name="connsiteX20" fmla="*/ 1296758 w 1811966"/>
                <a:gd name="connsiteY20" fmla="*/ 580137 h 1392283"/>
                <a:gd name="connsiteX21" fmla="*/ 1249123 w 1811966"/>
                <a:gd name="connsiteY21" fmla="*/ 511756 h 1392283"/>
                <a:gd name="connsiteX22" fmla="*/ 1231696 w 1811966"/>
                <a:gd name="connsiteY22" fmla="*/ 356517 h 1392283"/>
                <a:gd name="connsiteX23" fmla="*/ 1314181 w 1811966"/>
                <a:gd name="connsiteY23" fmla="*/ 347971 h 1392283"/>
                <a:gd name="connsiteX24" fmla="*/ 1305919 w 1811966"/>
                <a:gd name="connsiteY24" fmla="*/ 112586 h 1392283"/>
                <a:gd name="connsiteX25" fmla="*/ 1214969 w 1811966"/>
                <a:gd name="connsiteY25" fmla="*/ 121134 h 1392283"/>
                <a:gd name="connsiteX26" fmla="*/ 1214173 w 1811966"/>
                <a:gd name="connsiteY26" fmla="*/ 264224 h 1392283"/>
                <a:gd name="connsiteX27" fmla="*/ 1112118 w 1811966"/>
                <a:gd name="connsiteY27" fmla="*/ 262096 h 1392283"/>
                <a:gd name="connsiteX28" fmla="*/ 1105263 w 1811966"/>
                <a:gd name="connsiteY28" fmla="*/ 0 h 1392283"/>
                <a:gd name="connsiteX29" fmla="*/ 926236 w 1811966"/>
                <a:gd name="connsiteY29" fmla="*/ 85791 h 1392283"/>
                <a:gd name="connsiteX30" fmla="*/ 781266 w 1811966"/>
                <a:gd name="connsiteY30" fmla="*/ 107282 h 1392283"/>
                <a:gd name="connsiteX31" fmla="*/ 376808 w 1811966"/>
                <a:gd name="connsiteY31" fmla="*/ 98404 h 1392283"/>
                <a:gd name="connsiteX32" fmla="*/ 350731 w 1811966"/>
                <a:gd name="connsiteY32" fmla="*/ 519958 h 1392283"/>
                <a:gd name="connsiteX33" fmla="*/ 88335 w 1811966"/>
                <a:gd name="connsiteY33" fmla="*/ 769563 h 1392283"/>
                <a:gd name="connsiteX34" fmla="*/ 0 w 1811966"/>
                <a:gd name="connsiteY34" fmla="*/ 802628 h 1392283"/>
                <a:gd name="connsiteX35" fmla="*/ 3135 w 1811966"/>
                <a:gd name="connsiteY35" fmla="*/ 954654 h 1392283"/>
                <a:gd name="connsiteX0" fmla="*/ 3135 w 1811966"/>
                <a:gd name="connsiteY0" fmla="*/ 954654 h 1392283"/>
                <a:gd name="connsiteX1" fmla="*/ 273516 w 1811966"/>
                <a:gd name="connsiteY1" fmla="*/ 1170110 h 1392283"/>
                <a:gd name="connsiteX2" fmla="*/ 453042 w 1811966"/>
                <a:gd name="connsiteY2" fmla="*/ 1323941 h 1392283"/>
                <a:gd name="connsiteX3" fmla="*/ 692414 w 1811966"/>
                <a:gd name="connsiteY3" fmla="*/ 1341036 h 1392283"/>
                <a:gd name="connsiteX4" fmla="*/ 683977 w 1811966"/>
                <a:gd name="connsiteY4" fmla="*/ 1187235 h 1392283"/>
                <a:gd name="connsiteX5" fmla="*/ 581289 w 1811966"/>
                <a:gd name="connsiteY5" fmla="*/ 1187206 h 1392283"/>
                <a:gd name="connsiteX6" fmla="*/ 581306 w 1811966"/>
                <a:gd name="connsiteY6" fmla="*/ 1093200 h 1392283"/>
                <a:gd name="connsiteX7" fmla="*/ 675427 w 1811966"/>
                <a:gd name="connsiteY7" fmla="*/ 1093223 h 1392283"/>
                <a:gd name="connsiteX8" fmla="*/ 812071 w 1811966"/>
                <a:gd name="connsiteY8" fmla="*/ 1084652 h 1392283"/>
                <a:gd name="connsiteX9" fmla="*/ 897413 w 1811966"/>
                <a:gd name="connsiteY9" fmla="*/ 1101719 h 1392283"/>
                <a:gd name="connsiteX10" fmla="*/ 1222385 w 1811966"/>
                <a:gd name="connsiteY10" fmla="*/ 1135926 h 1392283"/>
                <a:gd name="connsiteX11" fmla="*/ 1196729 w 1811966"/>
                <a:gd name="connsiteY11" fmla="*/ 1016282 h 1392283"/>
                <a:gd name="connsiteX12" fmla="*/ 1461815 w 1811966"/>
                <a:gd name="connsiteY12" fmla="*/ 1024830 h 1392283"/>
                <a:gd name="connsiteX13" fmla="*/ 1470077 w 1811966"/>
                <a:gd name="connsiteY13" fmla="*/ 1221363 h 1392283"/>
                <a:gd name="connsiteX14" fmla="*/ 1811966 w 1811966"/>
                <a:gd name="connsiteY14" fmla="*/ 1392283 h 1392283"/>
                <a:gd name="connsiteX15" fmla="*/ 1794154 w 1811966"/>
                <a:gd name="connsiteY15" fmla="*/ 905037 h 1392283"/>
                <a:gd name="connsiteX16" fmla="*/ 1213939 w 1811966"/>
                <a:gd name="connsiteY16" fmla="*/ 894853 h 1392283"/>
                <a:gd name="connsiteX17" fmla="*/ 1209871 w 1811966"/>
                <a:gd name="connsiteY17" fmla="*/ 755441 h 1392283"/>
                <a:gd name="connsiteX18" fmla="*/ 1619521 w 1811966"/>
                <a:gd name="connsiteY18" fmla="*/ 755459 h 1392283"/>
                <a:gd name="connsiteX19" fmla="*/ 1600515 w 1811966"/>
                <a:gd name="connsiteY19" fmla="*/ 626934 h 1392283"/>
                <a:gd name="connsiteX20" fmla="*/ 1399405 w 1811966"/>
                <a:gd name="connsiteY20" fmla="*/ 627583 h 1392283"/>
                <a:gd name="connsiteX21" fmla="*/ 1296758 w 1811966"/>
                <a:gd name="connsiteY21" fmla="*/ 580137 h 1392283"/>
                <a:gd name="connsiteX22" fmla="*/ 1249123 w 1811966"/>
                <a:gd name="connsiteY22" fmla="*/ 511756 h 1392283"/>
                <a:gd name="connsiteX23" fmla="*/ 1231696 w 1811966"/>
                <a:gd name="connsiteY23" fmla="*/ 356517 h 1392283"/>
                <a:gd name="connsiteX24" fmla="*/ 1314181 w 1811966"/>
                <a:gd name="connsiteY24" fmla="*/ 347971 h 1392283"/>
                <a:gd name="connsiteX25" fmla="*/ 1305919 w 1811966"/>
                <a:gd name="connsiteY25" fmla="*/ 112586 h 1392283"/>
                <a:gd name="connsiteX26" fmla="*/ 1214969 w 1811966"/>
                <a:gd name="connsiteY26" fmla="*/ 121134 h 1392283"/>
                <a:gd name="connsiteX27" fmla="*/ 1214173 w 1811966"/>
                <a:gd name="connsiteY27" fmla="*/ 264224 h 1392283"/>
                <a:gd name="connsiteX28" fmla="*/ 1112118 w 1811966"/>
                <a:gd name="connsiteY28" fmla="*/ 262096 h 1392283"/>
                <a:gd name="connsiteX29" fmla="*/ 1105263 w 1811966"/>
                <a:gd name="connsiteY29" fmla="*/ 0 h 1392283"/>
                <a:gd name="connsiteX30" fmla="*/ 926236 w 1811966"/>
                <a:gd name="connsiteY30" fmla="*/ 85791 h 1392283"/>
                <a:gd name="connsiteX31" fmla="*/ 781266 w 1811966"/>
                <a:gd name="connsiteY31" fmla="*/ 107282 h 1392283"/>
                <a:gd name="connsiteX32" fmla="*/ 376808 w 1811966"/>
                <a:gd name="connsiteY32" fmla="*/ 98404 h 1392283"/>
                <a:gd name="connsiteX33" fmla="*/ 350731 w 1811966"/>
                <a:gd name="connsiteY33" fmla="*/ 519958 h 1392283"/>
                <a:gd name="connsiteX34" fmla="*/ 88335 w 1811966"/>
                <a:gd name="connsiteY34" fmla="*/ 769563 h 1392283"/>
                <a:gd name="connsiteX35" fmla="*/ 0 w 1811966"/>
                <a:gd name="connsiteY35" fmla="*/ 802628 h 1392283"/>
                <a:gd name="connsiteX36" fmla="*/ 3135 w 1811966"/>
                <a:gd name="connsiteY36" fmla="*/ 954654 h 1392283"/>
                <a:gd name="connsiteX0" fmla="*/ 3135 w 1811966"/>
                <a:gd name="connsiteY0" fmla="*/ 954654 h 1392283"/>
                <a:gd name="connsiteX1" fmla="*/ 273516 w 1811966"/>
                <a:gd name="connsiteY1" fmla="*/ 1170110 h 1392283"/>
                <a:gd name="connsiteX2" fmla="*/ 453042 w 1811966"/>
                <a:gd name="connsiteY2" fmla="*/ 1323941 h 1392283"/>
                <a:gd name="connsiteX3" fmla="*/ 692414 w 1811966"/>
                <a:gd name="connsiteY3" fmla="*/ 1341036 h 1392283"/>
                <a:gd name="connsiteX4" fmla="*/ 683977 w 1811966"/>
                <a:gd name="connsiteY4" fmla="*/ 1187235 h 1392283"/>
                <a:gd name="connsiteX5" fmla="*/ 581289 w 1811966"/>
                <a:gd name="connsiteY5" fmla="*/ 1187206 h 1392283"/>
                <a:gd name="connsiteX6" fmla="*/ 581306 w 1811966"/>
                <a:gd name="connsiteY6" fmla="*/ 1093200 h 1392283"/>
                <a:gd name="connsiteX7" fmla="*/ 675427 w 1811966"/>
                <a:gd name="connsiteY7" fmla="*/ 1093223 h 1392283"/>
                <a:gd name="connsiteX8" fmla="*/ 812071 w 1811966"/>
                <a:gd name="connsiteY8" fmla="*/ 1084652 h 1392283"/>
                <a:gd name="connsiteX9" fmla="*/ 846280 w 1811966"/>
                <a:gd name="connsiteY9" fmla="*/ 1195750 h 1392283"/>
                <a:gd name="connsiteX10" fmla="*/ 1222385 w 1811966"/>
                <a:gd name="connsiteY10" fmla="*/ 1135926 h 1392283"/>
                <a:gd name="connsiteX11" fmla="*/ 1196729 w 1811966"/>
                <a:gd name="connsiteY11" fmla="*/ 1016282 h 1392283"/>
                <a:gd name="connsiteX12" fmla="*/ 1461815 w 1811966"/>
                <a:gd name="connsiteY12" fmla="*/ 1024830 h 1392283"/>
                <a:gd name="connsiteX13" fmla="*/ 1470077 w 1811966"/>
                <a:gd name="connsiteY13" fmla="*/ 1221363 h 1392283"/>
                <a:gd name="connsiteX14" fmla="*/ 1811966 w 1811966"/>
                <a:gd name="connsiteY14" fmla="*/ 1392283 h 1392283"/>
                <a:gd name="connsiteX15" fmla="*/ 1794154 w 1811966"/>
                <a:gd name="connsiteY15" fmla="*/ 905037 h 1392283"/>
                <a:gd name="connsiteX16" fmla="*/ 1213939 w 1811966"/>
                <a:gd name="connsiteY16" fmla="*/ 894853 h 1392283"/>
                <a:gd name="connsiteX17" fmla="*/ 1209871 w 1811966"/>
                <a:gd name="connsiteY17" fmla="*/ 755441 h 1392283"/>
                <a:gd name="connsiteX18" fmla="*/ 1619521 w 1811966"/>
                <a:gd name="connsiteY18" fmla="*/ 755459 h 1392283"/>
                <a:gd name="connsiteX19" fmla="*/ 1600515 w 1811966"/>
                <a:gd name="connsiteY19" fmla="*/ 626934 h 1392283"/>
                <a:gd name="connsiteX20" fmla="*/ 1399405 w 1811966"/>
                <a:gd name="connsiteY20" fmla="*/ 627583 h 1392283"/>
                <a:gd name="connsiteX21" fmla="*/ 1296758 w 1811966"/>
                <a:gd name="connsiteY21" fmla="*/ 580137 h 1392283"/>
                <a:gd name="connsiteX22" fmla="*/ 1249123 w 1811966"/>
                <a:gd name="connsiteY22" fmla="*/ 511756 h 1392283"/>
                <a:gd name="connsiteX23" fmla="*/ 1231696 w 1811966"/>
                <a:gd name="connsiteY23" fmla="*/ 356517 h 1392283"/>
                <a:gd name="connsiteX24" fmla="*/ 1314181 w 1811966"/>
                <a:gd name="connsiteY24" fmla="*/ 347971 h 1392283"/>
                <a:gd name="connsiteX25" fmla="*/ 1305919 w 1811966"/>
                <a:gd name="connsiteY25" fmla="*/ 112586 h 1392283"/>
                <a:gd name="connsiteX26" fmla="*/ 1214969 w 1811966"/>
                <a:gd name="connsiteY26" fmla="*/ 121134 h 1392283"/>
                <a:gd name="connsiteX27" fmla="*/ 1214173 w 1811966"/>
                <a:gd name="connsiteY27" fmla="*/ 264224 h 1392283"/>
                <a:gd name="connsiteX28" fmla="*/ 1112118 w 1811966"/>
                <a:gd name="connsiteY28" fmla="*/ 262096 h 1392283"/>
                <a:gd name="connsiteX29" fmla="*/ 1105263 w 1811966"/>
                <a:gd name="connsiteY29" fmla="*/ 0 h 1392283"/>
                <a:gd name="connsiteX30" fmla="*/ 926236 w 1811966"/>
                <a:gd name="connsiteY30" fmla="*/ 85791 h 1392283"/>
                <a:gd name="connsiteX31" fmla="*/ 781266 w 1811966"/>
                <a:gd name="connsiteY31" fmla="*/ 107282 h 1392283"/>
                <a:gd name="connsiteX32" fmla="*/ 376808 w 1811966"/>
                <a:gd name="connsiteY32" fmla="*/ 98404 h 1392283"/>
                <a:gd name="connsiteX33" fmla="*/ 350731 w 1811966"/>
                <a:gd name="connsiteY33" fmla="*/ 519958 h 1392283"/>
                <a:gd name="connsiteX34" fmla="*/ 88335 w 1811966"/>
                <a:gd name="connsiteY34" fmla="*/ 769563 h 1392283"/>
                <a:gd name="connsiteX35" fmla="*/ 0 w 1811966"/>
                <a:gd name="connsiteY35" fmla="*/ 802628 h 1392283"/>
                <a:gd name="connsiteX36" fmla="*/ 3135 w 1811966"/>
                <a:gd name="connsiteY36" fmla="*/ 954654 h 1392283"/>
                <a:gd name="connsiteX0" fmla="*/ 3135 w 1811966"/>
                <a:gd name="connsiteY0" fmla="*/ 954654 h 1392283"/>
                <a:gd name="connsiteX1" fmla="*/ 273516 w 1811966"/>
                <a:gd name="connsiteY1" fmla="*/ 1170110 h 1392283"/>
                <a:gd name="connsiteX2" fmla="*/ 453042 w 1811966"/>
                <a:gd name="connsiteY2" fmla="*/ 1323941 h 1392283"/>
                <a:gd name="connsiteX3" fmla="*/ 692414 w 1811966"/>
                <a:gd name="connsiteY3" fmla="*/ 1341036 h 1392283"/>
                <a:gd name="connsiteX4" fmla="*/ 683977 w 1811966"/>
                <a:gd name="connsiteY4" fmla="*/ 1187235 h 1392283"/>
                <a:gd name="connsiteX5" fmla="*/ 581289 w 1811966"/>
                <a:gd name="connsiteY5" fmla="*/ 1187206 h 1392283"/>
                <a:gd name="connsiteX6" fmla="*/ 581306 w 1811966"/>
                <a:gd name="connsiteY6" fmla="*/ 1093200 h 1392283"/>
                <a:gd name="connsiteX7" fmla="*/ 675427 w 1811966"/>
                <a:gd name="connsiteY7" fmla="*/ 1093223 h 1392283"/>
                <a:gd name="connsiteX8" fmla="*/ 812071 w 1811966"/>
                <a:gd name="connsiteY8" fmla="*/ 1084652 h 1392283"/>
                <a:gd name="connsiteX9" fmla="*/ 846280 w 1811966"/>
                <a:gd name="connsiteY9" fmla="*/ 1195750 h 1392283"/>
                <a:gd name="connsiteX10" fmla="*/ 1042716 w 1811966"/>
                <a:gd name="connsiteY10" fmla="*/ 1161541 h 1392283"/>
                <a:gd name="connsiteX11" fmla="*/ 1222385 w 1811966"/>
                <a:gd name="connsiteY11" fmla="*/ 1135926 h 1392283"/>
                <a:gd name="connsiteX12" fmla="*/ 1196729 w 1811966"/>
                <a:gd name="connsiteY12" fmla="*/ 1016282 h 1392283"/>
                <a:gd name="connsiteX13" fmla="*/ 1461815 w 1811966"/>
                <a:gd name="connsiteY13" fmla="*/ 1024830 h 1392283"/>
                <a:gd name="connsiteX14" fmla="*/ 1470077 w 1811966"/>
                <a:gd name="connsiteY14" fmla="*/ 1221363 h 1392283"/>
                <a:gd name="connsiteX15" fmla="*/ 1811966 w 1811966"/>
                <a:gd name="connsiteY15" fmla="*/ 1392283 h 1392283"/>
                <a:gd name="connsiteX16" fmla="*/ 1794154 w 1811966"/>
                <a:gd name="connsiteY16" fmla="*/ 905037 h 1392283"/>
                <a:gd name="connsiteX17" fmla="*/ 1213939 w 1811966"/>
                <a:gd name="connsiteY17" fmla="*/ 894853 h 1392283"/>
                <a:gd name="connsiteX18" fmla="*/ 1209871 w 1811966"/>
                <a:gd name="connsiteY18" fmla="*/ 755441 h 1392283"/>
                <a:gd name="connsiteX19" fmla="*/ 1619521 w 1811966"/>
                <a:gd name="connsiteY19" fmla="*/ 755459 h 1392283"/>
                <a:gd name="connsiteX20" fmla="*/ 1600515 w 1811966"/>
                <a:gd name="connsiteY20" fmla="*/ 626934 h 1392283"/>
                <a:gd name="connsiteX21" fmla="*/ 1399405 w 1811966"/>
                <a:gd name="connsiteY21" fmla="*/ 627583 h 1392283"/>
                <a:gd name="connsiteX22" fmla="*/ 1296758 w 1811966"/>
                <a:gd name="connsiteY22" fmla="*/ 580137 h 1392283"/>
                <a:gd name="connsiteX23" fmla="*/ 1249123 w 1811966"/>
                <a:gd name="connsiteY23" fmla="*/ 511756 h 1392283"/>
                <a:gd name="connsiteX24" fmla="*/ 1231696 w 1811966"/>
                <a:gd name="connsiteY24" fmla="*/ 356517 h 1392283"/>
                <a:gd name="connsiteX25" fmla="*/ 1314181 w 1811966"/>
                <a:gd name="connsiteY25" fmla="*/ 347971 h 1392283"/>
                <a:gd name="connsiteX26" fmla="*/ 1305919 w 1811966"/>
                <a:gd name="connsiteY26" fmla="*/ 112586 h 1392283"/>
                <a:gd name="connsiteX27" fmla="*/ 1214969 w 1811966"/>
                <a:gd name="connsiteY27" fmla="*/ 121134 h 1392283"/>
                <a:gd name="connsiteX28" fmla="*/ 1214173 w 1811966"/>
                <a:gd name="connsiteY28" fmla="*/ 264224 h 1392283"/>
                <a:gd name="connsiteX29" fmla="*/ 1112118 w 1811966"/>
                <a:gd name="connsiteY29" fmla="*/ 262096 h 1392283"/>
                <a:gd name="connsiteX30" fmla="*/ 1105263 w 1811966"/>
                <a:gd name="connsiteY30" fmla="*/ 0 h 1392283"/>
                <a:gd name="connsiteX31" fmla="*/ 926236 w 1811966"/>
                <a:gd name="connsiteY31" fmla="*/ 85791 h 1392283"/>
                <a:gd name="connsiteX32" fmla="*/ 781266 w 1811966"/>
                <a:gd name="connsiteY32" fmla="*/ 107282 h 1392283"/>
                <a:gd name="connsiteX33" fmla="*/ 376808 w 1811966"/>
                <a:gd name="connsiteY33" fmla="*/ 98404 h 1392283"/>
                <a:gd name="connsiteX34" fmla="*/ 350731 w 1811966"/>
                <a:gd name="connsiteY34" fmla="*/ 519958 h 1392283"/>
                <a:gd name="connsiteX35" fmla="*/ 88335 w 1811966"/>
                <a:gd name="connsiteY35" fmla="*/ 769563 h 1392283"/>
                <a:gd name="connsiteX36" fmla="*/ 0 w 1811966"/>
                <a:gd name="connsiteY36" fmla="*/ 802628 h 1392283"/>
                <a:gd name="connsiteX37" fmla="*/ 3135 w 1811966"/>
                <a:gd name="connsiteY37" fmla="*/ 954654 h 1392283"/>
                <a:gd name="connsiteX0" fmla="*/ 3135 w 1811966"/>
                <a:gd name="connsiteY0" fmla="*/ 954654 h 1392283"/>
                <a:gd name="connsiteX1" fmla="*/ 273516 w 1811966"/>
                <a:gd name="connsiteY1" fmla="*/ 1170110 h 1392283"/>
                <a:gd name="connsiteX2" fmla="*/ 453042 w 1811966"/>
                <a:gd name="connsiteY2" fmla="*/ 1323941 h 1392283"/>
                <a:gd name="connsiteX3" fmla="*/ 692414 w 1811966"/>
                <a:gd name="connsiteY3" fmla="*/ 1341036 h 1392283"/>
                <a:gd name="connsiteX4" fmla="*/ 683977 w 1811966"/>
                <a:gd name="connsiteY4" fmla="*/ 1187235 h 1392283"/>
                <a:gd name="connsiteX5" fmla="*/ 581289 w 1811966"/>
                <a:gd name="connsiteY5" fmla="*/ 1187206 h 1392283"/>
                <a:gd name="connsiteX6" fmla="*/ 581306 w 1811966"/>
                <a:gd name="connsiteY6" fmla="*/ 1093200 h 1392283"/>
                <a:gd name="connsiteX7" fmla="*/ 675427 w 1811966"/>
                <a:gd name="connsiteY7" fmla="*/ 1093223 h 1392283"/>
                <a:gd name="connsiteX8" fmla="*/ 812071 w 1811966"/>
                <a:gd name="connsiteY8" fmla="*/ 1084652 h 1392283"/>
                <a:gd name="connsiteX9" fmla="*/ 846280 w 1811966"/>
                <a:gd name="connsiteY9" fmla="*/ 1195750 h 1392283"/>
                <a:gd name="connsiteX10" fmla="*/ 1017248 w 1811966"/>
                <a:gd name="connsiteY10" fmla="*/ 1204298 h 1392283"/>
                <a:gd name="connsiteX11" fmla="*/ 1222385 w 1811966"/>
                <a:gd name="connsiteY11" fmla="*/ 1135926 h 1392283"/>
                <a:gd name="connsiteX12" fmla="*/ 1196729 w 1811966"/>
                <a:gd name="connsiteY12" fmla="*/ 1016282 h 1392283"/>
                <a:gd name="connsiteX13" fmla="*/ 1461815 w 1811966"/>
                <a:gd name="connsiteY13" fmla="*/ 1024830 h 1392283"/>
                <a:gd name="connsiteX14" fmla="*/ 1470077 w 1811966"/>
                <a:gd name="connsiteY14" fmla="*/ 1221363 h 1392283"/>
                <a:gd name="connsiteX15" fmla="*/ 1811966 w 1811966"/>
                <a:gd name="connsiteY15" fmla="*/ 1392283 h 1392283"/>
                <a:gd name="connsiteX16" fmla="*/ 1794154 w 1811966"/>
                <a:gd name="connsiteY16" fmla="*/ 905037 h 1392283"/>
                <a:gd name="connsiteX17" fmla="*/ 1213939 w 1811966"/>
                <a:gd name="connsiteY17" fmla="*/ 894853 h 1392283"/>
                <a:gd name="connsiteX18" fmla="*/ 1209871 w 1811966"/>
                <a:gd name="connsiteY18" fmla="*/ 755441 h 1392283"/>
                <a:gd name="connsiteX19" fmla="*/ 1619521 w 1811966"/>
                <a:gd name="connsiteY19" fmla="*/ 755459 h 1392283"/>
                <a:gd name="connsiteX20" fmla="*/ 1600515 w 1811966"/>
                <a:gd name="connsiteY20" fmla="*/ 626934 h 1392283"/>
                <a:gd name="connsiteX21" fmla="*/ 1399405 w 1811966"/>
                <a:gd name="connsiteY21" fmla="*/ 627583 h 1392283"/>
                <a:gd name="connsiteX22" fmla="*/ 1296758 w 1811966"/>
                <a:gd name="connsiteY22" fmla="*/ 580137 h 1392283"/>
                <a:gd name="connsiteX23" fmla="*/ 1249123 w 1811966"/>
                <a:gd name="connsiteY23" fmla="*/ 511756 h 1392283"/>
                <a:gd name="connsiteX24" fmla="*/ 1231696 w 1811966"/>
                <a:gd name="connsiteY24" fmla="*/ 356517 h 1392283"/>
                <a:gd name="connsiteX25" fmla="*/ 1314181 w 1811966"/>
                <a:gd name="connsiteY25" fmla="*/ 347971 h 1392283"/>
                <a:gd name="connsiteX26" fmla="*/ 1305919 w 1811966"/>
                <a:gd name="connsiteY26" fmla="*/ 112586 h 1392283"/>
                <a:gd name="connsiteX27" fmla="*/ 1214969 w 1811966"/>
                <a:gd name="connsiteY27" fmla="*/ 121134 h 1392283"/>
                <a:gd name="connsiteX28" fmla="*/ 1214173 w 1811966"/>
                <a:gd name="connsiteY28" fmla="*/ 264224 h 1392283"/>
                <a:gd name="connsiteX29" fmla="*/ 1112118 w 1811966"/>
                <a:gd name="connsiteY29" fmla="*/ 262096 h 1392283"/>
                <a:gd name="connsiteX30" fmla="*/ 1105263 w 1811966"/>
                <a:gd name="connsiteY30" fmla="*/ 0 h 1392283"/>
                <a:gd name="connsiteX31" fmla="*/ 926236 w 1811966"/>
                <a:gd name="connsiteY31" fmla="*/ 85791 h 1392283"/>
                <a:gd name="connsiteX32" fmla="*/ 781266 w 1811966"/>
                <a:gd name="connsiteY32" fmla="*/ 107282 h 1392283"/>
                <a:gd name="connsiteX33" fmla="*/ 376808 w 1811966"/>
                <a:gd name="connsiteY33" fmla="*/ 98404 h 1392283"/>
                <a:gd name="connsiteX34" fmla="*/ 350731 w 1811966"/>
                <a:gd name="connsiteY34" fmla="*/ 519958 h 1392283"/>
                <a:gd name="connsiteX35" fmla="*/ 88335 w 1811966"/>
                <a:gd name="connsiteY35" fmla="*/ 769563 h 1392283"/>
                <a:gd name="connsiteX36" fmla="*/ 0 w 1811966"/>
                <a:gd name="connsiteY36" fmla="*/ 802628 h 1392283"/>
                <a:gd name="connsiteX37" fmla="*/ 3135 w 1811966"/>
                <a:gd name="connsiteY37" fmla="*/ 954654 h 1392283"/>
                <a:gd name="connsiteX0" fmla="*/ 3135 w 1811966"/>
                <a:gd name="connsiteY0" fmla="*/ 954654 h 1392283"/>
                <a:gd name="connsiteX1" fmla="*/ 273516 w 1811966"/>
                <a:gd name="connsiteY1" fmla="*/ 1170110 h 1392283"/>
                <a:gd name="connsiteX2" fmla="*/ 453042 w 1811966"/>
                <a:gd name="connsiteY2" fmla="*/ 1323941 h 1392283"/>
                <a:gd name="connsiteX3" fmla="*/ 692414 w 1811966"/>
                <a:gd name="connsiteY3" fmla="*/ 1341036 h 1392283"/>
                <a:gd name="connsiteX4" fmla="*/ 683977 w 1811966"/>
                <a:gd name="connsiteY4" fmla="*/ 1187235 h 1392283"/>
                <a:gd name="connsiteX5" fmla="*/ 581289 w 1811966"/>
                <a:gd name="connsiteY5" fmla="*/ 1187206 h 1392283"/>
                <a:gd name="connsiteX6" fmla="*/ 581306 w 1811966"/>
                <a:gd name="connsiteY6" fmla="*/ 1093200 h 1392283"/>
                <a:gd name="connsiteX7" fmla="*/ 675427 w 1811966"/>
                <a:gd name="connsiteY7" fmla="*/ 1093223 h 1392283"/>
                <a:gd name="connsiteX8" fmla="*/ 812071 w 1811966"/>
                <a:gd name="connsiteY8" fmla="*/ 1084652 h 1392283"/>
                <a:gd name="connsiteX9" fmla="*/ 795138 w 1811966"/>
                <a:gd name="connsiteY9" fmla="*/ 1195777 h 1392283"/>
                <a:gd name="connsiteX10" fmla="*/ 1017248 w 1811966"/>
                <a:gd name="connsiteY10" fmla="*/ 1204298 h 1392283"/>
                <a:gd name="connsiteX11" fmla="*/ 1222385 w 1811966"/>
                <a:gd name="connsiteY11" fmla="*/ 1135926 h 1392283"/>
                <a:gd name="connsiteX12" fmla="*/ 1196729 w 1811966"/>
                <a:gd name="connsiteY12" fmla="*/ 1016282 h 1392283"/>
                <a:gd name="connsiteX13" fmla="*/ 1461815 w 1811966"/>
                <a:gd name="connsiteY13" fmla="*/ 1024830 h 1392283"/>
                <a:gd name="connsiteX14" fmla="*/ 1470077 w 1811966"/>
                <a:gd name="connsiteY14" fmla="*/ 1221363 h 1392283"/>
                <a:gd name="connsiteX15" fmla="*/ 1811966 w 1811966"/>
                <a:gd name="connsiteY15" fmla="*/ 1392283 h 1392283"/>
                <a:gd name="connsiteX16" fmla="*/ 1794154 w 1811966"/>
                <a:gd name="connsiteY16" fmla="*/ 905037 h 1392283"/>
                <a:gd name="connsiteX17" fmla="*/ 1213939 w 1811966"/>
                <a:gd name="connsiteY17" fmla="*/ 894853 h 1392283"/>
                <a:gd name="connsiteX18" fmla="*/ 1209871 w 1811966"/>
                <a:gd name="connsiteY18" fmla="*/ 755441 h 1392283"/>
                <a:gd name="connsiteX19" fmla="*/ 1619521 w 1811966"/>
                <a:gd name="connsiteY19" fmla="*/ 755459 h 1392283"/>
                <a:gd name="connsiteX20" fmla="*/ 1600515 w 1811966"/>
                <a:gd name="connsiteY20" fmla="*/ 626934 h 1392283"/>
                <a:gd name="connsiteX21" fmla="*/ 1399405 w 1811966"/>
                <a:gd name="connsiteY21" fmla="*/ 627583 h 1392283"/>
                <a:gd name="connsiteX22" fmla="*/ 1296758 w 1811966"/>
                <a:gd name="connsiteY22" fmla="*/ 580137 h 1392283"/>
                <a:gd name="connsiteX23" fmla="*/ 1249123 w 1811966"/>
                <a:gd name="connsiteY23" fmla="*/ 511756 h 1392283"/>
                <a:gd name="connsiteX24" fmla="*/ 1231696 w 1811966"/>
                <a:gd name="connsiteY24" fmla="*/ 356517 h 1392283"/>
                <a:gd name="connsiteX25" fmla="*/ 1314181 w 1811966"/>
                <a:gd name="connsiteY25" fmla="*/ 347971 h 1392283"/>
                <a:gd name="connsiteX26" fmla="*/ 1305919 w 1811966"/>
                <a:gd name="connsiteY26" fmla="*/ 112586 h 1392283"/>
                <a:gd name="connsiteX27" fmla="*/ 1214969 w 1811966"/>
                <a:gd name="connsiteY27" fmla="*/ 121134 h 1392283"/>
                <a:gd name="connsiteX28" fmla="*/ 1214173 w 1811966"/>
                <a:gd name="connsiteY28" fmla="*/ 264224 h 1392283"/>
                <a:gd name="connsiteX29" fmla="*/ 1112118 w 1811966"/>
                <a:gd name="connsiteY29" fmla="*/ 262096 h 1392283"/>
                <a:gd name="connsiteX30" fmla="*/ 1105263 w 1811966"/>
                <a:gd name="connsiteY30" fmla="*/ 0 h 1392283"/>
                <a:gd name="connsiteX31" fmla="*/ 926236 w 1811966"/>
                <a:gd name="connsiteY31" fmla="*/ 85791 h 1392283"/>
                <a:gd name="connsiteX32" fmla="*/ 781266 w 1811966"/>
                <a:gd name="connsiteY32" fmla="*/ 107282 h 1392283"/>
                <a:gd name="connsiteX33" fmla="*/ 376808 w 1811966"/>
                <a:gd name="connsiteY33" fmla="*/ 98404 h 1392283"/>
                <a:gd name="connsiteX34" fmla="*/ 350731 w 1811966"/>
                <a:gd name="connsiteY34" fmla="*/ 519958 h 1392283"/>
                <a:gd name="connsiteX35" fmla="*/ 88335 w 1811966"/>
                <a:gd name="connsiteY35" fmla="*/ 769563 h 1392283"/>
                <a:gd name="connsiteX36" fmla="*/ 0 w 1811966"/>
                <a:gd name="connsiteY36" fmla="*/ 802628 h 1392283"/>
                <a:gd name="connsiteX37" fmla="*/ 3135 w 1811966"/>
                <a:gd name="connsiteY37" fmla="*/ 954654 h 1392283"/>
                <a:gd name="connsiteX0" fmla="*/ 3135 w 1811966"/>
                <a:gd name="connsiteY0" fmla="*/ 954654 h 1392283"/>
                <a:gd name="connsiteX1" fmla="*/ 273516 w 1811966"/>
                <a:gd name="connsiteY1" fmla="*/ 1170110 h 1392283"/>
                <a:gd name="connsiteX2" fmla="*/ 453042 w 1811966"/>
                <a:gd name="connsiteY2" fmla="*/ 1323941 h 1392283"/>
                <a:gd name="connsiteX3" fmla="*/ 692414 w 1811966"/>
                <a:gd name="connsiteY3" fmla="*/ 1341036 h 1392283"/>
                <a:gd name="connsiteX4" fmla="*/ 683977 w 1811966"/>
                <a:gd name="connsiteY4" fmla="*/ 1187235 h 1392283"/>
                <a:gd name="connsiteX5" fmla="*/ 581289 w 1811966"/>
                <a:gd name="connsiteY5" fmla="*/ 1187206 h 1392283"/>
                <a:gd name="connsiteX6" fmla="*/ 581306 w 1811966"/>
                <a:gd name="connsiteY6" fmla="*/ 1093200 h 1392283"/>
                <a:gd name="connsiteX7" fmla="*/ 675427 w 1811966"/>
                <a:gd name="connsiteY7" fmla="*/ 1093223 h 1392283"/>
                <a:gd name="connsiteX8" fmla="*/ 812071 w 1811966"/>
                <a:gd name="connsiteY8" fmla="*/ 1084652 h 1392283"/>
                <a:gd name="connsiteX9" fmla="*/ 809561 w 1811966"/>
                <a:gd name="connsiteY9" fmla="*/ 1198187 h 1392283"/>
                <a:gd name="connsiteX10" fmla="*/ 1017248 w 1811966"/>
                <a:gd name="connsiteY10" fmla="*/ 1204298 h 1392283"/>
                <a:gd name="connsiteX11" fmla="*/ 1222385 w 1811966"/>
                <a:gd name="connsiteY11" fmla="*/ 1135926 h 1392283"/>
                <a:gd name="connsiteX12" fmla="*/ 1196729 w 1811966"/>
                <a:gd name="connsiteY12" fmla="*/ 1016282 h 1392283"/>
                <a:gd name="connsiteX13" fmla="*/ 1461815 w 1811966"/>
                <a:gd name="connsiteY13" fmla="*/ 1024830 h 1392283"/>
                <a:gd name="connsiteX14" fmla="*/ 1470077 w 1811966"/>
                <a:gd name="connsiteY14" fmla="*/ 1221363 h 1392283"/>
                <a:gd name="connsiteX15" fmla="*/ 1811966 w 1811966"/>
                <a:gd name="connsiteY15" fmla="*/ 1392283 h 1392283"/>
                <a:gd name="connsiteX16" fmla="*/ 1794154 w 1811966"/>
                <a:gd name="connsiteY16" fmla="*/ 905037 h 1392283"/>
                <a:gd name="connsiteX17" fmla="*/ 1213939 w 1811966"/>
                <a:gd name="connsiteY17" fmla="*/ 894853 h 1392283"/>
                <a:gd name="connsiteX18" fmla="*/ 1209871 w 1811966"/>
                <a:gd name="connsiteY18" fmla="*/ 755441 h 1392283"/>
                <a:gd name="connsiteX19" fmla="*/ 1619521 w 1811966"/>
                <a:gd name="connsiteY19" fmla="*/ 755459 h 1392283"/>
                <a:gd name="connsiteX20" fmla="*/ 1600515 w 1811966"/>
                <a:gd name="connsiteY20" fmla="*/ 626934 h 1392283"/>
                <a:gd name="connsiteX21" fmla="*/ 1399405 w 1811966"/>
                <a:gd name="connsiteY21" fmla="*/ 627583 h 1392283"/>
                <a:gd name="connsiteX22" fmla="*/ 1296758 w 1811966"/>
                <a:gd name="connsiteY22" fmla="*/ 580137 h 1392283"/>
                <a:gd name="connsiteX23" fmla="*/ 1249123 w 1811966"/>
                <a:gd name="connsiteY23" fmla="*/ 511756 h 1392283"/>
                <a:gd name="connsiteX24" fmla="*/ 1231696 w 1811966"/>
                <a:gd name="connsiteY24" fmla="*/ 356517 h 1392283"/>
                <a:gd name="connsiteX25" fmla="*/ 1314181 w 1811966"/>
                <a:gd name="connsiteY25" fmla="*/ 347971 h 1392283"/>
                <a:gd name="connsiteX26" fmla="*/ 1305919 w 1811966"/>
                <a:gd name="connsiteY26" fmla="*/ 112586 h 1392283"/>
                <a:gd name="connsiteX27" fmla="*/ 1214969 w 1811966"/>
                <a:gd name="connsiteY27" fmla="*/ 121134 h 1392283"/>
                <a:gd name="connsiteX28" fmla="*/ 1214173 w 1811966"/>
                <a:gd name="connsiteY28" fmla="*/ 264224 h 1392283"/>
                <a:gd name="connsiteX29" fmla="*/ 1112118 w 1811966"/>
                <a:gd name="connsiteY29" fmla="*/ 262096 h 1392283"/>
                <a:gd name="connsiteX30" fmla="*/ 1105263 w 1811966"/>
                <a:gd name="connsiteY30" fmla="*/ 0 h 1392283"/>
                <a:gd name="connsiteX31" fmla="*/ 926236 w 1811966"/>
                <a:gd name="connsiteY31" fmla="*/ 85791 h 1392283"/>
                <a:gd name="connsiteX32" fmla="*/ 781266 w 1811966"/>
                <a:gd name="connsiteY32" fmla="*/ 107282 h 1392283"/>
                <a:gd name="connsiteX33" fmla="*/ 376808 w 1811966"/>
                <a:gd name="connsiteY33" fmla="*/ 98404 h 1392283"/>
                <a:gd name="connsiteX34" fmla="*/ 350731 w 1811966"/>
                <a:gd name="connsiteY34" fmla="*/ 519958 h 1392283"/>
                <a:gd name="connsiteX35" fmla="*/ 88335 w 1811966"/>
                <a:gd name="connsiteY35" fmla="*/ 769563 h 1392283"/>
                <a:gd name="connsiteX36" fmla="*/ 0 w 1811966"/>
                <a:gd name="connsiteY36" fmla="*/ 802628 h 1392283"/>
                <a:gd name="connsiteX37" fmla="*/ 3135 w 1811966"/>
                <a:gd name="connsiteY37" fmla="*/ 954654 h 1392283"/>
                <a:gd name="connsiteX0" fmla="*/ 3135 w 1811966"/>
                <a:gd name="connsiteY0" fmla="*/ 954654 h 1392283"/>
                <a:gd name="connsiteX1" fmla="*/ 273516 w 1811966"/>
                <a:gd name="connsiteY1" fmla="*/ 1170110 h 1392283"/>
                <a:gd name="connsiteX2" fmla="*/ 453042 w 1811966"/>
                <a:gd name="connsiteY2" fmla="*/ 1323941 h 1392283"/>
                <a:gd name="connsiteX3" fmla="*/ 692414 w 1811966"/>
                <a:gd name="connsiteY3" fmla="*/ 1341036 h 1392283"/>
                <a:gd name="connsiteX4" fmla="*/ 683977 w 1811966"/>
                <a:gd name="connsiteY4" fmla="*/ 1187235 h 1392283"/>
                <a:gd name="connsiteX5" fmla="*/ 581289 w 1811966"/>
                <a:gd name="connsiteY5" fmla="*/ 1187206 h 1392283"/>
                <a:gd name="connsiteX6" fmla="*/ 581306 w 1811966"/>
                <a:gd name="connsiteY6" fmla="*/ 1093200 h 1392283"/>
                <a:gd name="connsiteX7" fmla="*/ 675427 w 1811966"/>
                <a:gd name="connsiteY7" fmla="*/ 1093223 h 1392283"/>
                <a:gd name="connsiteX8" fmla="*/ 812071 w 1811966"/>
                <a:gd name="connsiteY8" fmla="*/ 1084652 h 1392283"/>
                <a:gd name="connsiteX9" fmla="*/ 809561 w 1811966"/>
                <a:gd name="connsiteY9" fmla="*/ 1198187 h 1392283"/>
                <a:gd name="connsiteX10" fmla="*/ 1017248 w 1811966"/>
                <a:gd name="connsiteY10" fmla="*/ 1204298 h 1392283"/>
                <a:gd name="connsiteX11" fmla="*/ 1198772 w 1811966"/>
                <a:gd name="connsiteY11" fmla="*/ 1119283 h 1392283"/>
                <a:gd name="connsiteX12" fmla="*/ 1196729 w 1811966"/>
                <a:gd name="connsiteY12" fmla="*/ 1016282 h 1392283"/>
                <a:gd name="connsiteX13" fmla="*/ 1461815 w 1811966"/>
                <a:gd name="connsiteY13" fmla="*/ 1024830 h 1392283"/>
                <a:gd name="connsiteX14" fmla="*/ 1470077 w 1811966"/>
                <a:gd name="connsiteY14" fmla="*/ 1221363 h 1392283"/>
                <a:gd name="connsiteX15" fmla="*/ 1811966 w 1811966"/>
                <a:gd name="connsiteY15" fmla="*/ 1392283 h 1392283"/>
                <a:gd name="connsiteX16" fmla="*/ 1794154 w 1811966"/>
                <a:gd name="connsiteY16" fmla="*/ 905037 h 1392283"/>
                <a:gd name="connsiteX17" fmla="*/ 1213939 w 1811966"/>
                <a:gd name="connsiteY17" fmla="*/ 894853 h 1392283"/>
                <a:gd name="connsiteX18" fmla="*/ 1209871 w 1811966"/>
                <a:gd name="connsiteY18" fmla="*/ 755441 h 1392283"/>
                <a:gd name="connsiteX19" fmla="*/ 1619521 w 1811966"/>
                <a:gd name="connsiteY19" fmla="*/ 755459 h 1392283"/>
                <a:gd name="connsiteX20" fmla="*/ 1600515 w 1811966"/>
                <a:gd name="connsiteY20" fmla="*/ 626934 h 1392283"/>
                <a:gd name="connsiteX21" fmla="*/ 1399405 w 1811966"/>
                <a:gd name="connsiteY21" fmla="*/ 627583 h 1392283"/>
                <a:gd name="connsiteX22" fmla="*/ 1296758 w 1811966"/>
                <a:gd name="connsiteY22" fmla="*/ 580137 h 1392283"/>
                <a:gd name="connsiteX23" fmla="*/ 1249123 w 1811966"/>
                <a:gd name="connsiteY23" fmla="*/ 511756 h 1392283"/>
                <a:gd name="connsiteX24" fmla="*/ 1231696 w 1811966"/>
                <a:gd name="connsiteY24" fmla="*/ 356517 h 1392283"/>
                <a:gd name="connsiteX25" fmla="*/ 1314181 w 1811966"/>
                <a:gd name="connsiteY25" fmla="*/ 347971 h 1392283"/>
                <a:gd name="connsiteX26" fmla="*/ 1305919 w 1811966"/>
                <a:gd name="connsiteY26" fmla="*/ 112586 h 1392283"/>
                <a:gd name="connsiteX27" fmla="*/ 1214969 w 1811966"/>
                <a:gd name="connsiteY27" fmla="*/ 121134 h 1392283"/>
                <a:gd name="connsiteX28" fmla="*/ 1214173 w 1811966"/>
                <a:gd name="connsiteY28" fmla="*/ 264224 h 1392283"/>
                <a:gd name="connsiteX29" fmla="*/ 1112118 w 1811966"/>
                <a:gd name="connsiteY29" fmla="*/ 262096 h 1392283"/>
                <a:gd name="connsiteX30" fmla="*/ 1105263 w 1811966"/>
                <a:gd name="connsiteY30" fmla="*/ 0 h 1392283"/>
                <a:gd name="connsiteX31" fmla="*/ 926236 w 1811966"/>
                <a:gd name="connsiteY31" fmla="*/ 85791 h 1392283"/>
                <a:gd name="connsiteX32" fmla="*/ 781266 w 1811966"/>
                <a:gd name="connsiteY32" fmla="*/ 107282 h 1392283"/>
                <a:gd name="connsiteX33" fmla="*/ 376808 w 1811966"/>
                <a:gd name="connsiteY33" fmla="*/ 98404 h 1392283"/>
                <a:gd name="connsiteX34" fmla="*/ 350731 w 1811966"/>
                <a:gd name="connsiteY34" fmla="*/ 519958 h 1392283"/>
                <a:gd name="connsiteX35" fmla="*/ 88335 w 1811966"/>
                <a:gd name="connsiteY35" fmla="*/ 769563 h 1392283"/>
                <a:gd name="connsiteX36" fmla="*/ 0 w 1811966"/>
                <a:gd name="connsiteY36" fmla="*/ 802628 h 1392283"/>
                <a:gd name="connsiteX37" fmla="*/ 3135 w 1811966"/>
                <a:gd name="connsiteY37" fmla="*/ 954654 h 1392283"/>
                <a:gd name="connsiteX0" fmla="*/ 3135 w 1811966"/>
                <a:gd name="connsiteY0" fmla="*/ 954654 h 1392283"/>
                <a:gd name="connsiteX1" fmla="*/ 273516 w 1811966"/>
                <a:gd name="connsiteY1" fmla="*/ 1170110 h 1392283"/>
                <a:gd name="connsiteX2" fmla="*/ 453042 w 1811966"/>
                <a:gd name="connsiteY2" fmla="*/ 1323941 h 1392283"/>
                <a:gd name="connsiteX3" fmla="*/ 692414 w 1811966"/>
                <a:gd name="connsiteY3" fmla="*/ 1341036 h 1392283"/>
                <a:gd name="connsiteX4" fmla="*/ 683977 w 1811966"/>
                <a:gd name="connsiteY4" fmla="*/ 1187235 h 1392283"/>
                <a:gd name="connsiteX5" fmla="*/ 581289 w 1811966"/>
                <a:gd name="connsiteY5" fmla="*/ 1187206 h 1392283"/>
                <a:gd name="connsiteX6" fmla="*/ 581306 w 1811966"/>
                <a:gd name="connsiteY6" fmla="*/ 1093200 h 1392283"/>
                <a:gd name="connsiteX7" fmla="*/ 675427 w 1811966"/>
                <a:gd name="connsiteY7" fmla="*/ 1093223 h 1392283"/>
                <a:gd name="connsiteX8" fmla="*/ 812071 w 1811966"/>
                <a:gd name="connsiteY8" fmla="*/ 1084652 h 1392283"/>
                <a:gd name="connsiteX9" fmla="*/ 809561 w 1811966"/>
                <a:gd name="connsiteY9" fmla="*/ 1198187 h 1392283"/>
                <a:gd name="connsiteX10" fmla="*/ 1017248 w 1811966"/>
                <a:gd name="connsiteY10" fmla="*/ 1204298 h 1392283"/>
                <a:gd name="connsiteX11" fmla="*/ 1198772 w 1811966"/>
                <a:gd name="connsiteY11" fmla="*/ 1119283 h 1392283"/>
                <a:gd name="connsiteX12" fmla="*/ 1196729 w 1811966"/>
                <a:gd name="connsiteY12" fmla="*/ 1016282 h 1392283"/>
                <a:gd name="connsiteX13" fmla="*/ 1461815 w 1811966"/>
                <a:gd name="connsiteY13" fmla="*/ 1024830 h 1392283"/>
                <a:gd name="connsiteX14" fmla="*/ 1470077 w 1811966"/>
                <a:gd name="connsiteY14" fmla="*/ 1221363 h 1392283"/>
                <a:gd name="connsiteX15" fmla="*/ 1811966 w 1811966"/>
                <a:gd name="connsiteY15" fmla="*/ 1392283 h 1392283"/>
                <a:gd name="connsiteX16" fmla="*/ 1794154 w 1811966"/>
                <a:gd name="connsiteY16" fmla="*/ 905037 h 1392283"/>
                <a:gd name="connsiteX17" fmla="*/ 1213939 w 1811966"/>
                <a:gd name="connsiteY17" fmla="*/ 894853 h 1392283"/>
                <a:gd name="connsiteX18" fmla="*/ 1209871 w 1811966"/>
                <a:gd name="connsiteY18" fmla="*/ 755441 h 1392283"/>
                <a:gd name="connsiteX19" fmla="*/ 1619521 w 1811966"/>
                <a:gd name="connsiteY19" fmla="*/ 755459 h 1392283"/>
                <a:gd name="connsiteX20" fmla="*/ 1615071 w 1811966"/>
                <a:gd name="connsiteY20" fmla="*/ 626948 h 1392283"/>
                <a:gd name="connsiteX21" fmla="*/ 1399405 w 1811966"/>
                <a:gd name="connsiteY21" fmla="*/ 627583 h 1392283"/>
                <a:gd name="connsiteX22" fmla="*/ 1296758 w 1811966"/>
                <a:gd name="connsiteY22" fmla="*/ 580137 h 1392283"/>
                <a:gd name="connsiteX23" fmla="*/ 1249123 w 1811966"/>
                <a:gd name="connsiteY23" fmla="*/ 511756 h 1392283"/>
                <a:gd name="connsiteX24" fmla="*/ 1231696 w 1811966"/>
                <a:gd name="connsiteY24" fmla="*/ 356517 h 1392283"/>
                <a:gd name="connsiteX25" fmla="*/ 1314181 w 1811966"/>
                <a:gd name="connsiteY25" fmla="*/ 347971 h 1392283"/>
                <a:gd name="connsiteX26" fmla="*/ 1305919 w 1811966"/>
                <a:gd name="connsiteY26" fmla="*/ 112586 h 1392283"/>
                <a:gd name="connsiteX27" fmla="*/ 1214969 w 1811966"/>
                <a:gd name="connsiteY27" fmla="*/ 121134 h 1392283"/>
                <a:gd name="connsiteX28" fmla="*/ 1214173 w 1811966"/>
                <a:gd name="connsiteY28" fmla="*/ 264224 h 1392283"/>
                <a:gd name="connsiteX29" fmla="*/ 1112118 w 1811966"/>
                <a:gd name="connsiteY29" fmla="*/ 262096 h 1392283"/>
                <a:gd name="connsiteX30" fmla="*/ 1105263 w 1811966"/>
                <a:gd name="connsiteY30" fmla="*/ 0 h 1392283"/>
                <a:gd name="connsiteX31" fmla="*/ 926236 w 1811966"/>
                <a:gd name="connsiteY31" fmla="*/ 85791 h 1392283"/>
                <a:gd name="connsiteX32" fmla="*/ 781266 w 1811966"/>
                <a:gd name="connsiteY32" fmla="*/ 107282 h 1392283"/>
                <a:gd name="connsiteX33" fmla="*/ 376808 w 1811966"/>
                <a:gd name="connsiteY33" fmla="*/ 98404 h 1392283"/>
                <a:gd name="connsiteX34" fmla="*/ 350731 w 1811966"/>
                <a:gd name="connsiteY34" fmla="*/ 519958 h 1392283"/>
                <a:gd name="connsiteX35" fmla="*/ 88335 w 1811966"/>
                <a:gd name="connsiteY35" fmla="*/ 769563 h 1392283"/>
                <a:gd name="connsiteX36" fmla="*/ 0 w 1811966"/>
                <a:gd name="connsiteY36" fmla="*/ 802628 h 1392283"/>
                <a:gd name="connsiteX37" fmla="*/ 3135 w 1811966"/>
                <a:gd name="connsiteY37" fmla="*/ 954654 h 1392283"/>
                <a:gd name="connsiteX0" fmla="*/ 3135 w 1811966"/>
                <a:gd name="connsiteY0" fmla="*/ 954654 h 1392283"/>
                <a:gd name="connsiteX1" fmla="*/ 273516 w 1811966"/>
                <a:gd name="connsiteY1" fmla="*/ 1170110 h 1392283"/>
                <a:gd name="connsiteX2" fmla="*/ 453042 w 1811966"/>
                <a:gd name="connsiteY2" fmla="*/ 1323941 h 1392283"/>
                <a:gd name="connsiteX3" fmla="*/ 692414 w 1811966"/>
                <a:gd name="connsiteY3" fmla="*/ 1341036 h 1392283"/>
                <a:gd name="connsiteX4" fmla="*/ 683977 w 1811966"/>
                <a:gd name="connsiteY4" fmla="*/ 1187235 h 1392283"/>
                <a:gd name="connsiteX5" fmla="*/ 581289 w 1811966"/>
                <a:gd name="connsiteY5" fmla="*/ 1187206 h 1392283"/>
                <a:gd name="connsiteX6" fmla="*/ 581306 w 1811966"/>
                <a:gd name="connsiteY6" fmla="*/ 1093200 h 1392283"/>
                <a:gd name="connsiteX7" fmla="*/ 675427 w 1811966"/>
                <a:gd name="connsiteY7" fmla="*/ 1093223 h 1392283"/>
                <a:gd name="connsiteX8" fmla="*/ 812071 w 1811966"/>
                <a:gd name="connsiteY8" fmla="*/ 1084652 h 1392283"/>
                <a:gd name="connsiteX9" fmla="*/ 809561 w 1811966"/>
                <a:gd name="connsiteY9" fmla="*/ 1198187 h 1392283"/>
                <a:gd name="connsiteX10" fmla="*/ 1017248 w 1811966"/>
                <a:gd name="connsiteY10" fmla="*/ 1204298 h 1392283"/>
                <a:gd name="connsiteX11" fmla="*/ 1198772 w 1811966"/>
                <a:gd name="connsiteY11" fmla="*/ 1119283 h 1392283"/>
                <a:gd name="connsiteX12" fmla="*/ 1196729 w 1811966"/>
                <a:gd name="connsiteY12" fmla="*/ 1016282 h 1392283"/>
                <a:gd name="connsiteX13" fmla="*/ 1461815 w 1811966"/>
                <a:gd name="connsiteY13" fmla="*/ 1024830 h 1392283"/>
                <a:gd name="connsiteX14" fmla="*/ 1470077 w 1811966"/>
                <a:gd name="connsiteY14" fmla="*/ 1221363 h 1392283"/>
                <a:gd name="connsiteX15" fmla="*/ 1811966 w 1811966"/>
                <a:gd name="connsiteY15" fmla="*/ 1392283 h 1392283"/>
                <a:gd name="connsiteX16" fmla="*/ 1794154 w 1811966"/>
                <a:gd name="connsiteY16" fmla="*/ 905037 h 1392283"/>
                <a:gd name="connsiteX17" fmla="*/ 1213939 w 1811966"/>
                <a:gd name="connsiteY17" fmla="*/ 894853 h 1392283"/>
                <a:gd name="connsiteX18" fmla="*/ 1209871 w 1811966"/>
                <a:gd name="connsiteY18" fmla="*/ 755441 h 1392283"/>
                <a:gd name="connsiteX19" fmla="*/ 1619521 w 1811966"/>
                <a:gd name="connsiteY19" fmla="*/ 755459 h 1392283"/>
                <a:gd name="connsiteX20" fmla="*/ 1615071 w 1811966"/>
                <a:gd name="connsiteY20" fmla="*/ 626948 h 1392283"/>
                <a:gd name="connsiteX21" fmla="*/ 1399405 w 1811966"/>
                <a:gd name="connsiteY21" fmla="*/ 627583 h 1392283"/>
                <a:gd name="connsiteX22" fmla="*/ 1296758 w 1811966"/>
                <a:gd name="connsiteY22" fmla="*/ 580137 h 1392283"/>
                <a:gd name="connsiteX23" fmla="*/ 1249123 w 1811966"/>
                <a:gd name="connsiteY23" fmla="*/ 511756 h 1392283"/>
                <a:gd name="connsiteX24" fmla="*/ 1231696 w 1811966"/>
                <a:gd name="connsiteY24" fmla="*/ 356517 h 1392283"/>
                <a:gd name="connsiteX25" fmla="*/ 1314181 w 1811966"/>
                <a:gd name="connsiteY25" fmla="*/ 347971 h 1392283"/>
                <a:gd name="connsiteX26" fmla="*/ 1305919 w 1811966"/>
                <a:gd name="connsiteY26" fmla="*/ 112586 h 1392283"/>
                <a:gd name="connsiteX27" fmla="*/ 1214969 w 1811966"/>
                <a:gd name="connsiteY27" fmla="*/ 121134 h 1392283"/>
                <a:gd name="connsiteX28" fmla="*/ 1214173 w 1811966"/>
                <a:gd name="connsiteY28" fmla="*/ 264224 h 1392283"/>
                <a:gd name="connsiteX29" fmla="*/ 1112118 w 1811966"/>
                <a:gd name="connsiteY29" fmla="*/ 262096 h 1392283"/>
                <a:gd name="connsiteX30" fmla="*/ 1105263 w 1811966"/>
                <a:gd name="connsiteY30" fmla="*/ 0 h 1392283"/>
                <a:gd name="connsiteX31" fmla="*/ 926236 w 1811966"/>
                <a:gd name="connsiteY31" fmla="*/ 85791 h 1392283"/>
                <a:gd name="connsiteX32" fmla="*/ 781266 w 1811966"/>
                <a:gd name="connsiteY32" fmla="*/ 107282 h 1392283"/>
                <a:gd name="connsiteX33" fmla="*/ 376808 w 1811966"/>
                <a:gd name="connsiteY33" fmla="*/ 98404 h 1392283"/>
                <a:gd name="connsiteX34" fmla="*/ 358048 w 1811966"/>
                <a:gd name="connsiteY34" fmla="*/ 348314 h 1392283"/>
                <a:gd name="connsiteX35" fmla="*/ 350731 w 1811966"/>
                <a:gd name="connsiteY35" fmla="*/ 519958 h 1392283"/>
                <a:gd name="connsiteX36" fmla="*/ 88335 w 1811966"/>
                <a:gd name="connsiteY36" fmla="*/ 769563 h 1392283"/>
                <a:gd name="connsiteX37" fmla="*/ 0 w 1811966"/>
                <a:gd name="connsiteY37" fmla="*/ 802628 h 1392283"/>
                <a:gd name="connsiteX38" fmla="*/ 3135 w 1811966"/>
                <a:gd name="connsiteY38" fmla="*/ 954654 h 1392283"/>
                <a:gd name="connsiteX0" fmla="*/ 3135 w 1811966"/>
                <a:gd name="connsiteY0" fmla="*/ 954654 h 1392283"/>
                <a:gd name="connsiteX1" fmla="*/ 273516 w 1811966"/>
                <a:gd name="connsiteY1" fmla="*/ 1170110 h 1392283"/>
                <a:gd name="connsiteX2" fmla="*/ 453042 w 1811966"/>
                <a:gd name="connsiteY2" fmla="*/ 1323941 h 1392283"/>
                <a:gd name="connsiteX3" fmla="*/ 692414 w 1811966"/>
                <a:gd name="connsiteY3" fmla="*/ 1341036 h 1392283"/>
                <a:gd name="connsiteX4" fmla="*/ 683977 w 1811966"/>
                <a:gd name="connsiteY4" fmla="*/ 1187235 h 1392283"/>
                <a:gd name="connsiteX5" fmla="*/ 581289 w 1811966"/>
                <a:gd name="connsiteY5" fmla="*/ 1187206 h 1392283"/>
                <a:gd name="connsiteX6" fmla="*/ 581306 w 1811966"/>
                <a:gd name="connsiteY6" fmla="*/ 1093200 h 1392283"/>
                <a:gd name="connsiteX7" fmla="*/ 675427 w 1811966"/>
                <a:gd name="connsiteY7" fmla="*/ 1093223 h 1392283"/>
                <a:gd name="connsiteX8" fmla="*/ 812071 w 1811966"/>
                <a:gd name="connsiteY8" fmla="*/ 1084652 h 1392283"/>
                <a:gd name="connsiteX9" fmla="*/ 809561 w 1811966"/>
                <a:gd name="connsiteY9" fmla="*/ 1198187 h 1392283"/>
                <a:gd name="connsiteX10" fmla="*/ 1017248 w 1811966"/>
                <a:gd name="connsiteY10" fmla="*/ 1204298 h 1392283"/>
                <a:gd name="connsiteX11" fmla="*/ 1198772 w 1811966"/>
                <a:gd name="connsiteY11" fmla="*/ 1119283 h 1392283"/>
                <a:gd name="connsiteX12" fmla="*/ 1196729 w 1811966"/>
                <a:gd name="connsiteY12" fmla="*/ 1016282 h 1392283"/>
                <a:gd name="connsiteX13" fmla="*/ 1461815 w 1811966"/>
                <a:gd name="connsiteY13" fmla="*/ 1024830 h 1392283"/>
                <a:gd name="connsiteX14" fmla="*/ 1470077 w 1811966"/>
                <a:gd name="connsiteY14" fmla="*/ 1221363 h 1392283"/>
                <a:gd name="connsiteX15" fmla="*/ 1811966 w 1811966"/>
                <a:gd name="connsiteY15" fmla="*/ 1392283 h 1392283"/>
                <a:gd name="connsiteX16" fmla="*/ 1794154 w 1811966"/>
                <a:gd name="connsiteY16" fmla="*/ 905037 h 1392283"/>
                <a:gd name="connsiteX17" fmla="*/ 1213939 w 1811966"/>
                <a:gd name="connsiteY17" fmla="*/ 894853 h 1392283"/>
                <a:gd name="connsiteX18" fmla="*/ 1209871 w 1811966"/>
                <a:gd name="connsiteY18" fmla="*/ 755441 h 1392283"/>
                <a:gd name="connsiteX19" fmla="*/ 1619521 w 1811966"/>
                <a:gd name="connsiteY19" fmla="*/ 755459 h 1392283"/>
                <a:gd name="connsiteX20" fmla="*/ 1615071 w 1811966"/>
                <a:gd name="connsiteY20" fmla="*/ 626948 h 1392283"/>
                <a:gd name="connsiteX21" fmla="*/ 1399405 w 1811966"/>
                <a:gd name="connsiteY21" fmla="*/ 627583 h 1392283"/>
                <a:gd name="connsiteX22" fmla="*/ 1296758 w 1811966"/>
                <a:gd name="connsiteY22" fmla="*/ 580137 h 1392283"/>
                <a:gd name="connsiteX23" fmla="*/ 1249123 w 1811966"/>
                <a:gd name="connsiteY23" fmla="*/ 511756 h 1392283"/>
                <a:gd name="connsiteX24" fmla="*/ 1231696 w 1811966"/>
                <a:gd name="connsiteY24" fmla="*/ 356517 h 1392283"/>
                <a:gd name="connsiteX25" fmla="*/ 1314181 w 1811966"/>
                <a:gd name="connsiteY25" fmla="*/ 347971 h 1392283"/>
                <a:gd name="connsiteX26" fmla="*/ 1305919 w 1811966"/>
                <a:gd name="connsiteY26" fmla="*/ 112586 h 1392283"/>
                <a:gd name="connsiteX27" fmla="*/ 1214969 w 1811966"/>
                <a:gd name="connsiteY27" fmla="*/ 121134 h 1392283"/>
                <a:gd name="connsiteX28" fmla="*/ 1214173 w 1811966"/>
                <a:gd name="connsiteY28" fmla="*/ 264224 h 1392283"/>
                <a:gd name="connsiteX29" fmla="*/ 1112118 w 1811966"/>
                <a:gd name="connsiteY29" fmla="*/ 262096 h 1392283"/>
                <a:gd name="connsiteX30" fmla="*/ 1105263 w 1811966"/>
                <a:gd name="connsiteY30" fmla="*/ 0 h 1392283"/>
                <a:gd name="connsiteX31" fmla="*/ 926236 w 1811966"/>
                <a:gd name="connsiteY31" fmla="*/ 85791 h 1392283"/>
                <a:gd name="connsiteX32" fmla="*/ 781266 w 1811966"/>
                <a:gd name="connsiteY32" fmla="*/ 107282 h 1392283"/>
                <a:gd name="connsiteX33" fmla="*/ 376808 w 1811966"/>
                <a:gd name="connsiteY33" fmla="*/ 98404 h 1392283"/>
                <a:gd name="connsiteX34" fmla="*/ 391450 w 1811966"/>
                <a:gd name="connsiteY34" fmla="*/ 343560 h 1392283"/>
                <a:gd name="connsiteX35" fmla="*/ 350731 w 1811966"/>
                <a:gd name="connsiteY35" fmla="*/ 519958 h 1392283"/>
                <a:gd name="connsiteX36" fmla="*/ 88335 w 1811966"/>
                <a:gd name="connsiteY36" fmla="*/ 769563 h 1392283"/>
                <a:gd name="connsiteX37" fmla="*/ 0 w 1811966"/>
                <a:gd name="connsiteY37" fmla="*/ 802628 h 1392283"/>
                <a:gd name="connsiteX38" fmla="*/ 3135 w 1811966"/>
                <a:gd name="connsiteY38" fmla="*/ 954654 h 1392283"/>
                <a:gd name="connsiteX0" fmla="*/ 3135 w 1811966"/>
                <a:gd name="connsiteY0" fmla="*/ 954654 h 1392283"/>
                <a:gd name="connsiteX1" fmla="*/ 273516 w 1811966"/>
                <a:gd name="connsiteY1" fmla="*/ 1170110 h 1392283"/>
                <a:gd name="connsiteX2" fmla="*/ 453042 w 1811966"/>
                <a:gd name="connsiteY2" fmla="*/ 1323941 h 1392283"/>
                <a:gd name="connsiteX3" fmla="*/ 692414 w 1811966"/>
                <a:gd name="connsiteY3" fmla="*/ 1341036 h 1392283"/>
                <a:gd name="connsiteX4" fmla="*/ 683977 w 1811966"/>
                <a:gd name="connsiteY4" fmla="*/ 1187235 h 1392283"/>
                <a:gd name="connsiteX5" fmla="*/ 581289 w 1811966"/>
                <a:gd name="connsiteY5" fmla="*/ 1187206 h 1392283"/>
                <a:gd name="connsiteX6" fmla="*/ 581306 w 1811966"/>
                <a:gd name="connsiteY6" fmla="*/ 1093200 h 1392283"/>
                <a:gd name="connsiteX7" fmla="*/ 675427 w 1811966"/>
                <a:gd name="connsiteY7" fmla="*/ 1093223 h 1392283"/>
                <a:gd name="connsiteX8" fmla="*/ 812071 w 1811966"/>
                <a:gd name="connsiteY8" fmla="*/ 1084652 h 1392283"/>
                <a:gd name="connsiteX9" fmla="*/ 809561 w 1811966"/>
                <a:gd name="connsiteY9" fmla="*/ 1198187 h 1392283"/>
                <a:gd name="connsiteX10" fmla="*/ 1017248 w 1811966"/>
                <a:gd name="connsiteY10" fmla="*/ 1204298 h 1392283"/>
                <a:gd name="connsiteX11" fmla="*/ 1198772 w 1811966"/>
                <a:gd name="connsiteY11" fmla="*/ 1119283 h 1392283"/>
                <a:gd name="connsiteX12" fmla="*/ 1196729 w 1811966"/>
                <a:gd name="connsiteY12" fmla="*/ 1016282 h 1392283"/>
                <a:gd name="connsiteX13" fmla="*/ 1461815 w 1811966"/>
                <a:gd name="connsiteY13" fmla="*/ 1024830 h 1392283"/>
                <a:gd name="connsiteX14" fmla="*/ 1470077 w 1811966"/>
                <a:gd name="connsiteY14" fmla="*/ 1221363 h 1392283"/>
                <a:gd name="connsiteX15" fmla="*/ 1811966 w 1811966"/>
                <a:gd name="connsiteY15" fmla="*/ 1392283 h 1392283"/>
                <a:gd name="connsiteX16" fmla="*/ 1794154 w 1811966"/>
                <a:gd name="connsiteY16" fmla="*/ 905037 h 1392283"/>
                <a:gd name="connsiteX17" fmla="*/ 1213939 w 1811966"/>
                <a:gd name="connsiteY17" fmla="*/ 894853 h 1392283"/>
                <a:gd name="connsiteX18" fmla="*/ 1209871 w 1811966"/>
                <a:gd name="connsiteY18" fmla="*/ 755441 h 1392283"/>
                <a:gd name="connsiteX19" fmla="*/ 1619521 w 1811966"/>
                <a:gd name="connsiteY19" fmla="*/ 755459 h 1392283"/>
                <a:gd name="connsiteX20" fmla="*/ 1615071 w 1811966"/>
                <a:gd name="connsiteY20" fmla="*/ 626948 h 1392283"/>
                <a:gd name="connsiteX21" fmla="*/ 1399405 w 1811966"/>
                <a:gd name="connsiteY21" fmla="*/ 627583 h 1392283"/>
                <a:gd name="connsiteX22" fmla="*/ 1296758 w 1811966"/>
                <a:gd name="connsiteY22" fmla="*/ 580137 h 1392283"/>
                <a:gd name="connsiteX23" fmla="*/ 1249123 w 1811966"/>
                <a:gd name="connsiteY23" fmla="*/ 511756 h 1392283"/>
                <a:gd name="connsiteX24" fmla="*/ 1231696 w 1811966"/>
                <a:gd name="connsiteY24" fmla="*/ 356517 h 1392283"/>
                <a:gd name="connsiteX25" fmla="*/ 1314181 w 1811966"/>
                <a:gd name="connsiteY25" fmla="*/ 347971 h 1392283"/>
                <a:gd name="connsiteX26" fmla="*/ 1305919 w 1811966"/>
                <a:gd name="connsiteY26" fmla="*/ 112586 h 1392283"/>
                <a:gd name="connsiteX27" fmla="*/ 1214969 w 1811966"/>
                <a:gd name="connsiteY27" fmla="*/ 121134 h 1392283"/>
                <a:gd name="connsiteX28" fmla="*/ 1214173 w 1811966"/>
                <a:gd name="connsiteY28" fmla="*/ 264224 h 1392283"/>
                <a:gd name="connsiteX29" fmla="*/ 1112118 w 1811966"/>
                <a:gd name="connsiteY29" fmla="*/ 262096 h 1392283"/>
                <a:gd name="connsiteX30" fmla="*/ 1105263 w 1811966"/>
                <a:gd name="connsiteY30" fmla="*/ 0 h 1392283"/>
                <a:gd name="connsiteX31" fmla="*/ 926236 w 1811966"/>
                <a:gd name="connsiteY31" fmla="*/ 85791 h 1392283"/>
                <a:gd name="connsiteX32" fmla="*/ 781266 w 1811966"/>
                <a:gd name="connsiteY32" fmla="*/ 107282 h 1392283"/>
                <a:gd name="connsiteX33" fmla="*/ 376808 w 1811966"/>
                <a:gd name="connsiteY33" fmla="*/ 98404 h 1392283"/>
                <a:gd name="connsiteX34" fmla="*/ 391450 w 1811966"/>
                <a:gd name="connsiteY34" fmla="*/ 343560 h 1392283"/>
                <a:gd name="connsiteX35" fmla="*/ 336500 w 1811966"/>
                <a:gd name="connsiteY35" fmla="*/ 512826 h 1392283"/>
                <a:gd name="connsiteX36" fmla="*/ 88335 w 1811966"/>
                <a:gd name="connsiteY36" fmla="*/ 769563 h 1392283"/>
                <a:gd name="connsiteX37" fmla="*/ 0 w 1811966"/>
                <a:gd name="connsiteY37" fmla="*/ 802628 h 1392283"/>
                <a:gd name="connsiteX38" fmla="*/ 3135 w 1811966"/>
                <a:gd name="connsiteY38" fmla="*/ 954654 h 1392283"/>
                <a:gd name="connsiteX0" fmla="*/ 3135 w 1811966"/>
                <a:gd name="connsiteY0" fmla="*/ 954654 h 1392283"/>
                <a:gd name="connsiteX1" fmla="*/ 273516 w 1811966"/>
                <a:gd name="connsiteY1" fmla="*/ 1170110 h 1392283"/>
                <a:gd name="connsiteX2" fmla="*/ 453042 w 1811966"/>
                <a:gd name="connsiteY2" fmla="*/ 1323941 h 1392283"/>
                <a:gd name="connsiteX3" fmla="*/ 692414 w 1811966"/>
                <a:gd name="connsiteY3" fmla="*/ 1341036 h 1392283"/>
                <a:gd name="connsiteX4" fmla="*/ 683977 w 1811966"/>
                <a:gd name="connsiteY4" fmla="*/ 1187235 h 1392283"/>
                <a:gd name="connsiteX5" fmla="*/ 581289 w 1811966"/>
                <a:gd name="connsiteY5" fmla="*/ 1187206 h 1392283"/>
                <a:gd name="connsiteX6" fmla="*/ 581306 w 1811966"/>
                <a:gd name="connsiteY6" fmla="*/ 1093200 h 1392283"/>
                <a:gd name="connsiteX7" fmla="*/ 675427 w 1811966"/>
                <a:gd name="connsiteY7" fmla="*/ 1093223 h 1392283"/>
                <a:gd name="connsiteX8" fmla="*/ 812071 w 1811966"/>
                <a:gd name="connsiteY8" fmla="*/ 1084652 h 1392283"/>
                <a:gd name="connsiteX9" fmla="*/ 809561 w 1811966"/>
                <a:gd name="connsiteY9" fmla="*/ 1198187 h 1392283"/>
                <a:gd name="connsiteX10" fmla="*/ 1017248 w 1811966"/>
                <a:gd name="connsiteY10" fmla="*/ 1204298 h 1392283"/>
                <a:gd name="connsiteX11" fmla="*/ 1198772 w 1811966"/>
                <a:gd name="connsiteY11" fmla="*/ 1119283 h 1392283"/>
                <a:gd name="connsiteX12" fmla="*/ 1196729 w 1811966"/>
                <a:gd name="connsiteY12" fmla="*/ 1016282 h 1392283"/>
                <a:gd name="connsiteX13" fmla="*/ 1461815 w 1811966"/>
                <a:gd name="connsiteY13" fmla="*/ 1024830 h 1392283"/>
                <a:gd name="connsiteX14" fmla="*/ 1470077 w 1811966"/>
                <a:gd name="connsiteY14" fmla="*/ 1221363 h 1392283"/>
                <a:gd name="connsiteX15" fmla="*/ 1811966 w 1811966"/>
                <a:gd name="connsiteY15" fmla="*/ 1392283 h 1392283"/>
                <a:gd name="connsiteX16" fmla="*/ 1794154 w 1811966"/>
                <a:gd name="connsiteY16" fmla="*/ 905037 h 1392283"/>
                <a:gd name="connsiteX17" fmla="*/ 1213939 w 1811966"/>
                <a:gd name="connsiteY17" fmla="*/ 894853 h 1392283"/>
                <a:gd name="connsiteX18" fmla="*/ 1209871 w 1811966"/>
                <a:gd name="connsiteY18" fmla="*/ 755441 h 1392283"/>
                <a:gd name="connsiteX19" fmla="*/ 1619521 w 1811966"/>
                <a:gd name="connsiteY19" fmla="*/ 755459 h 1392283"/>
                <a:gd name="connsiteX20" fmla="*/ 1615071 w 1811966"/>
                <a:gd name="connsiteY20" fmla="*/ 626948 h 1392283"/>
                <a:gd name="connsiteX21" fmla="*/ 1399405 w 1811966"/>
                <a:gd name="connsiteY21" fmla="*/ 627583 h 1392283"/>
                <a:gd name="connsiteX22" fmla="*/ 1296758 w 1811966"/>
                <a:gd name="connsiteY22" fmla="*/ 580137 h 1392283"/>
                <a:gd name="connsiteX23" fmla="*/ 1249123 w 1811966"/>
                <a:gd name="connsiteY23" fmla="*/ 511756 h 1392283"/>
                <a:gd name="connsiteX24" fmla="*/ 1231696 w 1811966"/>
                <a:gd name="connsiteY24" fmla="*/ 356517 h 1392283"/>
                <a:gd name="connsiteX25" fmla="*/ 1314181 w 1811966"/>
                <a:gd name="connsiteY25" fmla="*/ 347971 h 1392283"/>
                <a:gd name="connsiteX26" fmla="*/ 1305919 w 1811966"/>
                <a:gd name="connsiteY26" fmla="*/ 112586 h 1392283"/>
                <a:gd name="connsiteX27" fmla="*/ 1214969 w 1811966"/>
                <a:gd name="connsiteY27" fmla="*/ 121134 h 1392283"/>
                <a:gd name="connsiteX28" fmla="*/ 1214173 w 1811966"/>
                <a:gd name="connsiteY28" fmla="*/ 264224 h 1392283"/>
                <a:gd name="connsiteX29" fmla="*/ 1112118 w 1811966"/>
                <a:gd name="connsiteY29" fmla="*/ 262096 h 1392283"/>
                <a:gd name="connsiteX30" fmla="*/ 1105263 w 1811966"/>
                <a:gd name="connsiteY30" fmla="*/ 0 h 1392283"/>
                <a:gd name="connsiteX31" fmla="*/ 926236 w 1811966"/>
                <a:gd name="connsiteY31" fmla="*/ 85791 h 1392283"/>
                <a:gd name="connsiteX32" fmla="*/ 781266 w 1811966"/>
                <a:gd name="connsiteY32" fmla="*/ 107282 h 1392283"/>
                <a:gd name="connsiteX33" fmla="*/ 376808 w 1811966"/>
                <a:gd name="connsiteY33" fmla="*/ 98404 h 1392283"/>
                <a:gd name="connsiteX34" fmla="*/ 391450 w 1811966"/>
                <a:gd name="connsiteY34" fmla="*/ 343560 h 1392283"/>
                <a:gd name="connsiteX35" fmla="*/ 336500 w 1811966"/>
                <a:gd name="connsiteY35" fmla="*/ 512826 h 1392283"/>
                <a:gd name="connsiteX36" fmla="*/ 269927 w 1811966"/>
                <a:gd name="connsiteY36" fmla="*/ 574538 h 1392283"/>
                <a:gd name="connsiteX37" fmla="*/ 88335 w 1811966"/>
                <a:gd name="connsiteY37" fmla="*/ 769563 h 1392283"/>
                <a:gd name="connsiteX38" fmla="*/ 0 w 1811966"/>
                <a:gd name="connsiteY38" fmla="*/ 802628 h 1392283"/>
                <a:gd name="connsiteX39" fmla="*/ 3135 w 1811966"/>
                <a:gd name="connsiteY39" fmla="*/ 954654 h 1392283"/>
                <a:gd name="connsiteX0" fmla="*/ 3135 w 1811966"/>
                <a:gd name="connsiteY0" fmla="*/ 954654 h 1392283"/>
                <a:gd name="connsiteX1" fmla="*/ 273516 w 1811966"/>
                <a:gd name="connsiteY1" fmla="*/ 1170110 h 1392283"/>
                <a:gd name="connsiteX2" fmla="*/ 453042 w 1811966"/>
                <a:gd name="connsiteY2" fmla="*/ 1323941 h 1392283"/>
                <a:gd name="connsiteX3" fmla="*/ 692414 w 1811966"/>
                <a:gd name="connsiteY3" fmla="*/ 1341036 h 1392283"/>
                <a:gd name="connsiteX4" fmla="*/ 683977 w 1811966"/>
                <a:gd name="connsiteY4" fmla="*/ 1187235 h 1392283"/>
                <a:gd name="connsiteX5" fmla="*/ 581289 w 1811966"/>
                <a:gd name="connsiteY5" fmla="*/ 1187206 h 1392283"/>
                <a:gd name="connsiteX6" fmla="*/ 581306 w 1811966"/>
                <a:gd name="connsiteY6" fmla="*/ 1093200 h 1392283"/>
                <a:gd name="connsiteX7" fmla="*/ 675427 w 1811966"/>
                <a:gd name="connsiteY7" fmla="*/ 1093223 h 1392283"/>
                <a:gd name="connsiteX8" fmla="*/ 812071 w 1811966"/>
                <a:gd name="connsiteY8" fmla="*/ 1084652 h 1392283"/>
                <a:gd name="connsiteX9" fmla="*/ 809561 w 1811966"/>
                <a:gd name="connsiteY9" fmla="*/ 1198187 h 1392283"/>
                <a:gd name="connsiteX10" fmla="*/ 1017248 w 1811966"/>
                <a:gd name="connsiteY10" fmla="*/ 1204298 h 1392283"/>
                <a:gd name="connsiteX11" fmla="*/ 1198772 w 1811966"/>
                <a:gd name="connsiteY11" fmla="*/ 1119283 h 1392283"/>
                <a:gd name="connsiteX12" fmla="*/ 1196729 w 1811966"/>
                <a:gd name="connsiteY12" fmla="*/ 1016282 h 1392283"/>
                <a:gd name="connsiteX13" fmla="*/ 1461815 w 1811966"/>
                <a:gd name="connsiteY13" fmla="*/ 1024830 h 1392283"/>
                <a:gd name="connsiteX14" fmla="*/ 1470077 w 1811966"/>
                <a:gd name="connsiteY14" fmla="*/ 1221363 h 1392283"/>
                <a:gd name="connsiteX15" fmla="*/ 1811966 w 1811966"/>
                <a:gd name="connsiteY15" fmla="*/ 1392283 h 1392283"/>
                <a:gd name="connsiteX16" fmla="*/ 1794154 w 1811966"/>
                <a:gd name="connsiteY16" fmla="*/ 905037 h 1392283"/>
                <a:gd name="connsiteX17" fmla="*/ 1213939 w 1811966"/>
                <a:gd name="connsiteY17" fmla="*/ 894853 h 1392283"/>
                <a:gd name="connsiteX18" fmla="*/ 1209871 w 1811966"/>
                <a:gd name="connsiteY18" fmla="*/ 755441 h 1392283"/>
                <a:gd name="connsiteX19" fmla="*/ 1619521 w 1811966"/>
                <a:gd name="connsiteY19" fmla="*/ 755459 h 1392283"/>
                <a:gd name="connsiteX20" fmla="*/ 1615071 w 1811966"/>
                <a:gd name="connsiteY20" fmla="*/ 626948 h 1392283"/>
                <a:gd name="connsiteX21" fmla="*/ 1399405 w 1811966"/>
                <a:gd name="connsiteY21" fmla="*/ 627583 h 1392283"/>
                <a:gd name="connsiteX22" fmla="*/ 1296758 w 1811966"/>
                <a:gd name="connsiteY22" fmla="*/ 580137 h 1392283"/>
                <a:gd name="connsiteX23" fmla="*/ 1249123 w 1811966"/>
                <a:gd name="connsiteY23" fmla="*/ 511756 h 1392283"/>
                <a:gd name="connsiteX24" fmla="*/ 1231696 w 1811966"/>
                <a:gd name="connsiteY24" fmla="*/ 356517 h 1392283"/>
                <a:gd name="connsiteX25" fmla="*/ 1314181 w 1811966"/>
                <a:gd name="connsiteY25" fmla="*/ 347971 h 1392283"/>
                <a:gd name="connsiteX26" fmla="*/ 1305919 w 1811966"/>
                <a:gd name="connsiteY26" fmla="*/ 112586 h 1392283"/>
                <a:gd name="connsiteX27" fmla="*/ 1214969 w 1811966"/>
                <a:gd name="connsiteY27" fmla="*/ 121134 h 1392283"/>
                <a:gd name="connsiteX28" fmla="*/ 1214173 w 1811966"/>
                <a:gd name="connsiteY28" fmla="*/ 264224 h 1392283"/>
                <a:gd name="connsiteX29" fmla="*/ 1112118 w 1811966"/>
                <a:gd name="connsiteY29" fmla="*/ 262096 h 1392283"/>
                <a:gd name="connsiteX30" fmla="*/ 1105263 w 1811966"/>
                <a:gd name="connsiteY30" fmla="*/ 0 h 1392283"/>
                <a:gd name="connsiteX31" fmla="*/ 926236 w 1811966"/>
                <a:gd name="connsiteY31" fmla="*/ 85791 h 1392283"/>
                <a:gd name="connsiteX32" fmla="*/ 781266 w 1811966"/>
                <a:gd name="connsiteY32" fmla="*/ 107282 h 1392283"/>
                <a:gd name="connsiteX33" fmla="*/ 376808 w 1811966"/>
                <a:gd name="connsiteY33" fmla="*/ 98404 h 1392283"/>
                <a:gd name="connsiteX34" fmla="*/ 391450 w 1811966"/>
                <a:gd name="connsiteY34" fmla="*/ 343560 h 1392283"/>
                <a:gd name="connsiteX35" fmla="*/ 336500 w 1811966"/>
                <a:gd name="connsiteY35" fmla="*/ 512826 h 1392283"/>
                <a:gd name="connsiteX36" fmla="*/ 262828 w 1811966"/>
                <a:gd name="connsiteY36" fmla="*/ 629321 h 1392283"/>
                <a:gd name="connsiteX37" fmla="*/ 88335 w 1811966"/>
                <a:gd name="connsiteY37" fmla="*/ 769563 h 1392283"/>
                <a:gd name="connsiteX38" fmla="*/ 0 w 1811966"/>
                <a:gd name="connsiteY38" fmla="*/ 802628 h 1392283"/>
                <a:gd name="connsiteX39" fmla="*/ 3135 w 1811966"/>
                <a:gd name="connsiteY39" fmla="*/ 954654 h 1392283"/>
                <a:gd name="connsiteX0" fmla="*/ 3135 w 1811966"/>
                <a:gd name="connsiteY0" fmla="*/ 954654 h 1392283"/>
                <a:gd name="connsiteX1" fmla="*/ 273516 w 1811966"/>
                <a:gd name="connsiteY1" fmla="*/ 1170110 h 1392283"/>
                <a:gd name="connsiteX2" fmla="*/ 453042 w 1811966"/>
                <a:gd name="connsiteY2" fmla="*/ 1323941 h 1392283"/>
                <a:gd name="connsiteX3" fmla="*/ 692414 w 1811966"/>
                <a:gd name="connsiteY3" fmla="*/ 1341036 h 1392283"/>
                <a:gd name="connsiteX4" fmla="*/ 683977 w 1811966"/>
                <a:gd name="connsiteY4" fmla="*/ 1187235 h 1392283"/>
                <a:gd name="connsiteX5" fmla="*/ 581289 w 1811966"/>
                <a:gd name="connsiteY5" fmla="*/ 1187206 h 1392283"/>
                <a:gd name="connsiteX6" fmla="*/ 581306 w 1811966"/>
                <a:gd name="connsiteY6" fmla="*/ 1093200 h 1392283"/>
                <a:gd name="connsiteX7" fmla="*/ 675427 w 1811966"/>
                <a:gd name="connsiteY7" fmla="*/ 1093223 h 1392283"/>
                <a:gd name="connsiteX8" fmla="*/ 812071 w 1811966"/>
                <a:gd name="connsiteY8" fmla="*/ 1084652 h 1392283"/>
                <a:gd name="connsiteX9" fmla="*/ 809561 w 1811966"/>
                <a:gd name="connsiteY9" fmla="*/ 1198187 h 1392283"/>
                <a:gd name="connsiteX10" fmla="*/ 1017248 w 1811966"/>
                <a:gd name="connsiteY10" fmla="*/ 1204298 h 1392283"/>
                <a:gd name="connsiteX11" fmla="*/ 1198772 w 1811966"/>
                <a:gd name="connsiteY11" fmla="*/ 1119283 h 1392283"/>
                <a:gd name="connsiteX12" fmla="*/ 1196729 w 1811966"/>
                <a:gd name="connsiteY12" fmla="*/ 1016282 h 1392283"/>
                <a:gd name="connsiteX13" fmla="*/ 1461815 w 1811966"/>
                <a:gd name="connsiteY13" fmla="*/ 1024830 h 1392283"/>
                <a:gd name="connsiteX14" fmla="*/ 1470077 w 1811966"/>
                <a:gd name="connsiteY14" fmla="*/ 1221363 h 1392283"/>
                <a:gd name="connsiteX15" fmla="*/ 1811966 w 1811966"/>
                <a:gd name="connsiteY15" fmla="*/ 1392283 h 1392283"/>
                <a:gd name="connsiteX16" fmla="*/ 1794154 w 1811966"/>
                <a:gd name="connsiteY16" fmla="*/ 905037 h 1392283"/>
                <a:gd name="connsiteX17" fmla="*/ 1213939 w 1811966"/>
                <a:gd name="connsiteY17" fmla="*/ 894853 h 1392283"/>
                <a:gd name="connsiteX18" fmla="*/ 1209871 w 1811966"/>
                <a:gd name="connsiteY18" fmla="*/ 755441 h 1392283"/>
                <a:gd name="connsiteX19" fmla="*/ 1619521 w 1811966"/>
                <a:gd name="connsiteY19" fmla="*/ 755459 h 1392283"/>
                <a:gd name="connsiteX20" fmla="*/ 1615071 w 1811966"/>
                <a:gd name="connsiteY20" fmla="*/ 626948 h 1392283"/>
                <a:gd name="connsiteX21" fmla="*/ 1399405 w 1811966"/>
                <a:gd name="connsiteY21" fmla="*/ 627583 h 1392283"/>
                <a:gd name="connsiteX22" fmla="*/ 1296758 w 1811966"/>
                <a:gd name="connsiteY22" fmla="*/ 580137 h 1392283"/>
                <a:gd name="connsiteX23" fmla="*/ 1249123 w 1811966"/>
                <a:gd name="connsiteY23" fmla="*/ 511756 h 1392283"/>
                <a:gd name="connsiteX24" fmla="*/ 1231696 w 1811966"/>
                <a:gd name="connsiteY24" fmla="*/ 356517 h 1392283"/>
                <a:gd name="connsiteX25" fmla="*/ 1314181 w 1811966"/>
                <a:gd name="connsiteY25" fmla="*/ 347971 h 1392283"/>
                <a:gd name="connsiteX26" fmla="*/ 1305919 w 1811966"/>
                <a:gd name="connsiteY26" fmla="*/ 112586 h 1392283"/>
                <a:gd name="connsiteX27" fmla="*/ 1214969 w 1811966"/>
                <a:gd name="connsiteY27" fmla="*/ 121134 h 1392283"/>
                <a:gd name="connsiteX28" fmla="*/ 1214173 w 1811966"/>
                <a:gd name="connsiteY28" fmla="*/ 264224 h 1392283"/>
                <a:gd name="connsiteX29" fmla="*/ 1112118 w 1811966"/>
                <a:gd name="connsiteY29" fmla="*/ 262096 h 1392283"/>
                <a:gd name="connsiteX30" fmla="*/ 1105263 w 1811966"/>
                <a:gd name="connsiteY30" fmla="*/ 0 h 1392283"/>
                <a:gd name="connsiteX31" fmla="*/ 926236 w 1811966"/>
                <a:gd name="connsiteY31" fmla="*/ 85791 h 1392283"/>
                <a:gd name="connsiteX32" fmla="*/ 781266 w 1811966"/>
                <a:gd name="connsiteY32" fmla="*/ 107282 h 1392283"/>
                <a:gd name="connsiteX33" fmla="*/ 376808 w 1811966"/>
                <a:gd name="connsiteY33" fmla="*/ 98404 h 1392283"/>
                <a:gd name="connsiteX34" fmla="*/ 391450 w 1811966"/>
                <a:gd name="connsiteY34" fmla="*/ 343560 h 1392283"/>
                <a:gd name="connsiteX35" fmla="*/ 336500 w 1811966"/>
                <a:gd name="connsiteY35" fmla="*/ 512826 h 1392283"/>
                <a:gd name="connsiteX36" fmla="*/ 262828 w 1811966"/>
                <a:gd name="connsiteY36" fmla="*/ 629321 h 1392283"/>
                <a:gd name="connsiteX37" fmla="*/ 88335 w 1811966"/>
                <a:gd name="connsiteY37" fmla="*/ 769563 h 1392283"/>
                <a:gd name="connsiteX38" fmla="*/ 34144 w 1811966"/>
                <a:gd name="connsiteY38" fmla="*/ 774568 h 1392283"/>
                <a:gd name="connsiteX39" fmla="*/ 0 w 1811966"/>
                <a:gd name="connsiteY39" fmla="*/ 802628 h 1392283"/>
                <a:gd name="connsiteX40" fmla="*/ 3135 w 1811966"/>
                <a:gd name="connsiteY40" fmla="*/ 954654 h 1392283"/>
                <a:gd name="connsiteX0" fmla="*/ 21387 w 1830218"/>
                <a:gd name="connsiteY0" fmla="*/ 954654 h 1392283"/>
                <a:gd name="connsiteX1" fmla="*/ 291768 w 1830218"/>
                <a:gd name="connsiteY1" fmla="*/ 1170110 h 1392283"/>
                <a:gd name="connsiteX2" fmla="*/ 471294 w 1830218"/>
                <a:gd name="connsiteY2" fmla="*/ 1323941 h 1392283"/>
                <a:gd name="connsiteX3" fmla="*/ 710666 w 1830218"/>
                <a:gd name="connsiteY3" fmla="*/ 1341036 h 1392283"/>
                <a:gd name="connsiteX4" fmla="*/ 702229 w 1830218"/>
                <a:gd name="connsiteY4" fmla="*/ 1187235 h 1392283"/>
                <a:gd name="connsiteX5" fmla="*/ 599541 w 1830218"/>
                <a:gd name="connsiteY5" fmla="*/ 1187206 h 1392283"/>
                <a:gd name="connsiteX6" fmla="*/ 599558 w 1830218"/>
                <a:gd name="connsiteY6" fmla="*/ 1093200 h 1392283"/>
                <a:gd name="connsiteX7" fmla="*/ 693679 w 1830218"/>
                <a:gd name="connsiteY7" fmla="*/ 1093223 h 1392283"/>
                <a:gd name="connsiteX8" fmla="*/ 830323 w 1830218"/>
                <a:gd name="connsiteY8" fmla="*/ 1084652 h 1392283"/>
                <a:gd name="connsiteX9" fmla="*/ 827813 w 1830218"/>
                <a:gd name="connsiteY9" fmla="*/ 1198187 h 1392283"/>
                <a:gd name="connsiteX10" fmla="*/ 1035500 w 1830218"/>
                <a:gd name="connsiteY10" fmla="*/ 1204298 h 1392283"/>
                <a:gd name="connsiteX11" fmla="*/ 1217024 w 1830218"/>
                <a:gd name="connsiteY11" fmla="*/ 1119283 h 1392283"/>
                <a:gd name="connsiteX12" fmla="*/ 1214981 w 1830218"/>
                <a:gd name="connsiteY12" fmla="*/ 1016282 h 1392283"/>
                <a:gd name="connsiteX13" fmla="*/ 1480067 w 1830218"/>
                <a:gd name="connsiteY13" fmla="*/ 1024830 h 1392283"/>
                <a:gd name="connsiteX14" fmla="*/ 1488329 w 1830218"/>
                <a:gd name="connsiteY14" fmla="*/ 1221363 h 1392283"/>
                <a:gd name="connsiteX15" fmla="*/ 1830218 w 1830218"/>
                <a:gd name="connsiteY15" fmla="*/ 1392283 h 1392283"/>
                <a:gd name="connsiteX16" fmla="*/ 1812406 w 1830218"/>
                <a:gd name="connsiteY16" fmla="*/ 905037 h 1392283"/>
                <a:gd name="connsiteX17" fmla="*/ 1232191 w 1830218"/>
                <a:gd name="connsiteY17" fmla="*/ 894853 h 1392283"/>
                <a:gd name="connsiteX18" fmla="*/ 1228123 w 1830218"/>
                <a:gd name="connsiteY18" fmla="*/ 755441 h 1392283"/>
                <a:gd name="connsiteX19" fmla="*/ 1637773 w 1830218"/>
                <a:gd name="connsiteY19" fmla="*/ 755459 h 1392283"/>
                <a:gd name="connsiteX20" fmla="*/ 1633323 w 1830218"/>
                <a:gd name="connsiteY20" fmla="*/ 626948 h 1392283"/>
                <a:gd name="connsiteX21" fmla="*/ 1417657 w 1830218"/>
                <a:gd name="connsiteY21" fmla="*/ 627583 h 1392283"/>
                <a:gd name="connsiteX22" fmla="*/ 1315010 w 1830218"/>
                <a:gd name="connsiteY22" fmla="*/ 580137 h 1392283"/>
                <a:gd name="connsiteX23" fmla="*/ 1267375 w 1830218"/>
                <a:gd name="connsiteY23" fmla="*/ 511756 h 1392283"/>
                <a:gd name="connsiteX24" fmla="*/ 1249948 w 1830218"/>
                <a:gd name="connsiteY24" fmla="*/ 356517 h 1392283"/>
                <a:gd name="connsiteX25" fmla="*/ 1332433 w 1830218"/>
                <a:gd name="connsiteY25" fmla="*/ 347971 h 1392283"/>
                <a:gd name="connsiteX26" fmla="*/ 1324171 w 1830218"/>
                <a:gd name="connsiteY26" fmla="*/ 112586 h 1392283"/>
                <a:gd name="connsiteX27" fmla="*/ 1233221 w 1830218"/>
                <a:gd name="connsiteY27" fmla="*/ 121134 h 1392283"/>
                <a:gd name="connsiteX28" fmla="*/ 1232425 w 1830218"/>
                <a:gd name="connsiteY28" fmla="*/ 264224 h 1392283"/>
                <a:gd name="connsiteX29" fmla="*/ 1130370 w 1830218"/>
                <a:gd name="connsiteY29" fmla="*/ 262096 h 1392283"/>
                <a:gd name="connsiteX30" fmla="*/ 1123515 w 1830218"/>
                <a:gd name="connsiteY30" fmla="*/ 0 h 1392283"/>
                <a:gd name="connsiteX31" fmla="*/ 944488 w 1830218"/>
                <a:gd name="connsiteY31" fmla="*/ 85791 h 1392283"/>
                <a:gd name="connsiteX32" fmla="*/ 799518 w 1830218"/>
                <a:gd name="connsiteY32" fmla="*/ 107282 h 1392283"/>
                <a:gd name="connsiteX33" fmla="*/ 395060 w 1830218"/>
                <a:gd name="connsiteY33" fmla="*/ 98404 h 1392283"/>
                <a:gd name="connsiteX34" fmla="*/ 409702 w 1830218"/>
                <a:gd name="connsiteY34" fmla="*/ 343560 h 1392283"/>
                <a:gd name="connsiteX35" fmla="*/ 354752 w 1830218"/>
                <a:gd name="connsiteY35" fmla="*/ 512826 h 1392283"/>
                <a:gd name="connsiteX36" fmla="*/ 281080 w 1830218"/>
                <a:gd name="connsiteY36" fmla="*/ 629321 h 1392283"/>
                <a:gd name="connsiteX37" fmla="*/ 106587 w 1830218"/>
                <a:gd name="connsiteY37" fmla="*/ 769563 h 1392283"/>
                <a:gd name="connsiteX38" fmla="*/ 52396 w 1830218"/>
                <a:gd name="connsiteY38" fmla="*/ 774568 h 1392283"/>
                <a:gd name="connsiteX39" fmla="*/ 18252 w 1830218"/>
                <a:gd name="connsiteY39" fmla="*/ 802628 h 1392283"/>
                <a:gd name="connsiteX40" fmla="*/ 0 w 1830218"/>
                <a:gd name="connsiteY40" fmla="*/ 860295 h 1392283"/>
                <a:gd name="connsiteX41" fmla="*/ 21387 w 1830218"/>
                <a:gd name="connsiteY41" fmla="*/ 954654 h 1392283"/>
                <a:gd name="connsiteX0" fmla="*/ 21387 w 1830218"/>
                <a:gd name="connsiteY0" fmla="*/ 954654 h 1392283"/>
                <a:gd name="connsiteX1" fmla="*/ 291768 w 1830218"/>
                <a:gd name="connsiteY1" fmla="*/ 1170110 h 1392283"/>
                <a:gd name="connsiteX2" fmla="*/ 471294 w 1830218"/>
                <a:gd name="connsiteY2" fmla="*/ 1323941 h 1392283"/>
                <a:gd name="connsiteX3" fmla="*/ 701258 w 1830218"/>
                <a:gd name="connsiteY3" fmla="*/ 1341067 h 1392283"/>
                <a:gd name="connsiteX4" fmla="*/ 702229 w 1830218"/>
                <a:gd name="connsiteY4" fmla="*/ 1187235 h 1392283"/>
                <a:gd name="connsiteX5" fmla="*/ 599541 w 1830218"/>
                <a:gd name="connsiteY5" fmla="*/ 1187206 h 1392283"/>
                <a:gd name="connsiteX6" fmla="*/ 599558 w 1830218"/>
                <a:gd name="connsiteY6" fmla="*/ 1093200 h 1392283"/>
                <a:gd name="connsiteX7" fmla="*/ 693679 w 1830218"/>
                <a:gd name="connsiteY7" fmla="*/ 1093223 h 1392283"/>
                <a:gd name="connsiteX8" fmla="*/ 830323 w 1830218"/>
                <a:gd name="connsiteY8" fmla="*/ 1084652 h 1392283"/>
                <a:gd name="connsiteX9" fmla="*/ 827813 w 1830218"/>
                <a:gd name="connsiteY9" fmla="*/ 1198187 h 1392283"/>
                <a:gd name="connsiteX10" fmla="*/ 1035500 w 1830218"/>
                <a:gd name="connsiteY10" fmla="*/ 1204298 h 1392283"/>
                <a:gd name="connsiteX11" fmla="*/ 1217024 w 1830218"/>
                <a:gd name="connsiteY11" fmla="*/ 1119283 h 1392283"/>
                <a:gd name="connsiteX12" fmla="*/ 1214981 w 1830218"/>
                <a:gd name="connsiteY12" fmla="*/ 1016282 h 1392283"/>
                <a:gd name="connsiteX13" fmla="*/ 1480067 w 1830218"/>
                <a:gd name="connsiteY13" fmla="*/ 1024830 h 1392283"/>
                <a:gd name="connsiteX14" fmla="*/ 1488329 w 1830218"/>
                <a:gd name="connsiteY14" fmla="*/ 1221363 h 1392283"/>
                <a:gd name="connsiteX15" fmla="*/ 1830218 w 1830218"/>
                <a:gd name="connsiteY15" fmla="*/ 1392283 h 1392283"/>
                <a:gd name="connsiteX16" fmla="*/ 1812406 w 1830218"/>
                <a:gd name="connsiteY16" fmla="*/ 905037 h 1392283"/>
                <a:gd name="connsiteX17" fmla="*/ 1232191 w 1830218"/>
                <a:gd name="connsiteY17" fmla="*/ 894853 h 1392283"/>
                <a:gd name="connsiteX18" fmla="*/ 1228123 w 1830218"/>
                <a:gd name="connsiteY18" fmla="*/ 755441 h 1392283"/>
                <a:gd name="connsiteX19" fmla="*/ 1637773 w 1830218"/>
                <a:gd name="connsiteY19" fmla="*/ 755459 h 1392283"/>
                <a:gd name="connsiteX20" fmla="*/ 1633323 w 1830218"/>
                <a:gd name="connsiteY20" fmla="*/ 626948 h 1392283"/>
                <a:gd name="connsiteX21" fmla="*/ 1417657 w 1830218"/>
                <a:gd name="connsiteY21" fmla="*/ 627583 h 1392283"/>
                <a:gd name="connsiteX22" fmla="*/ 1315010 w 1830218"/>
                <a:gd name="connsiteY22" fmla="*/ 580137 h 1392283"/>
                <a:gd name="connsiteX23" fmla="*/ 1267375 w 1830218"/>
                <a:gd name="connsiteY23" fmla="*/ 511756 h 1392283"/>
                <a:gd name="connsiteX24" fmla="*/ 1249948 w 1830218"/>
                <a:gd name="connsiteY24" fmla="*/ 356517 h 1392283"/>
                <a:gd name="connsiteX25" fmla="*/ 1332433 w 1830218"/>
                <a:gd name="connsiteY25" fmla="*/ 347971 h 1392283"/>
                <a:gd name="connsiteX26" fmla="*/ 1324171 w 1830218"/>
                <a:gd name="connsiteY26" fmla="*/ 112586 h 1392283"/>
                <a:gd name="connsiteX27" fmla="*/ 1233221 w 1830218"/>
                <a:gd name="connsiteY27" fmla="*/ 121134 h 1392283"/>
                <a:gd name="connsiteX28" fmla="*/ 1232425 w 1830218"/>
                <a:gd name="connsiteY28" fmla="*/ 264224 h 1392283"/>
                <a:gd name="connsiteX29" fmla="*/ 1130370 w 1830218"/>
                <a:gd name="connsiteY29" fmla="*/ 262096 h 1392283"/>
                <a:gd name="connsiteX30" fmla="*/ 1123515 w 1830218"/>
                <a:gd name="connsiteY30" fmla="*/ 0 h 1392283"/>
                <a:gd name="connsiteX31" fmla="*/ 944488 w 1830218"/>
                <a:gd name="connsiteY31" fmla="*/ 85791 h 1392283"/>
                <a:gd name="connsiteX32" fmla="*/ 799518 w 1830218"/>
                <a:gd name="connsiteY32" fmla="*/ 107282 h 1392283"/>
                <a:gd name="connsiteX33" fmla="*/ 395060 w 1830218"/>
                <a:gd name="connsiteY33" fmla="*/ 98404 h 1392283"/>
                <a:gd name="connsiteX34" fmla="*/ 409702 w 1830218"/>
                <a:gd name="connsiteY34" fmla="*/ 343560 h 1392283"/>
                <a:gd name="connsiteX35" fmla="*/ 354752 w 1830218"/>
                <a:gd name="connsiteY35" fmla="*/ 512826 h 1392283"/>
                <a:gd name="connsiteX36" fmla="*/ 281080 w 1830218"/>
                <a:gd name="connsiteY36" fmla="*/ 629321 h 1392283"/>
                <a:gd name="connsiteX37" fmla="*/ 106587 w 1830218"/>
                <a:gd name="connsiteY37" fmla="*/ 769563 h 1392283"/>
                <a:gd name="connsiteX38" fmla="*/ 52396 w 1830218"/>
                <a:gd name="connsiteY38" fmla="*/ 774568 h 1392283"/>
                <a:gd name="connsiteX39" fmla="*/ 18252 w 1830218"/>
                <a:gd name="connsiteY39" fmla="*/ 802628 h 1392283"/>
                <a:gd name="connsiteX40" fmla="*/ 0 w 1830218"/>
                <a:gd name="connsiteY40" fmla="*/ 860295 h 1392283"/>
                <a:gd name="connsiteX41" fmla="*/ 21387 w 1830218"/>
                <a:gd name="connsiteY41" fmla="*/ 954654 h 1392283"/>
                <a:gd name="connsiteX0" fmla="*/ 21387 w 1830218"/>
                <a:gd name="connsiteY0" fmla="*/ 954654 h 1392283"/>
                <a:gd name="connsiteX1" fmla="*/ 291768 w 1830218"/>
                <a:gd name="connsiteY1" fmla="*/ 1170110 h 1392283"/>
                <a:gd name="connsiteX2" fmla="*/ 471294 w 1830218"/>
                <a:gd name="connsiteY2" fmla="*/ 1323941 h 1392283"/>
                <a:gd name="connsiteX3" fmla="*/ 701258 w 1830218"/>
                <a:gd name="connsiteY3" fmla="*/ 1341067 h 1392283"/>
                <a:gd name="connsiteX4" fmla="*/ 702229 w 1830218"/>
                <a:gd name="connsiteY4" fmla="*/ 1187235 h 1392283"/>
                <a:gd name="connsiteX5" fmla="*/ 599541 w 1830218"/>
                <a:gd name="connsiteY5" fmla="*/ 1187206 h 1392283"/>
                <a:gd name="connsiteX6" fmla="*/ 599558 w 1830218"/>
                <a:gd name="connsiteY6" fmla="*/ 1093200 h 1392283"/>
                <a:gd name="connsiteX7" fmla="*/ 830323 w 1830218"/>
                <a:gd name="connsiteY7" fmla="*/ 1084652 h 1392283"/>
                <a:gd name="connsiteX8" fmla="*/ 827813 w 1830218"/>
                <a:gd name="connsiteY8" fmla="*/ 1198187 h 1392283"/>
                <a:gd name="connsiteX9" fmla="*/ 1035500 w 1830218"/>
                <a:gd name="connsiteY9" fmla="*/ 1204298 h 1392283"/>
                <a:gd name="connsiteX10" fmla="*/ 1217024 w 1830218"/>
                <a:gd name="connsiteY10" fmla="*/ 1119283 h 1392283"/>
                <a:gd name="connsiteX11" fmla="*/ 1214981 w 1830218"/>
                <a:gd name="connsiteY11" fmla="*/ 1016282 h 1392283"/>
                <a:gd name="connsiteX12" fmla="*/ 1480067 w 1830218"/>
                <a:gd name="connsiteY12" fmla="*/ 1024830 h 1392283"/>
                <a:gd name="connsiteX13" fmla="*/ 1488329 w 1830218"/>
                <a:gd name="connsiteY13" fmla="*/ 1221363 h 1392283"/>
                <a:gd name="connsiteX14" fmla="*/ 1830218 w 1830218"/>
                <a:gd name="connsiteY14" fmla="*/ 1392283 h 1392283"/>
                <a:gd name="connsiteX15" fmla="*/ 1812406 w 1830218"/>
                <a:gd name="connsiteY15" fmla="*/ 905037 h 1392283"/>
                <a:gd name="connsiteX16" fmla="*/ 1232191 w 1830218"/>
                <a:gd name="connsiteY16" fmla="*/ 894853 h 1392283"/>
                <a:gd name="connsiteX17" fmla="*/ 1228123 w 1830218"/>
                <a:gd name="connsiteY17" fmla="*/ 755441 h 1392283"/>
                <a:gd name="connsiteX18" fmla="*/ 1637773 w 1830218"/>
                <a:gd name="connsiteY18" fmla="*/ 755459 h 1392283"/>
                <a:gd name="connsiteX19" fmla="*/ 1633323 w 1830218"/>
                <a:gd name="connsiteY19" fmla="*/ 626948 h 1392283"/>
                <a:gd name="connsiteX20" fmla="*/ 1417657 w 1830218"/>
                <a:gd name="connsiteY20" fmla="*/ 627583 h 1392283"/>
                <a:gd name="connsiteX21" fmla="*/ 1315010 w 1830218"/>
                <a:gd name="connsiteY21" fmla="*/ 580137 h 1392283"/>
                <a:gd name="connsiteX22" fmla="*/ 1267375 w 1830218"/>
                <a:gd name="connsiteY22" fmla="*/ 511756 h 1392283"/>
                <a:gd name="connsiteX23" fmla="*/ 1249948 w 1830218"/>
                <a:gd name="connsiteY23" fmla="*/ 356517 h 1392283"/>
                <a:gd name="connsiteX24" fmla="*/ 1332433 w 1830218"/>
                <a:gd name="connsiteY24" fmla="*/ 347971 h 1392283"/>
                <a:gd name="connsiteX25" fmla="*/ 1324171 w 1830218"/>
                <a:gd name="connsiteY25" fmla="*/ 112586 h 1392283"/>
                <a:gd name="connsiteX26" fmla="*/ 1233221 w 1830218"/>
                <a:gd name="connsiteY26" fmla="*/ 121134 h 1392283"/>
                <a:gd name="connsiteX27" fmla="*/ 1232425 w 1830218"/>
                <a:gd name="connsiteY27" fmla="*/ 264224 h 1392283"/>
                <a:gd name="connsiteX28" fmla="*/ 1130370 w 1830218"/>
                <a:gd name="connsiteY28" fmla="*/ 262096 h 1392283"/>
                <a:gd name="connsiteX29" fmla="*/ 1123515 w 1830218"/>
                <a:gd name="connsiteY29" fmla="*/ 0 h 1392283"/>
                <a:gd name="connsiteX30" fmla="*/ 944488 w 1830218"/>
                <a:gd name="connsiteY30" fmla="*/ 85791 h 1392283"/>
                <a:gd name="connsiteX31" fmla="*/ 799518 w 1830218"/>
                <a:gd name="connsiteY31" fmla="*/ 107282 h 1392283"/>
                <a:gd name="connsiteX32" fmla="*/ 395060 w 1830218"/>
                <a:gd name="connsiteY32" fmla="*/ 98404 h 1392283"/>
                <a:gd name="connsiteX33" fmla="*/ 409702 w 1830218"/>
                <a:gd name="connsiteY33" fmla="*/ 343560 h 1392283"/>
                <a:gd name="connsiteX34" fmla="*/ 354752 w 1830218"/>
                <a:gd name="connsiteY34" fmla="*/ 512826 h 1392283"/>
                <a:gd name="connsiteX35" fmla="*/ 281080 w 1830218"/>
                <a:gd name="connsiteY35" fmla="*/ 629321 h 1392283"/>
                <a:gd name="connsiteX36" fmla="*/ 106587 w 1830218"/>
                <a:gd name="connsiteY36" fmla="*/ 769563 h 1392283"/>
                <a:gd name="connsiteX37" fmla="*/ 52396 w 1830218"/>
                <a:gd name="connsiteY37" fmla="*/ 774568 h 1392283"/>
                <a:gd name="connsiteX38" fmla="*/ 18252 w 1830218"/>
                <a:gd name="connsiteY38" fmla="*/ 802628 h 1392283"/>
                <a:gd name="connsiteX39" fmla="*/ 0 w 1830218"/>
                <a:gd name="connsiteY39" fmla="*/ 860295 h 1392283"/>
                <a:gd name="connsiteX40" fmla="*/ 21387 w 1830218"/>
                <a:gd name="connsiteY40" fmla="*/ 954654 h 1392283"/>
                <a:gd name="connsiteX0" fmla="*/ 21387 w 1830218"/>
                <a:gd name="connsiteY0" fmla="*/ 954654 h 1392283"/>
                <a:gd name="connsiteX1" fmla="*/ 291768 w 1830218"/>
                <a:gd name="connsiteY1" fmla="*/ 1170110 h 1392283"/>
                <a:gd name="connsiteX2" fmla="*/ 471294 w 1830218"/>
                <a:gd name="connsiteY2" fmla="*/ 1323941 h 1392283"/>
                <a:gd name="connsiteX3" fmla="*/ 701258 w 1830218"/>
                <a:gd name="connsiteY3" fmla="*/ 1341067 h 1392283"/>
                <a:gd name="connsiteX4" fmla="*/ 702229 w 1830218"/>
                <a:gd name="connsiteY4" fmla="*/ 1187235 h 1392283"/>
                <a:gd name="connsiteX5" fmla="*/ 599541 w 1830218"/>
                <a:gd name="connsiteY5" fmla="*/ 1187206 h 1392283"/>
                <a:gd name="connsiteX6" fmla="*/ 599658 w 1830218"/>
                <a:gd name="connsiteY6" fmla="*/ 1086081 h 1392283"/>
                <a:gd name="connsiteX7" fmla="*/ 830323 w 1830218"/>
                <a:gd name="connsiteY7" fmla="*/ 1084652 h 1392283"/>
                <a:gd name="connsiteX8" fmla="*/ 827813 w 1830218"/>
                <a:gd name="connsiteY8" fmla="*/ 1198187 h 1392283"/>
                <a:gd name="connsiteX9" fmla="*/ 1035500 w 1830218"/>
                <a:gd name="connsiteY9" fmla="*/ 1204298 h 1392283"/>
                <a:gd name="connsiteX10" fmla="*/ 1217024 w 1830218"/>
                <a:gd name="connsiteY10" fmla="*/ 1119283 h 1392283"/>
                <a:gd name="connsiteX11" fmla="*/ 1214981 w 1830218"/>
                <a:gd name="connsiteY11" fmla="*/ 1016282 h 1392283"/>
                <a:gd name="connsiteX12" fmla="*/ 1480067 w 1830218"/>
                <a:gd name="connsiteY12" fmla="*/ 1024830 h 1392283"/>
                <a:gd name="connsiteX13" fmla="*/ 1488329 w 1830218"/>
                <a:gd name="connsiteY13" fmla="*/ 1221363 h 1392283"/>
                <a:gd name="connsiteX14" fmla="*/ 1830218 w 1830218"/>
                <a:gd name="connsiteY14" fmla="*/ 1392283 h 1392283"/>
                <a:gd name="connsiteX15" fmla="*/ 1812406 w 1830218"/>
                <a:gd name="connsiteY15" fmla="*/ 905037 h 1392283"/>
                <a:gd name="connsiteX16" fmla="*/ 1232191 w 1830218"/>
                <a:gd name="connsiteY16" fmla="*/ 894853 h 1392283"/>
                <a:gd name="connsiteX17" fmla="*/ 1228123 w 1830218"/>
                <a:gd name="connsiteY17" fmla="*/ 755441 h 1392283"/>
                <a:gd name="connsiteX18" fmla="*/ 1637773 w 1830218"/>
                <a:gd name="connsiteY18" fmla="*/ 755459 h 1392283"/>
                <a:gd name="connsiteX19" fmla="*/ 1633323 w 1830218"/>
                <a:gd name="connsiteY19" fmla="*/ 626948 h 1392283"/>
                <a:gd name="connsiteX20" fmla="*/ 1417657 w 1830218"/>
                <a:gd name="connsiteY20" fmla="*/ 627583 h 1392283"/>
                <a:gd name="connsiteX21" fmla="*/ 1315010 w 1830218"/>
                <a:gd name="connsiteY21" fmla="*/ 580137 h 1392283"/>
                <a:gd name="connsiteX22" fmla="*/ 1267375 w 1830218"/>
                <a:gd name="connsiteY22" fmla="*/ 511756 h 1392283"/>
                <a:gd name="connsiteX23" fmla="*/ 1249948 w 1830218"/>
                <a:gd name="connsiteY23" fmla="*/ 356517 h 1392283"/>
                <a:gd name="connsiteX24" fmla="*/ 1332433 w 1830218"/>
                <a:gd name="connsiteY24" fmla="*/ 347971 h 1392283"/>
                <a:gd name="connsiteX25" fmla="*/ 1324171 w 1830218"/>
                <a:gd name="connsiteY25" fmla="*/ 112586 h 1392283"/>
                <a:gd name="connsiteX26" fmla="*/ 1233221 w 1830218"/>
                <a:gd name="connsiteY26" fmla="*/ 121134 h 1392283"/>
                <a:gd name="connsiteX27" fmla="*/ 1232425 w 1830218"/>
                <a:gd name="connsiteY27" fmla="*/ 264224 h 1392283"/>
                <a:gd name="connsiteX28" fmla="*/ 1130370 w 1830218"/>
                <a:gd name="connsiteY28" fmla="*/ 262096 h 1392283"/>
                <a:gd name="connsiteX29" fmla="*/ 1123515 w 1830218"/>
                <a:gd name="connsiteY29" fmla="*/ 0 h 1392283"/>
                <a:gd name="connsiteX30" fmla="*/ 944488 w 1830218"/>
                <a:gd name="connsiteY30" fmla="*/ 85791 h 1392283"/>
                <a:gd name="connsiteX31" fmla="*/ 799518 w 1830218"/>
                <a:gd name="connsiteY31" fmla="*/ 107282 h 1392283"/>
                <a:gd name="connsiteX32" fmla="*/ 395060 w 1830218"/>
                <a:gd name="connsiteY32" fmla="*/ 98404 h 1392283"/>
                <a:gd name="connsiteX33" fmla="*/ 409702 w 1830218"/>
                <a:gd name="connsiteY33" fmla="*/ 343560 h 1392283"/>
                <a:gd name="connsiteX34" fmla="*/ 354752 w 1830218"/>
                <a:gd name="connsiteY34" fmla="*/ 512826 h 1392283"/>
                <a:gd name="connsiteX35" fmla="*/ 281080 w 1830218"/>
                <a:gd name="connsiteY35" fmla="*/ 629321 h 1392283"/>
                <a:gd name="connsiteX36" fmla="*/ 106587 w 1830218"/>
                <a:gd name="connsiteY36" fmla="*/ 769563 h 1392283"/>
                <a:gd name="connsiteX37" fmla="*/ 52396 w 1830218"/>
                <a:gd name="connsiteY37" fmla="*/ 774568 h 1392283"/>
                <a:gd name="connsiteX38" fmla="*/ 18252 w 1830218"/>
                <a:gd name="connsiteY38" fmla="*/ 802628 h 1392283"/>
                <a:gd name="connsiteX39" fmla="*/ 0 w 1830218"/>
                <a:gd name="connsiteY39" fmla="*/ 860295 h 1392283"/>
                <a:gd name="connsiteX40" fmla="*/ 21387 w 1830218"/>
                <a:gd name="connsiteY40" fmla="*/ 954654 h 1392283"/>
                <a:gd name="connsiteX0" fmla="*/ 21387 w 1830218"/>
                <a:gd name="connsiteY0" fmla="*/ 954654 h 1392283"/>
                <a:gd name="connsiteX1" fmla="*/ 291768 w 1830218"/>
                <a:gd name="connsiteY1" fmla="*/ 1170110 h 1392283"/>
                <a:gd name="connsiteX2" fmla="*/ 471294 w 1830218"/>
                <a:gd name="connsiteY2" fmla="*/ 1323941 h 1392283"/>
                <a:gd name="connsiteX3" fmla="*/ 701258 w 1830218"/>
                <a:gd name="connsiteY3" fmla="*/ 1341067 h 1392283"/>
                <a:gd name="connsiteX4" fmla="*/ 702229 w 1830218"/>
                <a:gd name="connsiteY4" fmla="*/ 1187235 h 1392283"/>
                <a:gd name="connsiteX5" fmla="*/ 599541 w 1830218"/>
                <a:gd name="connsiteY5" fmla="*/ 1187206 h 1392283"/>
                <a:gd name="connsiteX6" fmla="*/ 599658 w 1830218"/>
                <a:gd name="connsiteY6" fmla="*/ 1086081 h 1392283"/>
                <a:gd name="connsiteX7" fmla="*/ 830323 w 1830218"/>
                <a:gd name="connsiteY7" fmla="*/ 1084652 h 1392283"/>
                <a:gd name="connsiteX8" fmla="*/ 827813 w 1830218"/>
                <a:gd name="connsiteY8" fmla="*/ 1198187 h 1392283"/>
                <a:gd name="connsiteX9" fmla="*/ 1035500 w 1830218"/>
                <a:gd name="connsiteY9" fmla="*/ 1204298 h 1392283"/>
                <a:gd name="connsiteX10" fmla="*/ 1217024 w 1830218"/>
                <a:gd name="connsiteY10" fmla="*/ 1119283 h 1392283"/>
                <a:gd name="connsiteX11" fmla="*/ 1214981 w 1830218"/>
                <a:gd name="connsiteY11" fmla="*/ 1016282 h 1392283"/>
                <a:gd name="connsiteX12" fmla="*/ 1480067 w 1830218"/>
                <a:gd name="connsiteY12" fmla="*/ 1024830 h 1392283"/>
                <a:gd name="connsiteX13" fmla="*/ 1488329 w 1830218"/>
                <a:gd name="connsiteY13" fmla="*/ 1221363 h 1392283"/>
                <a:gd name="connsiteX14" fmla="*/ 1830218 w 1830218"/>
                <a:gd name="connsiteY14" fmla="*/ 1392283 h 1392283"/>
                <a:gd name="connsiteX15" fmla="*/ 1812406 w 1830218"/>
                <a:gd name="connsiteY15" fmla="*/ 905037 h 1392283"/>
                <a:gd name="connsiteX16" fmla="*/ 1232191 w 1830218"/>
                <a:gd name="connsiteY16" fmla="*/ 894853 h 1392283"/>
                <a:gd name="connsiteX17" fmla="*/ 1228123 w 1830218"/>
                <a:gd name="connsiteY17" fmla="*/ 755441 h 1392283"/>
                <a:gd name="connsiteX18" fmla="*/ 1637773 w 1830218"/>
                <a:gd name="connsiteY18" fmla="*/ 755459 h 1392283"/>
                <a:gd name="connsiteX19" fmla="*/ 1640740 w 1830218"/>
                <a:gd name="connsiteY19" fmla="*/ 624580 h 1392283"/>
                <a:gd name="connsiteX20" fmla="*/ 1417657 w 1830218"/>
                <a:gd name="connsiteY20" fmla="*/ 627583 h 1392283"/>
                <a:gd name="connsiteX21" fmla="*/ 1315010 w 1830218"/>
                <a:gd name="connsiteY21" fmla="*/ 580137 h 1392283"/>
                <a:gd name="connsiteX22" fmla="*/ 1267375 w 1830218"/>
                <a:gd name="connsiteY22" fmla="*/ 511756 h 1392283"/>
                <a:gd name="connsiteX23" fmla="*/ 1249948 w 1830218"/>
                <a:gd name="connsiteY23" fmla="*/ 356517 h 1392283"/>
                <a:gd name="connsiteX24" fmla="*/ 1332433 w 1830218"/>
                <a:gd name="connsiteY24" fmla="*/ 347971 h 1392283"/>
                <a:gd name="connsiteX25" fmla="*/ 1324171 w 1830218"/>
                <a:gd name="connsiteY25" fmla="*/ 112586 h 1392283"/>
                <a:gd name="connsiteX26" fmla="*/ 1233221 w 1830218"/>
                <a:gd name="connsiteY26" fmla="*/ 121134 h 1392283"/>
                <a:gd name="connsiteX27" fmla="*/ 1232425 w 1830218"/>
                <a:gd name="connsiteY27" fmla="*/ 264224 h 1392283"/>
                <a:gd name="connsiteX28" fmla="*/ 1130370 w 1830218"/>
                <a:gd name="connsiteY28" fmla="*/ 262096 h 1392283"/>
                <a:gd name="connsiteX29" fmla="*/ 1123515 w 1830218"/>
                <a:gd name="connsiteY29" fmla="*/ 0 h 1392283"/>
                <a:gd name="connsiteX30" fmla="*/ 944488 w 1830218"/>
                <a:gd name="connsiteY30" fmla="*/ 85791 h 1392283"/>
                <a:gd name="connsiteX31" fmla="*/ 799518 w 1830218"/>
                <a:gd name="connsiteY31" fmla="*/ 107282 h 1392283"/>
                <a:gd name="connsiteX32" fmla="*/ 395060 w 1830218"/>
                <a:gd name="connsiteY32" fmla="*/ 98404 h 1392283"/>
                <a:gd name="connsiteX33" fmla="*/ 409702 w 1830218"/>
                <a:gd name="connsiteY33" fmla="*/ 343560 h 1392283"/>
                <a:gd name="connsiteX34" fmla="*/ 354752 w 1830218"/>
                <a:gd name="connsiteY34" fmla="*/ 512826 h 1392283"/>
                <a:gd name="connsiteX35" fmla="*/ 281080 w 1830218"/>
                <a:gd name="connsiteY35" fmla="*/ 629321 h 1392283"/>
                <a:gd name="connsiteX36" fmla="*/ 106587 w 1830218"/>
                <a:gd name="connsiteY36" fmla="*/ 769563 h 1392283"/>
                <a:gd name="connsiteX37" fmla="*/ 52396 w 1830218"/>
                <a:gd name="connsiteY37" fmla="*/ 774568 h 1392283"/>
                <a:gd name="connsiteX38" fmla="*/ 18252 w 1830218"/>
                <a:gd name="connsiteY38" fmla="*/ 802628 h 1392283"/>
                <a:gd name="connsiteX39" fmla="*/ 0 w 1830218"/>
                <a:gd name="connsiteY39" fmla="*/ 860295 h 1392283"/>
                <a:gd name="connsiteX40" fmla="*/ 21387 w 1830218"/>
                <a:gd name="connsiteY40" fmla="*/ 954654 h 1392283"/>
                <a:gd name="connsiteX0" fmla="*/ 21387 w 1830218"/>
                <a:gd name="connsiteY0" fmla="*/ 954654 h 1392283"/>
                <a:gd name="connsiteX1" fmla="*/ 291768 w 1830218"/>
                <a:gd name="connsiteY1" fmla="*/ 1170110 h 1392283"/>
                <a:gd name="connsiteX2" fmla="*/ 471294 w 1830218"/>
                <a:gd name="connsiteY2" fmla="*/ 1323941 h 1392283"/>
                <a:gd name="connsiteX3" fmla="*/ 701258 w 1830218"/>
                <a:gd name="connsiteY3" fmla="*/ 1341067 h 1392283"/>
                <a:gd name="connsiteX4" fmla="*/ 702229 w 1830218"/>
                <a:gd name="connsiteY4" fmla="*/ 1187235 h 1392283"/>
                <a:gd name="connsiteX5" fmla="*/ 599541 w 1830218"/>
                <a:gd name="connsiteY5" fmla="*/ 1187206 h 1392283"/>
                <a:gd name="connsiteX6" fmla="*/ 599658 w 1830218"/>
                <a:gd name="connsiteY6" fmla="*/ 1086081 h 1392283"/>
                <a:gd name="connsiteX7" fmla="*/ 830323 w 1830218"/>
                <a:gd name="connsiteY7" fmla="*/ 1084652 h 1392283"/>
                <a:gd name="connsiteX8" fmla="*/ 827813 w 1830218"/>
                <a:gd name="connsiteY8" fmla="*/ 1198187 h 1392283"/>
                <a:gd name="connsiteX9" fmla="*/ 1035500 w 1830218"/>
                <a:gd name="connsiteY9" fmla="*/ 1204298 h 1392283"/>
                <a:gd name="connsiteX10" fmla="*/ 1217024 w 1830218"/>
                <a:gd name="connsiteY10" fmla="*/ 1119283 h 1392283"/>
                <a:gd name="connsiteX11" fmla="*/ 1214981 w 1830218"/>
                <a:gd name="connsiteY11" fmla="*/ 1016282 h 1392283"/>
                <a:gd name="connsiteX12" fmla="*/ 1480067 w 1830218"/>
                <a:gd name="connsiteY12" fmla="*/ 1024830 h 1392283"/>
                <a:gd name="connsiteX13" fmla="*/ 1483813 w 1830218"/>
                <a:gd name="connsiteY13" fmla="*/ 1214248 h 1392283"/>
                <a:gd name="connsiteX14" fmla="*/ 1830218 w 1830218"/>
                <a:gd name="connsiteY14" fmla="*/ 1392283 h 1392283"/>
                <a:gd name="connsiteX15" fmla="*/ 1812406 w 1830218"/>
                <a:gd name="connsiteY15" fmla="*/ 905037 h 1392283"/>
                <a:gd name="connsiteX16" fmla="*/ 1232191 w 1830218"/>
                <a:gd name="connsiteY16" fmla="*/ 894853 h 1392283"/>
                <a:gd name="connsiteX17" fmla="*/ 1228123 w 1830218"/>
                <a:gd name="connsiteY17" fmla="*/ 755441 h 1392283"/>
                <a:gd name="connsiteX18" fmla="*/ 1637773 w 1830218"/>
                <a:gd name="connsiteY18" fmla="*/ 755459 h 1392283"/>
                <a:gd name="connsiteX19" fmla="*/ 1640740 w 1830218"/>
                <a:gd name="connsiteY19" fmla="*/ 624580 h 1392283"/>
                <a:gd name="connsiteX20" fmla="*/ 1417657 w 1830218"/>
                <a:gd name="connsiteY20" fmla="*/ 627583 h 1392283"/>
                <a:gd name="connsiteX21" fmla="*/ 1315010 w 1830218"/>
                <a:gd name="connsiteY21" fmla="*/ 580137 h 1392283"/>
                <a:gd name="connsiteX22" fmla="*/ 1267375 w 1830218"/>
                <a:gd name="connsiteY22" fmla="*/ 511756 h 1392283"/>
                <a:gd name="connsiteX23" fmla="*/ 1249948 w 1830218"/>
                <a:gd name="connsiteY23" fmla="*/ 356517 h 1392283"/>
                <a:gd name="connsiteX24" fmla="*/ 1332433 w 1830218"/>
                <a:gd name="connsiteY24" fmla="*/ 347971 h 1392283"/>
                <a:gd name="connsiteX25" fmla="*/ 1324171 w 1830218"/>
                <a:gd name="connsiteY25" fmla="*/ 112586 h 1392283"/>
                <a:gd name="connsiteX26" fmla="*/ 1233221 w 1830218"/>
                <a:gd name="connsiteY26" fmla="*/ 121134 h 1392283"/>
                <a:gd name="connsiteX27" fmla="*/ 1232425 w 1830218"/>
                <a:gd name="connsiteY27" fmla="*/ 264224 h 1392283"/>
                <a:gd name="connsiteX28" fmla="*/ 1130370 w 1830218"/>
                <a:gd name="connsiteY28" fmla="*/ 262096 h 1392283"/>
                <a:gd name="connsiteX29" fmla="*/ 1123515 w 1830218"/>
                <a:gd name="connsiteY29" fmla="*/ 0 h 1392283"/>
                <a:gd name="connsiteX30" fmla="*/ 944488 w 1830218"/>
                <a:gd name="connsiteY30" fmla="*/ 85791 h 1392283"/>
                <a:gd name="connsiteX31" fmla="*/ 799518 w 1830218"/>
                <a:gd name="connsiteY31" fmla="*/ 107282 h 1392283"/>
                <a:gd name="connsiteX32" fmla="*/ 395060 w 1830218"/>
                <a:gd name="connsiteY32" fmla="*/ 98404 h 1392283"/>
                <a:gd name="connsiteX33" fmla="*/ 409702 w 1830218"/>
                <a:gd name="connsiteY33" fmla="*/ 343560 h 1392283"/>
                <a:gd name="connsiteX34" fmla="*/ 354752 w 1830218"/>
                <a:gd name="connsiteY34" fmla="*/ 512826 h 1392283"/>
                <a:gd name="connsiteX35" fmla="*/ 281080 w 1830218"/>
                <a:gd name="connsiteY35" fmla="*/ 629321 h 1392283"/>
                <a:gd name="connsiteX36" fmla="*/ 106587 w 1830218"/>
                <a:gd name="connsiteY36" fmla="*/ 769563 h 1392283"/>
                <a:gd name="connsiteX37" fmla="*/ 52396 w 1830218"/>
                <a:gd name="connsiteY37" fmla="*/ 774568 h 1392283"/>
                <a:gd name="connsiteX38" fmla="*/ 18252 w 1830218"/>
                <a:gd name="connsiteY38" fmla="*/ 802628 h 1392283"/>
                <a:gd name="connsiteX39" fmla="*/ 0 w 1830218"/>
                <a:gd name="connsiteY39" fmla="*/ 860295 h 1392283"/>
                <a:gd name="connsiteX40" fmla="*/ 21387 w 1830218"/>
                <a:gd name="connsiteY40" fmla="*/ 954654 h 1392283"/>
                <a:gd name="connsiteX0" fmla="*/ 21387 w 1830218"/>
                <a:gd name="connsiteY0" fmla="*/ 954654 h 1392283"/>
                <a:gd name="connsiteX1" fmla="*/ 291768 w 1830218"/>
                <a:gd name="connsiteY1" fmla="*/ 1170110 h 1392283"/>
                <a:gd name="connsiteX2" fmla="*/ 471294 w 1830218"/>
                <a:gd name="connsiteY2" fmla="*/ 1323941 h 1392283"/>
                <a:gd name="connsiteX3" fmla="*/ 701258 w 1830218"/>
                <a:gd name="connsiteY3" fmla="*/ 1341067 h 1392283"/>
                <a:gd name="connsiteX4" fmla="*/ 702229 w 1830218"/>
                <a:gd name="connsiteY4" fmla="*/ 1187235 h 1392283"/>
                <a:gd name="connsiteX5" fmla="*/ 599541 w 1830218"/>
                <a:gd name="connsiteY5" fmla="*/ 1187206 h 1392283"/>
                <a:gd name="connsiteX6" fmla="*/ 599658 w 1830218"/>
                <a:gd name="connsiteY6" fmla="*/ 1086081 h 1392283"/>
                <a:gd name="connsiteX7" fmla="*/ 830323 w 1830218"/>
                <a:gd name="connsiteY7" fmla="*/ 1084652 h 1392283"/>
                <a:gd name="connsiteX8" fmla="*/ 827813 w 1830218"/>
                <a:gd name="connsiteY8" fmla="*/ 1198187 h 1392283"/>
                <a:gd name="connsiteX9" fmla="*/ 1035500 w 1830218"/>
                <a:gd name="connsiteY9" fmla="*/ 1204298 h 1392283"/>
                <a:gd name="connsiteX10" fmla="*/ 1217024 w 1830218"/>
                <a:gd name="connsiteY10" fmla="*/ 1119283 h 1392283"/>
                <a:gd name="connsiteX11" fmla="*/ 1214981 w 1830218"/>
                <a:gd name="connsiteY11" fmla="*/ 1016282 h 1392283"/>
                <a:gd name="connsiteX12" fmla="*/ 1480067 w 1830218"/>
                <a:gd name="connsiteY12" fmla="*/ 1024830 h 1392283"/>
                <a:gd name="connsiteX13" fmla="*/ 1483813 w 1830218"/>
                <a:gd name="connsiteY13" fmla="*/ 1214248 h 1392283"/>
                <a:gd name="connsiteX14" fmla="*/ 1830218 w 1830218"/>
                <a:gd name="connsiteY14" fmla="*/ 1392283 h 1392283"/>
                <a:gd name="connsiteX15" fmla="*/ 1812406 w 1830218"/>
                <a:gd name="connsiteY15" fmla="*/ 905037 h 1392283"/>
                <a:gd name="connsiteX16" fmla="*/ 1232191 w 1830218"/>
                <a:gd name="connsiteY16" fmla="*/ 894853 h 1392283"/>
                <a:gd name="connsiteX17" fmla="*/ 1228123 w 1830218"/>
                <a:gd name="connsiteY17" fmla="*/ 755441 h 1392283"/>
                <a:gd name="connsiteX18" fmla="*/ 1647573 w 1830218"/>
                <a:gd name="connsiteY18" fmla="*/ 755476 h 1392283"/>
                <a:gd name="connsiteX19" fmla="*/ 1640740 w 1830218"/>
                <a:gd name="connsiteY19" fmla="*/ 624580 h 1392283"/>
                <a:gd name="connsiteX20" fmla="*/ 1417657 w 1830218"/>
                <a:gd name="connsiteY20" fmla="*/ 627583 h 1392283"/>
                <a:gd name="connsiteX21" fmla="*/ 1315010 w 1830218"/>
                <a:gd name="connsiteY21" fmla="*/ 580137 h 1392283"/>
                <a:gd name="connsiteX22" fmla="*/ 1267375 w 1830218"/>
                <a:gd name="connsiteY22" fmla="*/ 511756 h 1392283"/>
                <a:gd name="connsiteX23" fmla="*/ 1249948 w 1830218"/>
                <a:gd name="connsiteY23" fmla="*/ 356517 h 1392283"/>
                <a:gd name="connsiteX24" fmla="*/ 1332433 w 1830218"/>
                <a:gd name="connsiteY24" fmla="*/ 347971 h 1392283"/>
                <a:gd name="connsiteX25" fmla="*/ 1324171 w 1830218"/>
                <a:gd name="connsiteY25" fmla="*/ 112586 h 1392283"/>
                <a:gd name="connsiteX26" fmla="*/ 1233221 w 1830218"/>
                <a:gd name="connsiteY26" fmla="*/ 121134 h 1392283"/>
                <a:gd name="connsiteX27" fmla="*/ 1232425 w 1830218"/>
                <a:gd name="connsiteY27" fmla="*/ 264224 h 1392283"/>
                <a:gd name="connsiteX28" fmla="*/ 1130370 w 1830218"/>
                <a:gd name="connsiteY28" fmla="*/ 262096 h 1392283"/>
                <a:gd name="connsiteX29" fmla="*/ 1123515 w 1830218"/>
                <a:gd name="connsiteY29" fmla="*/ 0 h 1392283"/>
                <a:gd name="connsiteX30" fmla="*/ 944488 w 1830218"/>
                <a:gd name="connsiteY30" fmla="*/ 85791 h 1392283"/>
                <a:gd name="connsiteX31" fmla="*/ 799518 w 1830218"/>
                <a:gd name="connsiteY31" fmla="*/ 107282 h 1392283"/>
                <a:gd name="connsiteX32" fmla="*/ 395060 w 1830218"/>
                <a:gd name="connsiteY32" fmla="*/ 98404 h 1392283"/>
                <a:gd name="connsiteX33" fmla="*/ 409702 w 1830218"/>
                <a:gd name="connsiteY33" fmla="*/ 343560 h 1392283"/>
                <a:gd name="connsiteX34" fmla="*/ 354752 w 1830218"/>
                <a:gd name="connsiteY34" fmla="*/ 512826 h 1392283"/>
                <a:gd name="connsiteX35" fmla="*/ 281080 w 1830218"/>
                <a:gd name="connsiteY35" fmla="*/ 629321 h 1392283"/>
                <a:gd name="connsiteX36" fmla="*/ 106587 w 1830218"/>
                <a:gd name="connsiteY36" fmla="*/ 769563 h 1392283"/>
                <a:gd name="connsiteX37" fmla="*/ 52396 w 1830218"/>
                <a:gd name="connsiteY37" fmla="*/ 774568 h 1392283"/>
                <a:gd name="connsiteX38" fmla="*/ 18252 w 1830218"/>
                <a:gd name="connsiteY38" fmla="*/ 802628 h 1392283"/>
                <a:gd name="connsiteX39" fmla="*/ 0 w 1830218"/>
                <a:gd name="connsiteY39" fmla="*/ 860295 h 1392283"/>
                <a:gd name="connsiteX40" fmla="*/ 21387 w 1830218"/>
                <a:gd name="connsiteY40" fmla="*/ 954654 h 1392283"/>
                <a:gd name="connsiteX0" fmla="*/ 21387 w 1830218"/>
                <a:gd name="connsiteY0" fmla="*/ 954654 h 1392283"/>
                <a:gd name="connsiteX1" fmla="*/ 291768 w 1830218"/>
                <a:gd name="connsiteY1" fmla="*/ 1170110 h 1392283"/>
                <a:gd name="connsiteX2" fmla="*/ 471294 w 1830218"/>
                <a:gd name="connsiteY2" fmla="*/ 1323941 h 1392283"/>
                <a:gd name="connsiteX3" fmla="*/ 701258 w 1830218"/>
                <a:gd name="connsiteY3" fmla="*/ 1341067 h 1392283"/>
                <a:gd name="connsiteX4" fmla="*/ 702229 w 1830218"/>
                <a:gd name="connsiteY4" fmla="*/ 1187235 h 1392283"/>
                <a:gd name="connsiteX5" fmla="*/ 599541 w 1830218"/>
                <a:gd name="connsiteY5" fmla="*/ 1187206 h 1392283"/>
                <a:gd name="connsiteX6" fmla="*/ 599658 w 1830218"/>
                <a:gd name="connsiteY6" fmla="*/ 1086081 h 1392283"/>
                <a:gd name="connsiteX7" fmla="*/ 830323 w 1830218"/>
                <a:gd name="connsiteY7" fmla="*/ 1084652 h 1392283"/>
                <a:gd name="connsiteX8" fmla="*/ 827813 w 1830218"/>
                <a:gd name="connsiteY8" fmla="*/ 1198187 h 1392283"/>
                <a:gd name="connsiteX9" fmla="*/ 1035500 w 1830218"/>
                <a:gd name="connsiteY9" fmla="*/ 1204298 h 1392283"/>
                <a:gd name="connsiteX10" fmla="*/ 1217024 w 1830218"/>
                <a:gd name="connsiteY10" fmla="*/ 1119283 h 1392283"/>
                <a:gd name="connsiteX11" fmla="*/ 1214981 w 1830218"/>
                <a:gd name="connsiteY11" fmla="*/ 1016282 h 1392283"/>
                <a:gd name="connsiteX12" fmla="*/ 1480067 w 1830218"/>
                <a:gd name="connsiteY12" fmla="*/ 1024830 h 1392283"/>
                <a:gd name="connsiteX13" fmla="*/ 1483813 w 1830218"/>
                <a:gd name="connsiteY13" fmla="*/ 1214248 h 1392283"/>
                <a:gd name="connsiteX14" fmla="*/ 1830218 w 1830218"/>
                <a:gd name="connsiteY14" fmla="*/ 1392283 h 1392283"/>
                <a:gd name="connsiteX15" fmla="*/ 1812406 w 1830218"/>
                <a:gd name="connsiteY15" fmla="*/ 905037 h 1392283"/>
                <a:gd name="connsiteX16" fmla="*/ 1232191 w 1830218"/>
                <a:gd name="connsiteY16" fmla="*/ 894853 h 1392283"/>
                <a:gd name="connsiteX17" fmla="*/ 1228123 w 1830218"/>
                <a:gd name="connsiteY17" fmla="*/ 755441 h 1392283"/>
                <a:gd name="connsiteX18" fmla="*/ 1647573 w 1830218"/>
                <a:gd name="connsiteY18" fmla="*/ 755476 h 1392283"/>
                <a:gd name="connsiteX19" fmla="*/ 1640740 w 1830218"/>
                <a:gd name="connsiteY19" fmla="*/ 624580 h 1392283"/>
                <a:gd name="connsiteX20" fmla="*/ 1417657 w 1830218"/>
                <a:gd name="connsiteY20" fmla="*/ 627583 h 1392283"/>
                <a:gd name="connsiteX21" fmla="*/ 1315010 w 1830218"/>
                <a:gd name="connsiteY21" fmla="*/ 580137 h 1392283"/>
                <a:gd name="connsiteX22" fmla="*/ 1267375 w 1830218"/>
                <a:gd name="connsiteY22" fmla="*/ 511756 h 1392283"/>
                <a:gd name="connsiteX23" fmla="*/ 1254920 w 1830218"/>
                <a:gd name="connsiteY23" fmla="*/ 349381 h 1392283"/>
                <a:gd name="connsiteX24" fmla="*/ 1332433 w 1830218"/>
                <a:gd name="connsiteY24" fmla="*/ 347971 h 1392283"/>
                <a:gd name="connsiteX25" fmla="*/ 1324171 w 1830218"/>
                <a:gd name="connsiteY25" fmla="*/ 112586 h 1392283"/>
                <a:gd name="connsiteX26" fmla="*/ 1233221 w 1830218"/>
                <a:gd name="connsiteY26" fmla="*/ 121134 h 1392283"/>
                <a:gd name="connsiteX27" fmla="*/ 1232425 w 1830218"/>
                <a:gd name="connsiteY27" fmla="*/ 264224 h 1392283"/>
                <a:gd name="connsiteX28" fmla="*/ 1130370 w 1830218"/>
                <a:gd name="connsiteY28" fmla="*/ 262096 h 1392283"/>
                <a:gd name="connsiteX29" fmla="*/ 1123515 w 1830218"/>
                <a:gd name="connsiteY29" fmla="*/ 0 h 1392283"/>
                <a:gd name="connsiteX30" fmla="*/ 944488 w 1830218"/>
                <a:gd name="connsiteY30" fmla="*/ 85791 h 1392283"/>
                <a:gd name="connsiteX31" fmla="*/ 799518 w 1830218"/>
                <a:gd name="connsiteY31" fmla="*/ 107282 h 1392283"/>
                <a:gd name="connsiteX32" fmla="*/ 395060 w 1830218"/>
                <a:gd name="connsiteY32" fmla="*/ 98404 h 1392283"/>
                <a:gd name="connsiteX33" fmla="*/ 409702 w 1830218"/>
                <a:gd name="connsiteY33" fmla="*/ 343560 h 1392283"/>
                <a:gd name="connsiteX34" fmla="*/ 354752 w 1830218"/>
                <a:gd name="connsiteY34" fmla="*/ 512826 h 1392283"/>
                <a:gd name="connsiteX35" fmla="*/ 281080 w 1830218"/>
                <a:gd name="connsiteY35" fmla="*/ 629321 h 1392283"/>
                <a:gd name="connsiteX36" fmla="*/ 106587 w 1830218"/>
                <a:gd name="connsiteY36" fmla="*/ 769563 h 1392283"/>
                <a:gd name="connsiteX37" fmla="*/ 52396 w 1830218"/>
                <a:gd name="connsiteY37" fmla="*/ 774568 h 1392283"/>
                <a:gd name="connsiteX38" fmla="*/ 18252 w 1830218"/>
                <a:gd name="connsiteY38" fmla="*/ 802628 h 1392283"/>
                <a:gd name="connsiteX39" fmla="*/ 0 w 1830218"/>
                <a:gd name="connsiteY39" fmla="*/ 860295 h 1392283"/>
                <a:gd name="connsiteX40" fmla="*/ 21387 w 1830218"/>
                <a:gd name="connsiteY40" fmla="*/ 954654 h 1392283"/>
                <a:gd name="connsiteX0" fmla="*/ 21387 w 1830218"/>
                <a:gd name="connsiteY0" fmla="*/ 954654 h 1392283"/>
                <a:gd name="connsiteX1" fmla="*/ 291768 w 1830218"/>
                <a:gd name="connsiteY1" fmla="*/ 1170110 h 1392283"/>
                <a:gd name="connsiteX2" fmla="*/ 471294 w 1830218"/>
                <a:gd name="connsiteY2" fmla="*/ 1323941 h 1392283"/>
                <a:gd name="connsiteX3" fmla="*/ 701258 w 1830218"/>
                <a:gd name="connsiteY3" fmla="*/ 1341067 h 1392283"/>
                <a:gd name="connsiteX4" fmla="*/ 702229 w 1830218"/>
                <a:gd name="connsiteY4" fmla="*/ 1187235 h 1392283"/>
                <a:gd name="connsiteX5" fmla="*/ 599541 w 1830218"/>
                <a:gd name="connsiteY5" fmla="*/ 1187206 h 1392283"/>
                <a:gd name="connsiteX6" fmla="*/ 599658 w 1830218"/>
                <a:gd name="connsiteY6" fmla="*/ 1086081 h 1392283"/>
                <a:gd name="connsiteX7" fmla="*/ 830323 w 1830218"/>
                <a:gd name="connsiteY7" fmla="*/ 1084652 h 1392283"/>
                <a:gd name="connsiteX8" fmla="*/ 827813 w 1830218"/>
                <a:gd name="connsiteY8" fmla="*/ 1198187 h 1392283"/>
                <a:gd name="connsiteX9" fmla="*/ 1035500 w 1830218"/>
                <a:gd name="connsiteY9" fmla="*/ 1204298 h 1392283"/>
                <a:gd name="connsiteX10" fmla="*/ 1217024 w 1830218"/>
                <a:gd name="connsiteY10" fmla="*/ 1119283 h 1392283"/>
                <a:gd name="connsiteX11" fmla="*/ 1214981 w 1830218"/>
                <a:gd name="connsiteY11" fmla="*/ 1016282 h 1392283"/>
                <a:gd name="connsiteX12" fmla="*/ 1480067 w 1830218"/>
                <a:gd name="connsiteY12" fmla="*/ 1024830 h 1392283"/>
                <a:gd name="connsiteX13" fmla="*/ 1483813 w 1830218"/>
                <a:gd name="connsiteY13" fmla="*/ 1214248 h 1392283"/>
                <a:gd name="connsiteX14" fmla="*/ 1830218 w 1830218"/>
                <a:gd name="connsiteY14" fmla="*/ 1392283 h 1392283"/>
                <a:gd name="connsiteX15" fmla="*/ 1812406 w 1830218"/>
                <a:gd name="connsiteY15" fmla="*/ 905037 h 1392283"/>
                <a:gd name="connsiteX16" fmla="*/ 1232191 w 1830218"/>
                <a:gd name="connsiteY16" fmla="*/ 894853 h 1392283"/>
                <a:gd name="connsiteX17" fmla="*/ 1228123 w 1830218"/>
                <a:gd name="connsiteY17" fmla="*/ 755441 h 1392283"/>
                <a:gd name="connsiteX18" fmla="*/ 1647573 w 1830218"/>
                <a:gd name="connsiteY18" fmla="*/ 755476 h 1392283"/>
                <a:gd name="connsiteX19" fmla="*/ 1640740 w 1830218"/>
                <a:gd name="connsiteY19" fmla="*/ 624580 h 1392283"/>
                <a:gd name="connsiteX20" fmla="*/ 1417657 w 1830218"/>
                <a:gd name="connsiteY20" fmla="*/ 627583 h 1392283"/>
                <a:gd name="connsiteX21" fmla="*/ 1315010 w 1830218"/>
                <a:gd name="connsiteY21" fmla="*/ 580137 h 1392283"/>
                <a:gd name="connsiteX22" fmla="*/ 1267375 w 1830218"/>
                <a:gd name="connsiteY22" fmla="*/ 511756 h 1392283"/>
                <a:gd name="connsiteX23" fmla="*/ 1254920 w 1830218"/>
                <a:gd name="connsiteY23" fmla="*/ 349381 h 1392283"/>
                <a:gd name="connsiteX24" fmla="*/ 1332433 w 1830218"/>
                <a:gd name="connsiteY24" fmla="*/ 347971 h 1392283"/>
                <a:gd name="connsiteX25" fmla="*/ 1324171 w 1830218"/>
                <a:gd name="connsiteY25" fmla="*/ 112586 h 1392283"/>
                <a:gd name="connsiteX26" fmla="*/ 1233427 w 1830218"/>
                <a:gd name="connsiteY26" fmla="*/ 113993 h 1392283"/>
                <a:gd name="connsiteX27" fmla="*/ 1232425 w 1830218"/>
                <a:gd name="connsiteY27" fmla="*/ 264224 h 1392283"/>
                <a:gd name="connsiteX28" fmla="*/ 1130370 w 1830218"/>
                <a:gd name="connsiteY28" fmla="*/ 262096 h 1392283"/>
                <a:gd name="connsiteX29" fmla="*/ 1123515 w 1830218"/>
                <a:gd name="connsiteY29" fmla="*/ 0 h 1392283"/>
                <a:gd name="connsiteX30" fmla="*/ 944488 w 1830218"/>
                <a:gd name="connsiteY30" fmla="*/ 85791 h 1392283"/>
                <a:gd name="connsiteX31" fmla="*/ 799518 w 1830218"/>
                <a:gd name="connsiteY31" fmla="*/ 107282 h 1392283"/>
                <a:gd name="connsiteX32" fmla="*/ 395060 w 1830218"/>
                <a:gd name="connsiteY32" fmla="*/ 98404 h 1392283"/>
                <a:gd name="connsiteX33" fmla="*/ 409702 w 1830218"/>
                <a:gd name="connsiteY33" fmla="*/ 343560 h 1392283"/>
                <a:gd name="connsiteX34" fmla="*/ 354752 w 1830218"/>
                <a:gd name="connsiteY34" fmla="*/ 512826 h 1392283"/>
                <a:gd name="connsiteX35" fmla="*/ 281080 w 1830218"/>
                <a:gd name="connsiteY35" fmla="*/ 629321 h 1392283"/>
                <a:gd name="connsiteX36" fmla="*/ 106587 w 1830218"/>
                <a:gd name="connsiteY36" fmla="*/ 769563 h 1392283"/>
                <a:gd name="connsiteX37" fmla="*/ 52396 w 1830218"/>
                <a:gd name="connsiteY37" fmla="*/ 774568 h 1392283"/>
                <a:gd name="connsiteX38" fmla="*/ 18252 w 1830218"/>
                <a:gd name="connsiteY38" fmla="*/ 802628 h 1392283"/>
                <a:gd name="connsiteX39" fmla="*/ 0 w 1830218"/>
                <a:gd name="connsiteY39" fmla="*/ 860295 h 1392283"/>
                <a:gd name="connsiteX40" fmla="*/ 21387 w 1830218"/>
                <a:gd name="connsiteY40" fmla="*/ 954654 h 1392283"/>
                <a:gd name="connsiteX0" fmla="*/ 21387 w 1830218"/>
                <a:gd name="connsiteY0" fmla="*/ 954654 h 1392283"/>
                <a:gd name="connsiteX1" fmla="*/ 291768 w 1830218"/>
                <a:gd name="connsiteY1" fmla="*/ 1170110 h 1392283"/>
                <a:gd name="connsiteX2" fmla="*/ 471294 w 1830218"/>
                <a:gd name="connsiteY2" fmla="*/ 1323941 h 1392283"/>
                <a:gd name="connsiteX3" fmla="*/ 701258 w 1830218"/>
                <a:gd name="connsiteY3" fmla="*/ 1341067 h 1392283"/>
                <a:gd name="connsiteX4" fmla="*/ 702229 w 1830218"/>
                <a:gd name="connsiteY4" fmla="*/ 1187235 h 1392283"/>
                <a:gd name="connsiteX5" fmla="*/ 599541 w 1830218"/>
                <a:gd name="connsiteY5" fmla="*/ 1187206 h 1392283"/>
                <a:gd name="connsiteX6" fmla="*/ 599658 w 1830218"/>
                <a:gd name="connsiteY6" fmla="*/ 1086081 h 1392283"/>
                <a:gd name="connsiteX7" fmla="*/ 830323 w 1830218"/>
                <a:gd name="connsiteY7" fmla="*/ 1084652 h 1392283"/>
                <a:gd name="connsiteX8" fmla="*/ 827813 w 1830218"/>
                <a:gd name="connsiteY8" fmla="*/ 1198187 h 1392283"/>
                <a:gd name="connsiteX9" fmla="*/ 1035500 w 1830218"/>
                <a:gd name="connsiteY9" fmla="*/ 1204298 h 1392283"/>
                <a:gd name="connsiteX10" fmla="*/ 1217024 w 1830218"/>
                <a:gd name="connsiteY10" fmla="*/ 1119283 h 1392283"/>
                <a:gd name="connsiteX11" fmla="*/ 1214981 w 1830218"/>
                <a:gd name="connsiteY11" fmla="*/ 1016282 h 1392283"/>
                <a:gd name="connsiteX12" fmla="*/ 1480067 w 1830218"/>
                <a:gd name="connsiteY12" fmla="*/ 1024830 h 1392283"/>
                <a:gd name="connsiteX13" fmla="*/ 1483813 w 1830218"/>
                <a:gd name="connsiteY13" fmla="*/ 1214248 h 1392283"/>
                <a:gd name="connsiteX14" fmla="*/ 1830218 w 1830218"/>
                <a:gd name="connsiteY14" fmla="*/ 1392283 h 1392283"/>
                <a:gd name="connsiteX15" fmla="*/ 1812406 w 1830218"/>
                <a:gd name="connsiteY15" fmla="*/ 905037 h 1392283"/>
                <a:gd name="connsiteX16" fmla="*/ 1232191 w 1830218"/>
                <a:gd name="connsiteY16" fmla="*/ 894853 h 1392283"/>
                <a:gd name="connsiteX17" fmla="*/ 1228123 w 1830218"/>
                <a:gd name="connsiteY17" fmla="*/ 755441 h 1392283"/>
                <a:gd name="connsiteX18" fmla="*/ 1647573 w 1830218"/>
                <a:gd name="connsiteY18" fmla="*/ 755476 h 1392283"/>
                <a:gd name="connsiteX19" fmla="*/ 1640740 w 1830218"/>
                <a:gd name="connsiteY19" fmla="*/ 624580 h 1392283"/>
                <a:gd name="connsiteX20" fmla="*/ 1417657 w 1830218"/>
                <a:gd name="connsiteY20" fmla="*/ 627583 h 1392283"/>
                <a:gd name="connsiteX21" fmla="*/ 1315010 w 1830218"/>
                <a:gd name="connsiteY21" fmla="*/ 580137 h 1392283"/>
                <a:gd name="connsiteX22" fmla="*/ 1267375 w 1830218"/>
                <a:gd name="connsiteY22" fmla="*/ 511756 h 1392283"/>
                <a:gd name="connsiteX23" fmla="*/ 1254920 w 1830218"/>
                <a:gd name="connsiteY23" fmla="*/ 349381 h 1392283"/>
                <a:gd name="connsiteX24" fmla="*/ 1325511 w 1830218"/>
                <a:gd name="connsiteY24" fmla="*/ 347979 h 1392283"/>
                <a:gd name="connsiteX25" fmla="*/ 1324171 w 1830218"/>
                <a:gd name="connsiteY25" fmla="*/ 112586 h 1392283"/>
                <a:gd name="connsiteX26" fmla="*/ 1233427 w 1830218"/>
                <a:gd name="connsiteY26" fmla="*/ 113993 h 1392283"/>
                <a:gd name="connsiteX27" fmla="*/ 1232425 w 1830218"/>
                <a:gd name="connsiteY27" fmla="*/ 264224 h 1392283"/>
                <a:gd name="connsiteX28" fmla="*/ 1130370 w 1830218"/>
                <a:gd name="connsiteY28" fmla="*/ 262096 h 1392283"/>
                <a:gd name="connsiteX29" fmla="*/ 1123515 w 1830218"/>
                <a:gd name="connsiteY29" fmla="*/ 0 h 1392283"/>
                <a:gd name="connsiteX30" fmla="*/ 944488 w 1830218"/>
                <a:gd name="connsiteY30" fmla="*/ 85791 h 1392283"/>
                <a:gd name="connsiteX31" fmla="*/ 799518 w 1830218"/>
                <a:gd name="connsiteY31" fmla="*/ 107282 h 1392283"/>
                <a:gd name="connsiteX32" fmla="*/ 395060 w 1830218"/>
                <a:gd name="connsiteY32" fmla="*/ 98404 h 1392283"/>
                <a:gd name="connsiteX33" fmla="*/ 409702 w 1830218"/>
                <a:gd name="connsiteY33" fmla="*/ 343560 h 1392283"/>
                <a:gd name="connsiteX34" fmla="*/ 354752 w 1830218"/>
                <a:gd name="connsiteY34" fmla="*/ 512826 h 1392283"/>
                <a:gd name="connsiteX35" fmla="*/ 281080 w 1830218"/>
                <a:gd name="connsiteY35" fmla="*/ 629321 h 1392283"/>
                <a:gd name="connsiteX36" fmla="*/ 106587 w 1830218"/>
                <a:gd name="connsiteY36" fmla="*/ 769563 h 1392283"/>
                <a:gd name="connsiteX37" fmla="*/ 52396 w 1830218"/>
                <a:gd name="connsiteY37" fmla="*/ 774568 h 1392283"/>
                <a:gd name="connsiteX38" fmla="*/ 18252 w 1830218"/>
                <a:gd name="connsiteY38" fmla="*/ 802628 h 1392283"/>
                <a:gd name="connsiteX39" fmla="*/ 0 w 1830218"/>
                <a:gd name="connsiteY39" fmla="*/ 860295 h 1392283"/>
                <a:gd name="connsiteX40" fmla="*/ 21387 w 1830218"/>
                <a:gd name="connsiteY40" fmla="*/ 954654 h 1392283"/>
                <a:gd name="connsiteX0" fmla="*/ 21387 w 1812406"/>
                <a:gd name="connsiteY0" fmla="*/ 954654 h 1375646"/>
                <a:gd name="connsiteX1" fmla="*/ 291768 w 1812406"/>
                <a:gd name="connsiteY1" fmla="*/ 1170110 h 1375646"/>
                <a:gd name="connsiteX2" fmla="*/ 471294 w 1812406"/>
                <a:gd name="connsiteY2" fmla="*/ 1323941 h 1375646"/>
                <a:gd name="connsiteX3" fmla="*/ 701258 w 1812406"/>
                <a:gd name="connsiteY3" fmla="*/ 1341067 h 1375646"/>
                <a:gd name="connsiteX4" fmla="*/ 702229 w 1812406"/>
                <a:gd name="connsiteY4" fmla="*/ 1187235 h 1375646"/>
                <a:gd name="connsiteX5" fmla="*/ 599541 w 1812406"/>
                <a:gd name="connsiteY5" fmla="*/ 1187206 h 1375646"/>
                <a:gd name="connsiteX6" fmla="*/ 599658 w 1812406"/>
                <a:gd name="connsiteY6" fmla="*/ 1086081 h 1375646"/>
                <a:gd name="connsiteX7" fmla="*/ 830323 w 1812406"/>
                <a:gd name="connsiteY7" fmla="*/ 1084652 h 1375646"/>
                <a:gd name="connsiteX8" fmla="*/ 827813 w 1812406"/>
                <a:gd name="connsiteY8" fmla="*/ 1198187 h 1375646"/>
                <a:gd name="connsiteX9" fmla="*/ 1035500 w 1812406"/>
                <a:gd name="connsiteY9" fmla="*/ 1204298 h 1375646"/>
                <a:gd name="connsiteX10" fmla="*/ 1217024 w 1812406"/>
                <a:gd name="connsiteY10" fmla="*/ 1119283 h 1375646"/>
                <a:gd name="connsiteX11" fmla="*/ 1214981 w 1812406"/>
                <a:gd name="connsiteY11" fmla="*/ 1016282 h 1375646"/>
                <a:gd name="connsiteX12" fmla="*/ 1480067 w 1812406"/>
                <a:gd name="connsiteY12" fmla="*/ 1024830 h 1375646"/>
                <a:gd name="connsiteX13" fmla="*/ 1483813 w 1812406"/>
                <a:gd name="connsiteY13" fmla="*/ 1214248 h 1375646"/>
                <a:gd name="connsiteX14" fmla="*/ 1811470 w 1812406"/>
                <a:gd name="connsiteY14" fmla="*/ 1375646 h 1375646"/>
                <a:gd name="connsiteX15" fmla="*/ 1812406 w 1812406"/>
                <a:gd name="connsiteY15" fmla="*/ 905037 h 1375646"/>
                <a:gd name="connsiteX16" fmla="*/ 1232191 w 1812406"/>
                <a:gd name="connsiteY16" fmla="*/ 894853 h 1375646"/>
                <a:gd name="connsiteX17" fmla="*/ 1228123 w 1812406"/>
                <a:gd name="connsiteY17" fmla="*/ 755441 h 1375646"/>
                <a:gd name="connsiteX18" fmla="*/ 1647573 w 1812406"/>
                <a:gd name="connsiteY18" fmla="*/ 755476 h 1375646"/>
                <a:gd name="connsiteX19" fmla="*/ 1640740 w 1812406"/>
                <a:gd name="connsiteY19" fmla="*/ 624580 h 1375646"/>
                <a:gd name="connsiteX20" fmla="*/ 1417657 w 1812406"/>
                <a:gd name="connsiteY20" fmla="*/ 627583 h 1375646"/>
                <a:gd name="connsiteX21" fmla="*/ 1315010 w 1812406"/>
                <a:gd name="connsiteY21" fmla="*/ 580137 h 1375646"/>
                <a:gd name="connsiteX22" fmla="*/ 1267375 w 1812406"/>
                <a:gd name="connsiteY22" fmla="*/ 511756 h 1375646"/>
                <a:gd name="connsiteX23" fmla="*/ 1254920 w 1812406"/>
                <a:gd name="connsiteY23" fmla="*/ 349381 h 1375646"/>
                <a:gd name="connsiteX24" fmla="*/ 1325511 w 1812406"/>
                <a:gd name="connsiteY24" fmla="*/ 347979 h 1375646"/>
                <a:gd name="connsiteX25" fmla="*/ 1324171 w 1812406"/>
                <a:gd name="connsiteY25" fmla="*/ 112586 h 1375646"/>
                <a:gd name="connsiteX26" fmla="*/ 1233427 w 1812406"/>
                <a:gd name="connsiteY26" fmla="*/ 113993 h 1375646"/>
                <a:gd name="connsiteX27" fmla="*/ 1232425 w 1812406"/>
                <a:gd name="connsiteY27" fmla="*/ 264224 h 1375646"/>
                <a:gd name="connsiteX28" fmla="*/ 1130370 w 1812406"/>
                <a:gd name="connsiteY28" fmla="*/ 262096 h 1375646"/>
                <a:gd name="connsiteX29" fmla="*/ 1123515 w 1812406"/>
                <a:gd name="connsiteY29" fmla="*/ 0 h 1375646"/>
                <a:gd name="connsiteX30" fmla="*/ 944488 w 1812406"/>
                <a:gd name="connsiteY30" fmla="*/ 85791 h 1375646"/>
                <a:gd name="connsiteX31" fmla="*/ 799518 w 1812406"/>
                <a:gd name="connsiteY31" fmla="*/ 107282 h 1375646"/>
                <a:gd name="connsiteX32" fmla="*/ 395060 w 1812406"/>
                <a:gd name="connsiteY32" fmla="*/ 98404 h 1375646"/>
                <a:gd name="connsiteX33" fmla="*/ 409702 w 1812406"/>
                <a:gd name="connsiteY33" fmla="*/ 343560 h 1375646"/>
                <a:gd name="connsiteX34" fmla="*/ 354752 w 1812406"/>
                <a:gd name="connsiteY34" fmla="*/ 512826 h 1375646"/>
                <a:gd name="connsiteX35" fmla="*/ 281080 w 1812406"/>
                <a:gd name="connsiteY35" fmla="*/ 629321 h 1375646"/>
                <a:gd name="connsiteX36" fmla="*/ 106587 w 1812406"/>
                <a:gd name="connsiteY36" fmla="*/ 769563 h 1375646"/>
                <a:gd name="connsiteX37" fmla="*/ 52396 w 1812406"/>
                <a:gd name="connsiteY37" fmla="*/ 774568 h 1375646"/>
                <a:gd name="connsiteX38" fmla="*/ 18252 w 1812406"/>
                <a:gd name="connsiteY38" fmla="*/ 802628 h 1375646"/>
                <a:gd name="connsiteX39" fmla="*/ 0 w 1812406"/>
                <a:gd name="connsiteY39" fmla="*/ 860295 h 1375646"/>
                <a:gd name="connsiteX40" fmla="*/ 21387 w 1812406"/>
                <a:gd name="connsiteY40" fmla="*/ 954654 h 1375646"/>
                <a:gd name="connsiteX0" fmla="*/ 21387 w 1812406"/>
                <a:gd name="connsiteY0" fmla="*/ 954654 h 1375646"/>
                <a:gd name="connsiteX1" fmla="*/ 291768 w 1812406"/>
                <a:gd name="connsiteY1" fmla="*/ 1170110 h 1375646"/>
                <a:gd name="connsiteX2" fmla="*/ 471294 w 1812406"/>
                <a:gd name="connsiteY2" fmla="*/ 1323941 h 1375646"/>
                <a:gd name="connsiteX3" fmla="*/ 701258 w 1812406"/>
                <a:gd name="connsiteY3" fmla="*/ 1341067 h 1375646"/>
                <a:gd name="connsiteX4" fmla="*/ 702229 w 1812406"/>
                <a:gd name="connsiteY4" fmla="*/ 1187235 h 1375646"/>
                <a:gd name="connsiteX5" fmla="*/ 599541 w 1812406"/>
                <a:gd name="connsiteY5" fmla="*/ 1187206 h 1375646"/>
                <a:gd name="connsiteX6" fmla="*/ 599658 w 1812406"/>
                <a:gd name="connsiteY6" fmla="*/ 1086081 h 1375646"/>
                <a:gd name="connsiteX7" fmla="*/ 830323 w 1812406"/>
                <a:gd name="connsiteY7" fmla="*/ 1084652 h 1375646"/>
                <a:gd name="connsiteX8" fmla="*/ 827813 w 1812406"/>
                <a:gd name="connsiteY8" fmla="*/ 1198187 h 1375646"/>
                <a:gd name="connsiteX9" fmla="*/ 1035500 w 1812406"/>
                <a:gd name="connsiteY9" fmla="*/ 1204298 h 1375646"/>
                <a:gd name="connsiteX10" fmla="*/ 1217024 w 1812406"/>
                <a:gd name="connsiteY10" fmla="*/ 1119283 h 1375646"/>
                <a:gd name="connsiteX11" fmla="*/ 1214981 w 1812406"/>
                <a:gd name="connsiteY11" fmla="*/ 1016282 h 1375646"/>
                <a:gd name="connsiteX12" fmla="*/ 1480067 w 1812406"/>
                <a:gd name="connsiteY12" fmla="*/ 1024830 h 1375646"/>
                <a:gd name="connsiteX13" fmla="*/ 1483813 w 1812406"/>
                <a:gd name="connsiteY13" fmla="*/ 1214248 h 1375646"/>
                <a:gd name="connsiteX14" fmla="*/ 1811470 w 1812406"/>
                <a:gd name="connsiteY14" fmla="*/ 1375646 h 1375646"/>
                <a:gd name="connsiteX15" fmla="*/ 1812406 w 1812406"/>
                <a:gd name="connsiteY15" fmla="*/ 905037 h 1375646"/>
                <a:gd name="connsiteX16" fmla="*/ 1232191 w 1812406"/>
                <a:gd name="connsiteY16" fmla="*/ 894853 h 1375646"/>
                <a:gd name="connsiteX17" fmla="*/ 1228123 w 1812406"/>
                <a:gd name="connsiteY17" fmla="*/ 755441 h 1375646"/>
                <a:gd name="connsiteX18" fmla="*/ 1647573 w 1812406"/>
                <a:gd name="connsiteY18" fmla="*/ 755476 h 1375646"/>
                <a:gd name="connsiteX19" fmla="*/ 1640740 w 1812406"/>
                <a:gd name="connsiteY19" fmla="*/ 624580 h 1375646"/>
                <a:gd name="connsiteX20" fmla="*/ 1417657 w 1812406"/>
                <a:gd name="connsiteY20" fmla="*/ 627583 h 1375646"/>
                <a:gd name="connsiteX21" fmla="*/ 1315010 w 1812406"/>
                <a:gd name="connsiteY21" fmla="*/ 580137 h 1375646"/>
                <a:gd name="connsiteX22" fmla="*/ 1258060 w 1812406"/>
                <a:gd name="connsiteY22" fmla="*/ 504624 h 1375646"/>
                <a:gd name="connsiteX23" fmla="*/ 1254920 w 1812406"/>
                <a:gd name="connsiteY23" fmla="*/ 349381 h 1375646"/>
                <a:gd name="connsiteX24" fmla="*/ 1325511 w 1812406"/>
                <a:gd name="connsiteY24" fmla="*/ 347979 h 1375646"/>
                <a:gd name="connsiteX25" fmla="*/ 1324171 w 1812406"/>
                <a:gd name="connsiteY25" fmla="*/ 112586 h 1375646"/>
                <a:gd name="connsiteX26" fmla="*/ 1233427 w 1812406"/>
                <a:gd name="connsiteY26" fmla="*/ 113993 h 1375646"/>
                <a:gd name="connsiteX27" fmla="*/ 1232425 w 1812406"/>
                <a:gd name="connsiteY27" fmla="*/ 264224 h 1375646"/>
                <a:gd name="connsiteX28" fmla="*/ 1130370 w 1812406"/>
                <a:gd name="connsiteY28" fmla="*/ 262096 h 1375646"/>
                <a:gd name="connsiteX29" fmla="*/ 1123515 w 1812406"/>
                <a:gd name="connsiteY29" fmla="*/ 0 h 1375646"/>
                <a:gd name="connsiteX30" fmla="*/ 944488 w 1812406"/>
                <a:gd name="connsiteY30" fmla="*/ 85791 h 1375646"/>
                <a:gd name="connsiteX31" fmla="*/ 799518 w 1812406"/>
                <a:gd name="connsiteY31" fmla="*/ 107282 h 1375646"/>
                <a:gd name="connsiteX32" fmla="*/ 395060 w 1812406"/>
                <a:gd name="connsiteY32" fmla="*/ 98404 h 1375646"/>
                <a:gd name="connsiteX33" fmla="*/ 409702 w 1812406"/>
                <a:gd name="connsiteY33" fmla="*/ 343560 h 1375646"/>
                <a:gd name="connsiteX34" fmla="*/ 354752 w 1812406"/>
                <a:gd name="connsiteY34" fmla="*/ 512826 h 1375646"/>
                <a:gd name="connsiteX35" fmla="*/ 281080 w 1812406"/>
                <a:gd name="connsiteY35" fmla="*/ 629321 h 1375646"/>
                <a:gd name="connsiteX36" fmla="*/ 106587 w 1812406"/>
                <a:gd name="connsiteY36" fmla="*/ 769563 h 1375646"/>
                <a:gd name="connsiteX37" fmla="*/ 52396 w 1812406"/>
                <a:gd name="connsiteY37" fmla="*/ 774568 h 1375646"/>
                <a:gd name="connsiteX38" fmla="*/ 18252 w 1812406"/>
                <a:gd name="connsiteY38" fmla="*/ 802628 h 1375646"/>
                <a:gd name="connsiteX39" fmla="*/ 0 w 1812406"/>
                <a:gd name="connsiteY39" fmla="*/ 860295 h 1375646"/>
                <a:gd name="connsiteX40" fmla="*/ 21387 w 1812406"/>
                <a:gd name="connsiteY40" fmla="*/ 954654 h 1375646"/>
                <a:gd name="connsiteX0" fmla="*/ 21387 w 1812406"/>
                <a:gd name="connsiteY0" fmla="*/ 954654 h 1375646"/>
                <a:gd name="connsiteX1" fmla="*/ 291768 w 1812406"/>
                <a:gd name="connsiteY1" fmla="*/ 1170110 h 1375646"/>
                <a:gd name="connsiteX2" fmla="*/ 471294 w 1812406"/>
                <a:gd name="connsiteY2" fmla="*/ 1323941 h 1375646"/>
                <a:gd name="connsiteX3" fmla="*/ 701375 w 1812406"/>
                <a:gd name="connsiteY3" fmla="*/ 1331573 h 1375646"/>
                <a:gd name="connsiteX4" fmla="*/ 702229 w 1812406"/>
                <a:gd name="connsiteY4" fmla="*/ 1187235 h 1375646"/>
                <a:gd name="connsiteX5" fmla="*/ 599541 w 1812406"/>
                <a:gd name="connsiteY5" fmla="*/ 1187206 h 1375646"/>
                <a:gd name="connsiteX6" fmla="*/ 599658 w 1812406"/>
                <a:gd name="connsiteY6" fmla="*/ 1086081 h 1375646"/>
                <a:gd name="connsiteX7" fmla="*/ 830323 w 1812406"/>
                <a:gd name="connsiteY7" fmla="*/ 1084652 h 1375646"/>
                <a:gd name="connsiteX8" fmla="*/ 827813 w 1812406"/>
                <a:gd name="connsiteY8" fmla="*/ 1198187 h 1375646"/>
                <a:gd name="connsiteX9" fmla="*/ 1035500 w 1812406"/>
                <a:gd name="connsiteY9" fmla="*/ 1204298 h 1375646"/>
                <a:gd name="connsiteX10" fmla="*/ 1217024 w 1812406"/>
                <a:gd name="connsiteY10" fmla="*/ 1119283 h 1375646"/>
                <a:gd name="connsiteX11" fmla="*/ 1214981 w 1812406"/>
                <a:gd name="connsiteY11" fmla="*/ 1016282 h 1375646"/>
                <a:gd name="connsiteX12" fmla="*/ 1480067 w 1812406"/>
                <a:gd name="connsiteY12" fmla="*/ 1024830 h 1375646"/>
                <a:gd name="connsiteX13" fmla="*/ 1483813 w 1812406"/>
                <a:gd name="connsiteY13" fmla="*/ 1214248 h 1375646"/>
                <a:gd name="connsiteX14" fmla="*/ 1811470 w 1812406"/>
                <a:gd name="connsiteY14" fmla="*/ 1375646 h 1375646"/>
                <a:gd name="connsiteX15" fmla="*/ 1812406 w 1812406"/>
                <a:gd name="connsiteY15" fmla="*/ 905037 h 1375646"/>
                <a:gd name="connsiteX16" fmla="*/ 1232191 w 1812406"/>
                <a:gd name="connsiteY16" fmla="*/ 894853 h 1375646"/>
                <a:gd name="connsiteX17" fmla="*/ 1228123 w 1812406"/>
                <a:gd name="connsiteY17" fmla="*/ 755441 h 1375646"/>
                <a:gd name="connsiteX18" fmla="*/ 1647573 w 1812406"/>
                <a:gd name="connsiteY18" fmla="*/ 755476 h 1375646"/>
                <a:gd name="connsiteX19" fmla="*/ 1640740 w 1812406"/>
                <a:gd name="connsiteY19" fmla="*/ 624580 h 1375646"/>
                <a:gd name="connsiteX20" fmla="*/ 1417657 w 1812406"/>
                <a:gd name="connsiteY20" fmla="*/ 627583 h 1375646"/>
                <a:gd name="connsiteX21" fmla="*/ 1315010 w 1812406"/>
                <a:gd name="connsiteY21" fmla="*/ 580137 h 1375646"/>
                <a:gd name="connsiteX22" fmla="*/ 1258060 w 1812406"/>
                <a:gd name="connsiteY22" fmla="*/ 504624 h 1375646"/>
                <a:gd name="connsiteX23" fmla="*/ 1254920 w 1812406"/>
                <a:gd name="connsiteY23" fmla="*/ 349381 h 1375646"/>
                <a:gd name="connsiteX24" fmla="*/ 1325511 w 1812406"/>
                <a:gd name="connsiteY24" fmla="*/ 347979 h 1375646"/>
                <a:gd name="connsiteX25" fmla="*/ 1324171 w 1812406"/>
                <a:gd name="connsiteY25" fmla="*/ 112586 h 1375646"/>
                <a:gd name="connsiteX26" fmla="*/ 1233427 w 1812406"/>
                <a:gd name="connsiteY26" fmla="*/ 113993 h 1375646"/>
                <a:gd name="connsiteX27" fmla="*/ 1232425 w 1812406"/>
                <a:gd name="connsiteY27" fmla="*/ 264224 h 1375646"/>
                <a:gd name="connsiteX28" fmla="*/ 1130370 w 1812406"/>
                <a:gd name="connsiteY28" fmla="*/ 262096 h 1375646"/>
                <a:gd name="connsiteX29" fmla="*/ 1123515 w 1812406"/>
                <a:gd name="connsiteY29" fmla="*/ 0 h 1375646"/>
                <a:gd name="connsiteX30" fmla="*/ 944488 w 1812406"/>
                <a:gd name="connsiteY30" fmla="*/ 85791 h 1375646"/>
                <a:gd name="connsiteX31" fmla="*/ 799518 w 1812406"/>
                <a:gd name="connsiteY31" fmla="*/ 107282 h 1375646"/>
                <a:gd name="connsiteX32" fmla="*/ 395060 w 1812406"/>
                <a:gd name="connsiteY32" fmla="*/ 98404 h 1375646"/>
                <a:gd name="connsiteX33" fmla="*/ 409702 w 1812406"/>
                <a:gd name="connsiteY33" fmla="*/ 343560 h 1375646"/>
                <a:gd name="connsiteX34" fmla="*/ 354752 w 1812406"/>
                <a:gd name="connsiteY34" fmla="*/ 512826 h 1375646"/>
                <a:gd name="connsiteX35" fmla="*/ 281080 w 1812406"/>
                <a:gd name="connsiteY35" fmla="*/ 629321 h 1375646"/>
                <a:gd name="connsiteX36" fmla="*/ 106587 w 1812406"/>
                <a:gd name="connsiteY36" fmla="*/ 769563 h 1375646"/>
                <a:gd name="connsiteX37" fmla="*/ 52396 w 1812406"/>
                <a:gd name="connsiteY37" fmla="*/ 774568 h 1375646"/>
                <a:gd name="connsiteX38" fmla="*/ 18252 w 1812406"/>
                <a:gd name="connsiteY38" fmla="*/ 802628 h 1375646"/>
                <a:gd name="connsiteX39" fmla="*/ 0 w 1812406"/>
                <a:gd name="connsiteY39" fmla="*/ 860295 h 1375646"/>
                <a:gd name="connsiteX40" fmla="*/ 21387 w 1812406"/>
                <a:gd name="connsiteY40" fmla="*/ 954654 h 13756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1812406" h="1375646">
                  <a:moveTo>
                    <a:pt x="21387" y="954654"/>
                  </a:moveTo>
                  <a:lnTo>
                    <a:pt x="291768" y="1170110"/>
                  </a:lnTo>
                  <a:lnTo>
                    <a:pt x="471294" y="1323941"/>
                  </a:lnTo>
                  <a:lnTo>
                    <a:pt x="701375" y="1331573"/>
                  </a:lnTo>
                  <a:cubicBezTo>
                    <a:pt x="701699" y="1280296"/>
                    <a:pt x="701905" y="1238512"/>
                    <a:pt x="702229" y="1187235"/>
                  </a:cubicBezTo>
                  <a:lnTo>
                    <a:pt x="599541" y="1187206"/>
                  </a:lnTo>
                  <a:cubicBezTo>
                    <a:pt x="599547" y="1155871"/>
                    <a:pt x="599652" y="1117416"/>
                    <a:pt x="599658" y="1086081"/>
                  </a:cubicBezTo>
                  <a:lnTo>
                    <a:pt x="830323" y="1084652"/>
                  </a:lnTo>
                  <a:cubicBezTo>
                    <a:pt x="829486" y="1122497"/>
                    <a:pt x="828650" y="1160342"/>
                    <a:pt x="827813" y="1198187"/>
                  </a:cubicBezTo>
                  <a:lnTo>
                    <a:pt x="1035500" y="1204298"/>
                  </a:lnTo>
                  <a:lnTo>
                    <a:pt x="1217024" y="1119283"/>
                  </a:lnTo>
                  <a:lnTo>
                    <a:pt x="1214981" y="1016282"/>
                  </a:lnTo>
                  <a:lnTo>
                    <a:pt x="1480067" y="1024830"/>
                  </a:lnTo>
                  <a:cubicBezTo>
                    <a:pt x="1481316" y="1087969"/>
                    <a:pt x="1482564" y="1151109"/>
                    <a:pt x="1483813" y="1214248"/>
                  </a:cubicBezTo>
                  <a:lnTo>
                    <a:pt x="1811470" y="1375646"/>
                  </a:lnTo>
                  <a:lnTo>
                    <a:pt x="1812406" y="905037"/>
                  </a:lnTo>
                  <a:lnTo>
                    <a:pt x="1232191" y="894853"/>
                  </a:lnTo>
                  <a:lnTo>
                    <a:pt x="1228123" y="755441"/>
                  </a:lnTo>
                  <a:lnTo>
                    <a:pt x="1647573" y="755476"/>
                  </a:lnTo>
                  <a:lnTo>
                    <a:pt x="1640740" y="624580"/>
                  </a:lnTo>
                  <a:lnTo>
                    <a:pt x="1417657" y="627583"/>
                  </a:lnTo>
                  <a:lnTo>
                    <a:pt x="1315010" y="580137"/>
                  </a:lnTo>
                  <a:lnTo>
                    <a:pt x="1258060" y="504624"/>
                  </a:lnTo>
                  <a:cubicBezTo>
                    <a:pt x="1257013" y="452876"/>
                    <a:pt x="1255967" y="401129"/>
                    <a:pt x="1254920" y="349381"/>
                  </a:cubicBezTo>
                  <a:lnTo>
                    <a:pt x="1325511" y="347979"/>
                  </a:lnTo>
                  <a:cubicBezTo>
                    <a:pt x="1325064" y="269515"/>
                    <a:pt x="1324618" y="191050"/>
                    <a:pt x="1324171" y="112586"/>
                  </a:cubicBezTo>
                  <a:lnTo>
                    <a:pt x="1233427" y="113993"/>
                  </a:lnTo>
                  <a:cubicBezTo>
                    <a:pt x="1233162" y="161690"/>
                    <a:pt x="1232690" y="216527"/>
                    <a:pt x="1232425" y="264224"/>
                  </a:cubicBezTo>
                  <a:lnTo>
                    <a:pt x="1130370" y="262096"/>
                  </a:lnTo>
                  <a:lnTo>
                    <a:pt x="1123515" y="0"/>
                  </a:lnTo>
                  <a:lnTo>
                    <a:pt x="944488" y="85791"/>
                  </a:lnTo>
                  <a:lnTo>
                    <a:pt x="799518" y="107282"/>
                  </a:lnTo>
                  <a:lnTo>
                    <a:pt x="395060" y="98404"/>
                  </a:lnTo>
                  <a:lnTo>
                    <a:pt x="409702" y="343560"/>
                  </a:lnTo>
                  <a:lnTo>
                    <a:pt x="354752" y="512826"/>
                  </a:lnTo>
                  <a:lnTo>
                    <a:pt x="281080" y="629321"/>
                  </a:lnTo>
                  <a:lnTo>
                    <a:pt x="106587" y="769563"/>
                  </a:lnTo>
                  <a:cubicBezTo>
                    <a:pt x="91699" y="774406"/>
                    <a:pt x="67284" y="769725"/>
                    <a:pt x="52396" y="774568"/>
                  </a:cubicBezTo>
                  <a:lnTo>
                    <a:pt x="18252" y="802628"/>
                  </a:lnTo>
                  <a:cubicBezTo>
                    <a:pt x="17725" y="821850"/>
                    <a:pt x="527" y="841073"/>
                    <a:pt x="0" y="860295"/>
                  </a:cubicBezTo>
                  <a:lnTo>
                    <a:pt x="21387" y="954654"/>
                  </a:lnTo>
                  <a:close/>
                </a:path>
              </a:pathLst>
            </a:custGeom>
            <a:solidFill>
              <a:schemeClr val="accent1">
                <a:alpha val="26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pic>
        <p:nvPicPr>
          <p:cNvPr id="47" name="Picture 46" descr="Logo Caps Color.jpg"/>
          <p:cNvPicPr>
            <a:picLocks noChangeAspect="1"/>
          </p:cNvPicPr>
          <p:nvPr/>
        </p:nvPicPr>
        <p:blipFill>
          <a:blip r:embed="rId4" cstate="print"/>
          <a:stretch>
            <a:fillRect/>
          </a:stretch>
        </p:blipFill>
        <p:spPr>
          <a:xfrm>
            <a:off x="304800" y="6248400"/>
            <a:ext cx="1905000" cy="475386"/>
          </a:xfrm>
          <a:prstGeom prst="rect">
            <a:avLst/>
          </a:prstGeom>
        </p:spPr>
      </p:pic>
      <p:grpSp>
        <p:nvGrpSpPr>
          <p:cNvPr id="3" name="Group 2"/>
          <p:cNvGrpSpPr/>
          <p:nvPr/>
        </p:nvGrpSpPr>
        <p:grpSpPr>
          <a:xfrm>
            <a:off x="6536737" y="5042915"/>
            <a:ext cx="1940513" cy="304800"/>
            <a:chOff x="6785491" y="5229847"/>
            <a:chExt cx="1940513" cy="304800"/>
          </a:xfrm>
        </p:grpSpPr>
        <p:sp>
          <p:nvSpPr>
            <p:cNvPr id="48" name="TextBox 22"/>
            <p:cNvSpPr txBox="1"/>
            <p:nvPr/>
          </p:nvSpPr>
          <p:spPr>
            <a:xfrm>
              <a:off x="7072464" y="5229847"/>
              <a:ext cx="1653540" cy="304800"/>
            </a:xfrm>
            <a:prstGeom prst="rect">
              <a:avLst/>
            </a:prstGeom>
            <a:solidFill>
              <a:schemeClr val="accent6">
                <a:lumMod val="40000"/>
                <a:lumOff val="60000"/>
              </a:schemeClr>
            </a:solidFill>
            <a:ln w="19050" cmpd="sng">
              <a:solidFill>
                <a:schemeClr val="accent6">
                  <a:lumMod val="50000"/>
                </a:schemeClr>
              </a:solidFill>
            </a:ln>
          </p:spPr>
          <p:style>
            <a:lnRef idx="0">
              <a:scrgbClr r="0" g="0" b="0"/>
            </a:lnRef>
            <a:fillRef idx="0">
              <a:scrgbClr r="0" g="0" b="0"/>
            </a:fillRef>
            <a:effectRef idx="0">
              <a:scrgbClr r="0" g="0" b="0"/>
            </a:effectRef>
            <a:fontRef idx="minor">
              <a:schemeClr val="dk1"/>
            </a:fontRef>
          </p:style>
          <p:txBody>
            <a:bodyPr wrap="square" rtlCol="0" anchor="t"/>
            <a:lstStyle>
              <a:defPPr>
                <a:defRPr lang="en-US"/>
              </a:defPPr>
              <a:lvl1pPr indent="0">
                <a:defRPr sz="1100" b="1"/>
              </a:lvl1pPr>
              <a:lvl2pPr indent="0">
                <a:defRPr sz="1100"/>
              </a:lvl2pPr>
              <a:lvl3pPr indent="0">
                <a:defRPr sz="1100"/>
              </a:lvl3pPr>
              <a:lvl4pPr indent="0">
                <a:defRPr sz="1100"/>
              </a:lvl4pPr>
              <a:lvl5pPr indent="0">
                <a:defRPr sz="1100"/>
              </a:lvl5pPr>
              <a:lvl6pPr indent="0">
                <a:defRPr sz="1100"/>
              </a:lvl6pPr>
              <a:lvl7pPr indent="0">
                <a:defRPr sz="1100"/>
              </a:lvl7pPr>
              <a:lvl8pPr indent="0">
                <a:defRPr sz="1100"/>
              </a:lvl8pPr>
              <a:lvl9pPr indent="0">
                <a:defRPr sz="1100"/>
              </a:lvl9pPr>
            </a:lstStyle>
            <a:p>
              <a:r>
                <a:rPr lang="en-US" dirty="0"/>
                <a:t>Fire Station Relocation</a:t>
              </a:r>
            </a:p>
          </p:txBody>
        </p:sp>
        <p:cxnSp>
          <p:nvCxnSpPr>
            <p:cNvPr id="49" name="Straight Arrow Connector 48"/>
            <p:cNvCxnSpPr>
              <a:stCxn id="48" idx="1"/>
            </p:cNvCxnSpPr>
            <p:nvPr/>
          </p:nvCxnSpPr>
          <p:spPr>
            <a:xfrm flipH="1">
              <a:off x="6785491" y="5382247"/>
              <a:ext cx="286973" cy="132071"/>
            </a:xfrm>
            <a:prstGeom prst="straightConnector1">
              <a:avLst/>
            </a:prstGeom>
            <a:ln w="19050">
              <a:solidFill>
                <a:schemeClr val="accent6">
                  <a:lumMod val="50000"/>
                </a:schemeClr>
              </a:solidFill>
              <a:prstDash val="sysDot"/>
              <a:tailEnd type="arrow"/>
            </a:ln>
          </p:spPr>
          <p:style>
            <a:lnRef idx="1">
              <a:schemeClr val="accent1"/>
            </a:lnRef>
            <a:fillRef idx="0">
              <a:schemeClr val="accent1"/>
            </a:fillRef>
            <a:effectRef idx="0">
              <a:schemeClr val="accent1"/>
            </a:effectRef>
            <a:fontRef idx="minor">
              <a:schemeClr val="tx1"/>
            </a:fontRef>
          </p:style>
        </p:cxnSp>
      </p:grpSp>
      <p:sp>
        <p:nvSpPr>
          <p:cNvPr id="52" name="TextBox 1"/>
          <p:cNvSpPr txBox="1"/>
          <p:nvPr/>
        </p:nvSpPr>
        <p:spPr>
          <a:xfrm>
            <a:off x="1356079" y="5760720"/>
            <a:ext cx="7261860" cy="487680"/>
          </a:xfrm>
          <a:prstGeom prst="rect">
            <a:avLst/>
          </a:prstGeom>
          <a:solidFill>
            <a:schemeClr val="bg1">
              <a:lumMod val="95000"/>
            </a:schemeClr>
          </a:solidFill>
          <a:ln w="9525" cmpd="sng">
            <a:solidFill>
              <a:schemeClr val="lt1">
                <a:shade val="50000"/>
              </a:schemeClr>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1" dirty="0"/>
              <a:t>Other Improvements:</a:t>
            </a:r>
            <a:r>
              <a:rPr lang="en-US" sz="1000" b="1" baseline="0" dirty="0"/>
              <a:t>  </a:t>
            </a:r>
            <a:r>
              <a:rPr lang="en-US" sz="1000" b="1" dirty="0" err="1"/>
              <a:t>Kannah</a:t>
            </a:r>
            <a:r>
              <a:rPr lang="en-US" sz="1000" b="1" dirty="0"/>
              <a:t> Creek </a:t>
            </a:r>
            <a:r>
              <a:rPr lang="en-US" sz="1000" b="1" dirty="0" err="1"/>
              <a:t>flowline</a:t>
            </a:r>
            <a:r>
              <a:rPr lang="en-US" sz="1000" b="1" dirty="0"/>
              <a:t> improvements, Police Department covered parking, Lincoln</a:t>
            </a:r>
            <a:r>
              <a:rPr lang="en-US" sz="1000" b="1" baseline="0" dirty="0"/>
              <a:t> Park pool filter replacement, Two Rivers Convention Center improvements, training facility grant </a:t>
            </a:r>
            <a:r>
              <a:rPr lang="en-US" sz="1000" b="1" baseline="0" dirty="0" smtClean="0"/>
              <a:t>match,</a:t>
            </a:r>
            <a:r>
              <a:rPr lang="en-US" sz="1000" b="1" dirty="0" smtClean="0"/>
              <a:t> curb, gutter, and sidewalk improvements.</a:t>
            </a:r>
            <a:endParaRPr lang="en-US" sz="1000" b="1" dirty="0"/>
          </a:p>
        </p:txBody>
      </p:sp>
      <p:grpSp>
        <p:nvGrpSpPr>
          <p:cNvPr id="8" name="Group 7"/>
          <p:cNvGrpSpPr/>
          <p:nvPr/>
        </p:nvGrpSpPr>
        <p:grpSpPr>
          <a:xfrm>
            <a:off x="7650480" y="1616147"/>
            <a:ext cx="1360170" cy="1212301"/>
            <a:chOff x="7650480" y="1616147"/>
            <a:chExt cx="1360170" cy="1212301"/>
          </a:xfrm>
        </p:grpSpPr>
        <p:sp>
          <p:nvSpPr>
            <p:cNvPr id="53" name="TextBox 20"/>
            <p:cNvSpPr txBox="1"/>
            <p:nvPr/>
          </p:nvSpPr>
          <p:spPr>
            <a:xfrm>
              <a:off x="7943850" y="1616147"/>
              <a:ext cx="1066800" cy="675746"/>
            </a:xfrm>
            <a:prstGeom prst="rect">
              <a:avLst/>
            </a:prstGeom>
            <a:solidFill>
              <a:schemeClr val="accent6">
                <a:lumMod val="40000"/>
                <a:lumOff val="60000"/>
              </a:schemeClr>
            </a:solidFill>
            <a:ln w="19050" cmpd="sng">
              <a:solidFill>
                <a:schemeClr val="accent6">
                  <a:lumMod val="50000"/>
                </a:schemeClr>
              </a:solidFill>
            </a:ln>
          </p:spPr>
          <p:style>
            <a:lnRef idx="0">
              <a:scrgbClr r="0" g="0" b="0"/>
            </a:lnRef>
            <a:fillRef idx="0">
              <a:scrgbClr r="0" g="0" b="0"/>
            </a:fillRef>
            <a:effectRef idx="0">
              <a:scrgbClr r="0" g="0" b="0"/>
            </a:effectRef>
            <a:fontRef idx="minor">
              <a:schemeClr val="dk1"/>
            </a:fontRef>
          </p:style>
          <p:txBody>
            <a:bodyPr wrap="square" rtlCol="0" anchor="t"/>
            <a:lstStyle>
              <a:defPPr>
                <a:defRPr lang="en-US"/>
              </a:defPPr>
              <a:lvl1pPr indent="0">
                <a:defRPr sz="1100" b="1"/>
              </a:lvl1pPr>
              <a:lvl2pPr indent="0">
                <a:defRPr sz="1100"/>
              </a:lvl2pPr>
              <a:lvl3pPr indent="0">
                <a:defRPr sz="1100"/>
              </a:lvl3pPr>
              <a:lvl4pPr indent="0">
                <a:defRPr sz="1100"/>
              </a:lvl4pPr>
              <a:lvl5pPr indent="0">
                <a:defRPr sz="1100"/>
              </a:lvl5pPr>
              <a:lvl6pPr indent="0">
                <a:defRPr sz="1100"/>
              </a:lvl6pPr>
              <a:lvl7pPr indent="0">
                <a:defRPr sz="1100"/>
              </a:lvl7pPr>
              <a:lvl8pPr indent="0">
                <a:defRPr sz="1100"/>
              </a:lvl8pPr>
              <a:lvl9pPr indent="0">
                <a:defRPr sz="1100"/>
              </a:lvl9pPr>
            </a:lstStyle>
            <a:p>
              <a:r>
                <a:rPr lang="en-US" dirty="0"/>
                <a:t>Bridge </a:t>
              </a:r>
              <a:r>
                <a:rPr lang="en-US" dirty="0" smtClean="0"/>
                <a:t>Replacement 31 &amp; F ½ Roads</a:t>
              </a:r>
              <a:endParaRPr lang="en-US" dirty="0"/>
            </a:p>
          </p:txBody>
        </p:sp>
        <p:cxnSp>
          <p:nvCxnSpPr>
            <p:cNvPr id="54" name="Straight Arrow Connector 53"/>
            <p:cNvCxnSpPr/>
            <p:nvPr/>
          </p:nvCxnSpPr>
          <p:spPr>
            <a:xfrm flipH="1">
              <a:off x="7650480" y="1891909"/>
              <a:ext cx="293370" cy="936539"/>
            </a:xfrm>
            <a:prstGeom prst="straightConnector1">
              <a:avLst/>
            </a:prstGeom>
            <a:ln w="19050">
              <a:solidFill>
                <a:schemeClr val="accent6">
                  <a:lumMod val="50000"/>
                </a:schemeClr>
              </a:solidFill>
              <a:prstDash val="sysDot"/>
              <a:tailEnd type="arrow"/>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213580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100"/>
                                        </p:tgtEl>
                                        <p:attrNameLst>
                                          <p:attrName>style.visibility</p:attrName>
                                        </p:attrNameLst>
                                      </p:cBhvr>
                                      <p:to>
                                        <p:strVal val="visible"/>
                                      </p:to>
                                    </p:set>
                                    <p:anim calcmode="lin" valueType="num">
                                      <p:cBhvr additive="base">
                                        <p:cTn id="7" dur="500" fill="hold"/>
                                        <p:tgtEl>
                                          <p:spTgt spid="2100"/>
                                        </p:tgtEl>
                                        <p:attrNameLst>
                                          <p:attrName>ppt_x</p:attrName>
                                        </p:attrNameLst>
                                      </p:cBhvr>
                                      <p:tavLst>
                                        <p:tav tm="0">
                                          <p:val>
                                            <p:strVal val="0-#ppt_w/2"/>
                                          </p:val>
                                        </p:tav>
                                        <p:tav tm="100000">
                                          <p:val>
                                            <p:strVal val="#ppt_x"/>
                                          </p:val>
                                        </p:tav>
                                      </p:tavLst>
                                    </p:anim>
                                    <p:anim calcmode="lin" valueType="num">
                                      <p:cBhvr additive="base">
                                        <p:cTn id="8" dur="500" fill="hold"/>
                                        <p:tgtEl>
                                          <p:spTgt spid="210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101"/>
                                        </p:tgtEl>
                                        <p:attrNameLst>
                                          <p:attrName>style.visibility</p:attrName>
                                        </p:attrNameLst>
                                      </p:cBhvr>
                                      <p:to>
                                        <p:strVal val="visible"/>
                                      </p:to>
                                    </p:set>
                                    <p:anim calcmode="lin" valueType="num">
                                      <p:cBhvr additive="base">
                                        <p:cTn id="19" dur="500" fill="hold"/>
                                        <p:tgtEl>
                                          <p:spTgt spid="2101"/>
                                        </p:tgtEl>
                                        <p:attrNameLst>
                                          <p:attrName>ppt_x</p:attrName>
                                        </p:attrNameLst>
                                      </p:cBhvr>
                                      <p:tavLst>
                                        <p:tav tm="0">
                                          <p:val>
                                            <p:strVal val="#ppt_x"/>
                                          </p:val>
                                        </p:tav>
                                        <p:tav tm="100000">
                                          <p:val>
                                            <p:strVal val="#ppt_x"/>
                                          </p:val>
                                        </p:tav>
                                      </p:tavLst>
                                    </p:anim>
                                    <p:anim calcmode="lin" valueType="num">
                                      <p:cBhvr additive="base">
                                        <p:cTn id="20" dur="500" fill="hold"/>
                                        <p:tgtEl>
                                          <p:spTgt spid="2101"/>
                                        </p:tgtEl>
                                        <p:attrNameLst>
                                          <p:attrName>ppt_y</p:attrName>
                                        </p:attrNameLst>
                                      </p:cBhvr>
                                      <p:tavLst>
                                        <p:tav tm="0">
                                          <p:val>
                                            <p:strVal val="1+#ppt_h/2"/>
                                          </p:val>
                                        </p:tav>
                                        <p:tav tm="100000">
                                          <p:val>
                                            <p:strVal val="#ppt_y"/>
                                          </p:val>
                                        </p:tav>
                                      </p:tavLst>
                                    </p:anim>
                                  </p:childTnLst>
                                </p:cTn>
                              </p:par>
                            </p:childTnLst>
                          </p:cTn>
                        </p:par>
                        <p:par>
                          <p:cTn id="21" fill="hold">
                            <p:stCondLst>
                              <p:cond delay="500"/>
                            </p:stCondLst>
                            <p:childTnLst>
                              <p:par>
                                <p:cTn id="22" presetID="2" presetClass="entr" presetSubtype="8" fill="hold" nodeType="afterEffect">
                                  <p:stCondLst>
                                    <p:cond delay="0"/>
                                  </p:stCondLst>
                                  <p:childTnLst>
                                    <p:set>
                                      <p:cBhvr>
                                        <p:cTn id="23" dur="1" fill="hold">
                                          <p:stCondLst>
                                            <p:cond delay="0"/>
                                          </p:stCondLst>
                                        </p:cTn>
                                        <p:tgtEl>
                                          <p:spTgt spid="2107"/>
                                        </p:tgtEl>
                                        <p:attrNameLst>
                                          <p:attrName>style.visibility</p:attrName>
                                        </p:attrNameLst>
                                      </p:cBhvr>
                                      <p:to>
                                        <p:strVal val="visible"/>
                                      </p:to>
                                    </p:set>
                                    <p:anim calcmode="lin" valueType="num">
                                      <p:cBhvr additive="base">
                                        <p:cTn id="24" dur="500" fill="hold"/>
                                        <p:tgtEl>
                                          <p:spTgt spid="2107"/>
                                        </p:tgtEl>
                                        <p:attrNameLst>
                                          <p:attrName>ppt_x</p:attrName>
                                        </p:attrNameLst>
                                      </p:cBhvr>
                                      <p:tavLst>
                                        <p:tav tm="0">
                                          <p:val>
                                            <p:strVal val="0-#ppt_w/2"/>
                                          </p:val>
                                        </p:tav>
                                        <p:tav tm="100000">
                                          <p:val>
                                            <p:strVal val="#ppt_x"/>
                                          </p:val>
                                        </p:tav>
                                      </p:tavLst>
                                    </p:anim>
                                    <p:anim calcmode="lin" valueType="num">
                                      <p:cBhvr additive="base">
                                        <p:cTn id="25" dur="500" fill="hold"/>
                                        <p:tgtEl>
                                          <p:spTgt spid="2107"/>
                                        </p:tgtEl>
                                        <p:attrNameLst>
                                          <p:attrName>ppt_y</p:attrName>
                                        </p:attrNameLst>
                                      </p:cBhvr>
                                      <p:tavLst>
                                        <p:tav tm="0">
                                          <p:val>
                                            <p:strVal val="#ppt_y"/>
                                          </p:val>
                                        </p:tav>
                                        <p:tav tm="100000">
                                          <p:val>
                                            <p:strVal val="#ppt_y"/>
                                          </p:val>
                                        </p:tav>
                                      </p:tavLst>
                                    </p:anim>
                                  </p:childTnLst>
                                </p:cTn>
                              </p:par>
                            </p:childTnLst>
                          </p:cTn>
                        </p:par>
                        <p:par>
                          <p:cTn id="26" fill="hold">
                            <p:stCondLst>
                              <p:cond delay="1000"/>
                            </p:stCondLst>
                            <p:childTnLst>
                              <p:par>
                                <p:cTn id="27" presetID="2" presetClass="entr" presetSubtype="9" fill="hold" nodeType="afterEffect">
                                  <p:stCondLst>
                                    <p:cond delay="0"/>
                                  </p:stCondLst>
                                  <p:childTnLst>
                                    <p:set>
                                      <p:cBhvr>
                                        <p:cTn id="28" dur="1" fill="hold">
                                          <p:stCondLst>
                                            <p:cond delay="0"/>
                                          </p:stCondLst>
                                        </p:cTn>
                                        <p:tgtEl>
                                          <p:spTgt spid="2108"/>
                                        </p:tgtEl>
                                        <p:attrNameLst>
                                          <p:attrName>style.visibility</p:attrName>
                                        </p:attrNameLst>
                                      </p:cBhvr>
                                      <p:to>
                                        <p:strVal val="visible"/>
                                      </p:to>
                                    </p:set>
                                    <p:anim calcmode="lin" valueType="num">
                                      <p:cBhvr additive="base">
                                        <p:cTn id="29" dur="500" fill="hold"/>
                                        <p:tgtEl>
                                          <p:spTgt spid="2108"/>
                                        </p:tgtEl>
                                        <p:attrNameLst>
                                          <p:attrName>ppt_x</p:attrName>
                                        </p:attrNameLst>
                                      </p:cBhvr>
                                      <p:tavLst>
                                        <p:tav tm="0">
                                          <p:val>
                                            <p:strVal val="0-#ppt_w/2"/>
                                          </p:val>
                                        </p:tav>
                                        <p:tav tm="100000">
                                          <p:val>
                                            <p:strVal val="#ppt_x"/>
                                          </p:val>
                                        </p:tav>
                                      </p:tavLst>
                                    </p:anim>
                                    <p:anim calcmode="lin" valueType="num">
                                      <p:cBhvr additive="base">
                                        <p:cTn id="30" dur="500" fill="hold"/>
                                        <p:tgtEl>
                                          <p:spTgt spid="2108"/>
                                        </p:tgtEl>
                                        <p:attrNameLst>
                                          <p:attrName>ppt_y</p:attrName>
                                        </p:attrNameLst>
                                      </p:cBhvr>
                                      <p:tavLst>
                                        <p:tav tm="0">
                                          <p:val>
                                            <p:strVal val="0-#ppt_h/2"/>
                                          </p:val>
                                        </p:tav>
                                        <p:tav tm="100000">
                                          <p:val>
                                            <p:strVal val="#ppt_y"/>
                                          </p:val>
                                        </p:tav>
                                      </p:tavLst>
                                    </p:anim>
                                  </p:childTnLst>
                                </p:cTn>
                              </p:par>
                            </p:childTnLst>
                          </p:cTn>
                        </p:par>
                        <p:par>
                          <p:cTn id="31" fill="hold">
                            <p:stCondLst>
                              <p:cond delay="1500"/>
                            </p:stCondLst>
                            <p:childTnLst>
                              <p:par>
                                <p:cTn id="32" presetID="2" presetClass="entr" presetSubtype="2" fill="hold" nodeType="afterEffect">
                                  <p:stCondLst>
                                    <p:cond delay="0"/>
                                  </p:stCondLst>
                                  <p:childTnLst>
                                    <p:set>
                                      <p:cBhvr>
                                        <p:cTn id="33" dur="1" fill="hold">
                                          <p:stCondLst>
                                            <p:cond delay="0"/>
                                          </p:stCondLst>
                                        </p:cTn>
                                        <p:tgtEl>
                                          <p:spTgt spid="2105"/>
                                        </p:tgtEl>
                                        <p:attrNameLst>
                                          <p:attrName>style.visibility</p:attrName>
                                        </p:attrNameLst>
                                      </p:cBhvr>
                                      <p:to>
                                        <p:strVal val="visible"/>
                                      </p:to>
                                    </p:set>
                                    <p:anim calcmode="lin" valueType="num">
                                      <p:cBhvr additive="base">
                                        <p:cTn id="34" dur="500" fill="hold"/>
                                        <p:tgtEl>
                                          <p:spTgt spid="2105"/>
                                        </p:tgtEl>
                                        <p:attrNameLst>
                                          <p:attrName>ppt_x</p:attrName>
                                        </p:attrNameLst>
                                      </p:cBhvr>
                                      <p:tavLst>
                                        <p:tav tm="0">
                                          <p:val>
                                            <p:strVal val="1+#ppt_w/2"/>
                                          </p:val>
                                        </p:tav>
                                        <p:tav tm="100000">
                                          <p:val>
                                            <p:strVal val="#ppt_x"/>
                                          </p:val>
                                        </p:tav>
                                      </p:tavLst>
                                    </p:anim>
                                    <p:anim calcmode="lin" valueType="num">
                                      <p:cBhvr additive="base">
                                        <p:cTn id="35" dur="500" fill="hold"/>
                                        <p:tgtEl>
                                          <p:spTgt spid="2105"/>
                                        </p:tgtEl>
                                        <p:attrNameLst>
                                          <p:attrName>ppt_y</p:attrName>
                                        </p:attrNameLst>
                                      </p:cBhvr>
                                      <p:tavLst>
                                        <p:tav tm="0">
                                          <p:val>
                                            <p:strVal val="#ppt_y"/>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nodeType="clickEffect">
                                  <p:stCondLst>
                                    <p:cond delay="0"/>
                                  </p:stCondLst>
                                  <p:childTnLst>
                                    <p:set>
                                      <p:cBhvr>
                                        <p:cTn id="39" dur="1" fill="hold">
                                          <p:stCondLst>
                                            <p:cond delay="0"/>
                                          </p:stCondLst>
                                        </p:cTn>
                                        <p:tgtEl>
                                          <p:spTgt spid="2102"/>
                                        </p:tgtEl>
                                        <p:attrNameLst>
                                          <p:attrName>style.visibility</p:attrName>
                                        </p:attrNameLst>
                                      </p:cBhvr>
                                      <p:to>
                                        <p:strVal val="visible"/>
                                      </p:to>
                                    </p:set>
                                    <p:anim calcmode="lin" valueType="num">
                                      <p:cBhvr additive="base">
                                        <p:cTn id="40" dur="500" fill="hold"/>
                                        <p:tgtEl>
                                          <p:spTgt spid="2102"/>
                                        </p:tgtEl>
                                        <p:attrNameLst>
                                          <p:attrName>ppt_x</p:attrName>
                                        </p:attrNameLst>
                                      </p:cBhvr>
                                      <p:tavLst>
                                        <p:tav tm="0">
                                          <p:val>
                                            <p:strVal val="#ppt_x"/>
                                          </p:val>
                                        </p:tav>
                                        <p:tav tm="100000">
                                          <p:val>
                                            <p:strVal val="#ppt_x"/>
                                          </p:val>
                                        </p:tav>
                                      </p:tavLst>
                                    </p:anim>
                                    <p:anim calcmode="lin" valueType="num">
                                      <p:cBhvr additive="base">
                                        <p:cTn id="41" dur="500" fill="hold"/>
                                        <p:tgtEl>
                                          <p:spTgt spid="2102"/>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84"/>
                                        </p:tgtEl>
                                        <p:attrNameLst>
                                          <p:attrName>style.visibility</p:attrName>
                                        </p:attrNameLst>
                                      </p:cBhvr>
                                      <p:to>
                                        <p:strVal val="visible"/>
                                      </p:to>
                                    </p:set>
                                    <p:anim calcmode="lin" valueType="num">
                                      <p:cBhvr additive="base">
                                        <p:cTn id="46" dur="500" fill="hold"/>
                                        <p:tgtEl>
                                          <p:spTgt spid="84"/>
                                        </p:tgtEl>
                                        <p:attrNameLst>
                                          <p:attrName>ppt_x</p:attrName>
                                        </p:attrNameLst>
                                      </p:cBhvr>
                                      <p:tavLst>
                                        <p:tav tm="0">
                                          <p:val>
                                            <p:strVal val="#ppt_x"/>
                                          </p:val>
                                        </p:tav>
                                        <p:tav tm="100000">
                                          <p:val>
                                            <p:strVal val="#ppt_x"/>
                                          </p:val>
                                        </p:tav>
                                      </p:tavLst>
                                    </p:anim>
                                    <p:anim calcmode="lin" valueType="num">
                                      <p:cBhvr additive="base">
                                        <p:cTn id="47" dur="500" fill="hold"/>
                                        <p:tgtEl>
                                          <p:spTgt spid="84"/>
                                        </p:tgtEl>
                                        <p:attrNameLst>
                                          <p:attrName>ppt_y</p:attrName>
                                        </p:attrNameLst>
                                      </p:cBhvr>
                                      <p:tavLst>
                                        <p:tav tm="0">
                                          <p:val>
                                            <p:strVal val="1+#ppt_h/2"/>
                                          </p:val>
                                        </p:tav>
                                        <p:tav tm="100000">
                                          <p:val>
                                            <p:strVal val="#ppt_y"/>
                                          </p:val>
                                        </p:tav>
                                      </p:tavLst>
                                    </p:anim>
                                  </p:childTnLst>
                                </p:cTn>
                              </p:par>
                              <p:par>
                                <p:cTn id="48" presetID="2" presetClass="entr" presetSubtype="4" fill="hold" nodeType="withEffect">
                                  <p:stCondLst>
                                    <p:cond delay="0"/>
                                  </p:stCondLst>
                                  <p:childTnLst>
                                    <p:set>
                                      <p:cBhvr>
                                        <p:cTn id="49" dur="1" fill="hold">
                                          <p:stCondLst>
                                            <p:cond delay="0"/>
                                          </p:stCondLst>
                                        </p:cTn>
                                        <p:tgtEl>
                                          <p:spTgt spid="86"/>
                                        </p:tgtEl>
                                        <p:attrNameLst>
                                          <p:attrName>style.visibility</p:attrName>
                                        </p:attrNameLst>
                                      </p:cBhvr>
                                      <p:to>
                                        <p:strVal val="visible"/>
                                      </p:to>
                                    </p:set>
                                    <p:anim calcmode="lin" valueType="num">
                                      <p:cBhvr additive="base">
                                        <p:cTn id="50" dur="500" fill="hold"/>
                                        <p:tgtEl>
                                          <p:spTgt spid="86"/>
                                        </p:tgtEl>
                                        <p:attrNameLst>
                                          <p:attrName>ppt_x</p:attrName>
                                        </p:attrNameLst>
                                      </p:cBhvr>
                                      <p:tavLst>
                                        <p:tav tm="0">
                                          <p:val>
                                            <p:strVal val="#ppt_x"/>
                                          </p:val>
                                        </p:tav>
                                        <p:tav tm="100000">
                                          <p:val>
                                            <p:strVal val="#ppt_x"/>
                                          </p:val>
                                        </p:tav>
                                      </p:tavLst>
                                    </p:anim>
                                    <p:anim calcmode="lin" valueType="num">
                                      <p:cBhvr additive="base">
                                        <p:cTn id="51" dur="500" fill="hold"/>
                                        <p:tgtEl>
                                          <p:spTgt spid="86"/>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nodeType="clickEffect">
                                  <p:stCondLst>
                                    <p:cond delay="0"/>
                                  </p:stCondLst>
                                  <p:childTnLst>
                                    <p:set>
                                      <p:cBhvr>
                                        <p:cTn id="55" dur="1" fill="hold">
                                          <p:stCondLst>
                                            <p:cond delay="0"/>
                                          </p:stCondLst>
                                        </p:cTn>
                                        <p:tgtEl>
                                          <p:spTgt spid="2103"/>
                                        </p:tgtEl>
                                        <p:attrNameLst>
                                          <p:attrName>style.visibility</p:attrName>
                                        </p:attrNameLst>
                                      </p:cBhvr>
                                      <p:to>
                                        <p:strVal val="visible"/>
                                      </p:to>
                                    </p:set>
                                    <p:anim calcmode="lin" valueType="num">
                                      <p:cBhvr additive="base">
                                        <p:cTn id="56" dur="500" fill="hold"/>
                                        <p:tgtEl>
                                          <p:spTgt spid="2103"/>
                                        </p:tgtEl>
                                        <p:attrNameLst>
                                          <p:attrName>ppt_x</p:attrName>
                                        </p:attrNameLst>
                                      </p:cBhvr>
                                      <p:tavLst>
                                        <p:tav tm="0">
                                          <p:val>
                                            <p:strVal val="#ppt_x"/>
                                          </p:val>
                                        </p:tav>
                                        <p:tav tm="100000">
                                          <p:val>
                                            <p:strVal val="#ppt_x"/>
                                          </p:val>
                                        </p:tav>
                                      </p:tavLst>
                                    </p:anim>
                                    <p:anim calcmode="lin" valueType="num">
                                      <p:cBhvr additive="base">
                                        <p:cTn id="57" dur="500" fill="hold"/>
                                        <p:tgtEl>
                                          <p:spTgt spid="2103"/>
                                        </p:tgtEl>
                                        <p:attrNameLst>
                                          <p:attrName>ppt_y</p:attrName>
                                        </p:attrNameLst>
                                      </p:cBhvr>
                                      <p:tavLst>
                                        <p:tav tm="0">
                                          <p:val>
                                            <p:strVal val="1+#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2" presetClass="entr" presetSubtype="8" fill="hold" nodeType="clickEffect">
                                  <p:stCondLst>
                                    <p:cond delay="0"/>
                                  </p:stCondLst>
                                  <p:childTnLst>
                                    <p:set>
                                      <p:cBhvr>
                                        <p:cTn id="61" dur="1" fill="hold">
                                          <p:stCondLst>
                                            <p:cond delay="0"/>
                                          </p:stCondLst>
                                        </p:cTn>
                                        <p:tgtEl>
                                          <p:spTgt spid="2104"/>
                                        </p:tgtEl>
                                        <p:attrNameLst>
                                          <p:attrName>style.visibility</p:attrName>
                                        </p:attrNameLst>
                                      </p:cBhvr>
                                      <p:to>
                                        <p:strVal val="visible"/>
                                      </p:to>
                                    </p:set>
                                    <p:anim calcmode="lin" valueType="num">
                                      <p:cBhvr additive="base">
                                        <p:cTn id="62" dur="500" fill="hold"/>
                                        <p:tgtEl>
                                          <p:spTgt spid="2104"/>
                                        </p:tgtEl>
                                        <p:attrNameLst>
                                          <p:attrName>ppt_x</p:attrName>
                                        </p:attrNameLst>
                                      </p:cBhvr>
                                      <p:tavLst>
                                        <p:tav tm="0">
                                          <p:val>
                                            <p:strVal val="0-#ppt_w/2"/>
                                          </p:val>
                                        </p:tav>
                                        <p:tav tm="100000">
                                          <p:val>
                                            <p:strVal val="#ppt_x"/>
                                          </p:val>
                                        </p:tav>
                                      </p:tavLst>
                                    </p:anim>
                                    <p:anim calcmode="lin" valueType="num">
                                      <p:cBhvr additive="base">
                                        <p:cTn id="63" dur="500" fill="hold"/>
                                        <p:tgtEl>
                                          <p:spTgt spid="2104"/>
                                        </p:tgtEl>
                                        <p:attrNameLst>
                                          <p:attrName>ppt_y</p:attrName>
                                        </p:attrNameLst>
                                      </p:cBhvr>
                                      <p:tavLst>
                                        <p:tav tm="0">
                                          <p:val>
                                            <p:strVal val="#ppt_y"/>
                                          </p:val>
                                        </p:tav>
                                        <p:tav tm="100000">
                                          <p:val>
                                            <p:strVal val="#ppt_y"/>
                                          </p:val>
                                        </p:tav>
                                      </p:tavLst>
                                    </p:anim>
                                  </p:childTnLst>
                                </p:cTn>
                              </p:par>
                            </p:childTnLst>
                          </p:cTn>
                        </p:par>
                        <p:par>
                          <p:cTn id="64" fill="hold">
                            <p:stCondLst>
                              <p:cond delay="500"/>
                            </p:stCondLst>
                            <p:childTnLst>
                              <p:par>
                                <p:cTn id="65" presetID="2" presetClass="entr" presetSubtype="3" fill="hold" nodeType="afterEffect">
                                  <p:stCondLst>
                                    <p:cond delay="0"/>
                                  </p:stCondLst>
                                  <p:childTnLst>
                                    <p:set>
                                      <p:cBhvr>
                                        <p:cTn id="66" dur="1" fill="hold">
                                          <p:stCondLst>
                                            <p:cond delay="0"/>
                                          </p:stCondLst>
                                        </p:cTn>
                                        <p:tgtEl>
                                          <p:spTgt spid="2106"/>
                                        </p:tgtEl>
                                        <p:attrNameLst>
                                          <p:attrName>style.visibility</p:attrName>
                                        </p:attrNameLst>
                                      </p:cBhvr>
                                      <p:to>
                                        <p:strVal val="visible"/>
                                      </p:to>
                                    </p:set>
                                    <p:anim calcmode="lin" valueType="num">
                                      <p:cBhvr additive="base">
                                        <p:cTn id="67" dur="500" fill="hold"/>
                                        <p:tgtEl>
                                          <p:spTgt spid="2106"/>
                                        </p:tgtEl>
                                        <p:attrNameLst>
                                          <p:attrName>ppt_x</p:attrName>
                                        </p:attrNameLst>
                                      </p:cBhvr>
                                      <p:tavLst>
                                        <p:tav tm="0">
                                          <p:val>
                                            <p:strVal val="1+#ppt_w/2"/>
                                          </p:val>
                                        </p:tav>
                                        <p:tav tm="100000">
                                          <p:val>
                                            <p:strVal val="#ppt_x"/>
                                          </p:val>
                                        </p:tav>
                                      </p:tavLst>
                                    </p:anim>
                                    <p:anim calcmode="lin" valueType="num">
                                      <p:cBhvr additive="base">
                                        <p:cTn id="68" dur="500" fill="hold"/>
                                        <p:tgtEl>
                                          <p:spTgt spid="2106"/>
                                        </p:tgtEl>
                                        <p:attrNameLst>
                                          <p:attrName>ppt_y</p:attrName>
                                        </p:attrNameLst>
                                      </p:cBhvr>
                                      <p:tavLst>
                                        <p:tav tm="0">
                                          <p:val>
                                            <p:strVal val="0-#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1" fill="hold" nodeType="clickEffect">
                                  <p:stCondLst>
                                    <p:cond delay="0"/>
                                  </p:stCondLst>
                                  <p:childTnLst>
                                    <p:set>
                                      <p:cBhvr>
                                        <p:cTn id="72" dur="1" fill="hold">
                                          <p:stCondLst>
                                            <p:cond delay="0"/>
                                          </p:stCondLst>
                                        </p:cTn>
                                        <p:tgtEl>
                                          <p:spTgt spid="2109"/>
                                        </p:tgtEl>
                                        <p:attrNameLst>
                                          <p:attrName>style.visibility</p:attrName>
                                        </p:attrNameLst>
                                      </p:cBhvr>
                                      <p:to>
                                        <p:strVal val="visible"/>
                                      </p:to>
                                    </p:set>
                                    <p:anim calcmode="lin" valueType="num">
                                      <p:cBhvr additive="base">
                                        <p:cTn id="73" dur="500" fill="hold"/>
                                        <p:tgtEl>
                                          <p:spTgt spid="2109"/>
                                        </p:tgtEl>
                                        <p:attrNameLst>
                                          <p:attrName>ppt_x</p:attrName>
                                        </p:attrNameLst>
                                      </p:cBhvr>
                                      <p:tavLst>
                                        <p:tav tm="0">
                                          <p:val>
                                            <p:strVal val="#ppt_x"/>
                                          </p:val>
                                        </p:tav>
                                        <p:tav tm="100000">
                                          <p:val>
                                            <p:strVal val="#ppt_x"/>
                                          </p:val>
                                        </p:tav>
                                      </p:tavLst>
                                    </p:anim>
                                    <p:anim calcmode="lin" valueType="num">
                                      <p:cBhvr additive="base">
                                        <p:cTn id="74" dur="500" fill="hold"/>
                                        <p:tgtEl>
                                          <p:spTgt spid="2109"/>
                                        </p:tgtEl>
                                        <p:attrNameLst>
                                          <p:attrName>ppt_y</p:attrName>
                                        </p:attrNameLst>
                                      </p:cBhvr>
                                      <p:tavLst>
                                        <p:tav tm="0">
                                          <p:val>
                                            <p:strVal val="0-#ppt_h/2"/>
                                          </p:val>
                                        </p:tav>
                                        <p:tav tm="100000">
                                          <p:val>
                                            <p:strVal val="#ppt_y"/>
                                          </p:val>
                                        </p:tav>
                                      </p:tavLst>
                                    </p:anim>
                                  </p:childTnLst>
                                </p:cTn>
                              </p:par>
                            </p:childTnLst>
                          </p:cTn>
                        </p:par>
                        <p:par>
                          <p:cTn id="75" fill="hold">
                            <p:stCondLst>
                              <p:cond delay="500"/>
                            </p:stCondLst>
                            <p:childTnLst>
                              <p:par>
                                <p:cTn id="76" presetID="2" presetClass="entr" presetSubtype="1" fill="hold" nodeType="afterEffect">
                                  <p:stCondLst>
                                    <p:cond delay="0"/>
                                  </p:stCondLst>
                                  <p:childTnLst>
                                    <p:set>
                                      <p:cBhvr>
                                        <p:cTn id="77" dur="1" fill="hold">
                                          <p:stCondLst>
                                            <p:cond delay="0"/>
                                          </p:stCondLst>
                                        </p:cTn>
                                        <p:tgtEl>
                                          <p:spTgt spid="8"/>
                                        </p:tgtEl>
                                        <p:attrNameLst>
                                          <p:attrName>style.visibility</p:attrName>
                                        </p:attrNameLst>
                                      </p:cBhvr>
                                      <p:to>
                                        <p:strVal val="visible"/>
                                      </p:to>
                                    </p:set>
                                    <p:anim calcmode="lin" valueType="num">
                                      <p:cBhvr additive="base">
                                        <p:cTn id="78" dur="500" fill="hold"/>
                                        <p:tgtEl>
                                          <p:spTgt spid="8"/>
                                        </p:tgtEl>
                                        <p:attrNameLst>
                                          <p:attrName>ppt_x</p:attrName>
                                        </p:attrNameLst>
                                      </p:cBhvr>
                                      <p:tavLst>
                                        <p:tav tm="0">
                                          <p:val>
                                            <p:strVal val="#ppt_x"/>
                                          </p:val>
                                        </p:tav>
                                        <p:tav tm="100000">
                                          <p:val>
                                            <p:strVal val="#ppt_x"/>
                                          </p:val>
                                        </p:tav>
                                      </p:tavLst>
                                    </p:anim>
                                    <p:anim calcmode="lin" valueType="num">
                                      <p:cBhvr additive="base">
                                        <p:cTn id="79" dur="500" fill="hold"/>
                                        <p:tgtEl>
                                          <p:spTgt spid="8"/>
                                        </p:tgtEl>
                                        <p:attrNameLst>
                                          <p:attrName>ppt_y</p:attrName>
                                        </p:attrNameLst>
                                      </p:cBhvr>
                                      <p:tavLst>
                                        <p:tav tm="0">
                                          <p:val>
                                            <p:strVal val="0-#ppt_h/2"/>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2" presetClass="entr" presetSubtype="4" fill="hold" nodeType="clickEffect">
                                  <p:stCondLst>
                                    <p:cond delay="0"/>
                                  </p:stCondLst>
                                  <p:childTnLst>
                                    <p:set>
                                      <p:cBhvr>
                                        <p:cTn id="83" dur="1" fill="hold">
                                          <p:stCondLst>
                                            <p:cond delay="0"/>
                                          </p:stCondLst>
                                        </p:cTn>
                                        <p:tgtEl>
                                          <p:spTgt spid="69"/>
                                        </p:tgtEl>
                                        <p:attrNameLst>
                                          <p:attrName>style.visibility</p:attrName>
                                        </p:attrNameLst>
                                      </p:cBhvr>
                                      <p:to>
                                        <p:strVal val="visible"/>
                                      </p:to>
                                    </p:set>
                                    <p:anim calcmode="lin" valueType="num">
                                      <p:cBhvr additive="base">
                                        <p:cTn id="84" dur="500" fill="hold"/>
                                        <p:tgtEl>
                                          <p:spTgt spid="69"/>
                                        </p:tgtEl>
                                        <p:attrNameLst>
                                          <p:attrName>ppt_x</p:attrName>
                                        </p:attrNameLst>
                                      </p:cBhvr>
                                      <p:tavLst>
                                        <p:tav tm="0">
                                          <p:val>
                                            <p:strVal val="#ppt_x"/>
                                          </p:val>
                                        </p:tav>
                                        <p:tav tm="100000">
                                          <p:val>
                                            <p:strVal val="#ppt_x"/>
                                          </p:val>
                                        </p:tav>
                                      </p:tavLst>
                                    </p:anim>
                                    <p:anim calcmode="lin" valueType="num">
                                      <p:cBhvr additive="base">
                                        <p:cTn id="85" dur="500" fill="hold"/>
                                        <p:tgtEl>
                                          <p:spTgt spid="69"/>
                                        </p:tgtEl>
                                        <p:attrNameLst>
                                          <p:attrName>ppt_y</p:attrName>
                                        </p:attrNameLst>
                                      </p:cBhvr>
                                      <p:tavLst>
                                        <p:tav tm="0">
                                          <p:val>
                                            <p:strVal val="1+#ppt_h/2"/>
                                          </p:val>
                                        </p:tav>
                                        <p:tav tm="100000">
                                          <p:val>
                                            <p:strVal val="#ppt_y"/>
                                          </p:val>
                                        </p:tav>
                                      </p:tavLst>
                                    </p:anim>
                                  </p:childTnLst>
                                </p:cTn>
                              </p:par>
                            </p:childTnLst>
                          </p:cTn>
                        </p:par>
                      </p:childTnLst>
                    </p:cTn>
                  </p:par>
                  <p:par>
                    <p:cTn id="86" fill="hold">
                      <p:stCondLst>
                        <p:cond delay="indefinite"/>
                      </p:stCondLst>
                      <p:childTnLst>
                        <p:par>
                          <p:cTn id="87" fill="hold">
                            <p:stCondLst>
                              <p:cond delay="0"/>
                            </p:stCondLst>
                            <p:childTnLst>
                              <p:par>
                                <p:cTn id="88" presetID="10" presetClass="entr" presetSubtype="0" fill="hold" grpId="0" nodeType="clickEffect">
                                  <p:stCondLst>
                                    <p:cond delay="0"/>
                                  </p:stCondLst>
                                  <p:childTnLst>
                                    <p:set>
                                      <p:cBhvr>
                                        <p:cTn id="89" dur="1" fill="hold">
                                          <p:stCondLst>
                                            <p:cond delay="0"/>
                                          </p:stCondLst>
                                        </p:cTn>
                                        <p:tgtEl>
                                          <p:spTgt spid="52"/>
                                        </p:tgtEl>
                                        <p:attrNameLst>
                                          <p:attrName>style.visibility</p:attrName>
                                        </p:attrNameLst>
                                      </p:cBhvr>
                                      <p:to>
                                        <p:strVal val="visible"/>
                                      </p:to>
                                    </p:set>
                                    <p:animEffect transition="in" filter="fade">
                                      <p:cBhvr>
                                        <p:cTn id="90" dur="500"/>
                                        <p:tgtEl>
                                          <p:spTgt spid="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 grpId="0" animBg="1"/>
      <p:bldP spid="5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hart 7"/>
          <p:cNvGraphicFramePr>
            <a:graphicFrameLocks/>
          </p:cNvGraphicFramePr>
          <p:nvPr>
            <p:extLst>
              <p:ext uri="{D42A27DB-BD31-4B8C-83A1-F6EECF244321}">
                <p14:modId xmlns:p14="http://schemas.microsoft.com/office/powerpoint/2010/main" val="217774237"/>
              </p:ext>
            </p:extLst>
          </p:nvPr>
        </p:nvGraphicFramePr>
        <p:xfrm>
          <a:off x="815340" y="1371600"/>
          <a:ext cx="7208520" cy="526161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lstStyle/>
          <a:p>
            <a:r>
              <a:rPr lang="en-US" dirty="0" smtClean="0"/>
              <a:t/>
            </a:r>
            <a:br>
              <a:rPr lang="en-US" dirty="0" smtClean="0"/>
            </a:br>
            <a:endParaRPr lang="en-US" dirty="0"/>
          </a:p>
        </p:txBody>
      </p:sp>
      <p:sp>
        <p:nvSpPr>
          <p:cNvPr id="5" name="Title 1"/>
          <p:cNvSpPr txBox="1">
            <a:spLocks/>
          </p:cNvSpPr>
          <p:nvPr/>
        </p:nvSpPr>
        <p:spPr>
          <a:xfrm>
            <a:off x="609600" y="427038"/>
            <a:ext cx="7620000" cy="1143000"/>
          </a:xfrm>
          <a:prstGeom prst="rect">
            <a:avLst/>
          </a:prstGeom>
        </p:spPr>
        <p:txBody>
          <a:bodyPr vert="horz" lIns="91440" tIns="45720" rIns="91440" bIns="45720" rtlCol="0" anchor="ctr">
            <a:noAutofit/>
          </a:bodyPr>
          <a:lstStyle/>
          <a:p>
            <a:pPr marL="0" marR="0" lvl="0" indent="0" fontAlgn="auto">
              <a:lnSpc>
                <a:spcPct val="100000"/>
              </a:lnSpc>
              <a:spcBef>
                <a:spcPct val="0"/>
              </a:spcBef>
              <a:spcAft>
                <a:spcPts val="0"/>
              </a:spcAft>
              <a:buClrTx/>
              <a:buSzTx/>
              <a:tabLst/>
              <a:defRPr/>
            </a:pPr>
            <a:r>
              <a:rPr lang="en-US" sz="4600" spc="-100" dirty="0" smtClean="0">
                <a:solidFill>
                  <a:schemeClr val="tx2"/>
                </a:solidFill>
                <a:latin typeface="+mj-lt"/>
                <a:ea typeface="+mj-ea"/>
                <a:cs typeface="+mj-cs"/>
              </a:rPr>
              <a:t>2014 Community </a:t>
            </a:r>
            <a:r>
              <a:rPr lang="en-US" sz="4600" spc="-100" dirty="0">
                <a:solidFill>
                  <a:schemeClr val="tx2"/>
                </a:solidFill>
                <a:latin typeface="+mj-lt"/>
                <a:ea typeface="+mj-ea"/>
                <a:cs typeface="+mj-cs"/>
              </a:rPr>
              <a:t>Investment</a:t>
            </a:r>
          </a:p>
        </p:txBody>
      </p:sp>
      <p:sp>
        <p:nvSpPr>
          <p:cNvPr id="6" name="TextBox 5"/>
          <p:cNvSpPr txBox="1"/>
          <p:nvPr/>
        </p:nvSpPr>
        <p:spPr>
          <a:xfrm>
            <a:off x="2743200" y="5894457"/>
            <a:ext cx="2514600" cy="707886"/>
          </a:xfrm>
          <a:prstGeom prst="rect">
            <a:avLst/>
          </a:prstGeom>
          <a:solidFill>
            <a:srgbClr val="FFFFCC"/>
          </a:solidFill>
          <a:effectLst>
            <a:outerShdw blurRad="63500" sx="102000" sy="102000" algn="ctr" rotWithShape="0">
              <a:schemeClr val="tx1">
                <a:alpha val="40000"/>
              </a:schemeClr>
            </a:outerShdw>
          </a:effectLst>
        </p:spPr>
        <p:txBody>
          <a:bodyPr wrap="square" rtlCol="0">
            <a:spAutoFit/>
          </a:bodyPr>
          <a:lstStyle/>
          <a:p>
            <a:pPr algn="ctr"/>
            <a:r>
              <a:rPr lang="en-US" sz="2000" b="1" dirty="0" smtClean="0">
                <a:solidFill>
                  <a:schemeClr val="accent3">
                    <a:lumMod val="50000"/>
                  </a:schemeClr>
                </a:solidFill>
              </a:rPr>
              <a:t>Total Investment $22.6 Million</a:t>
            </a:r>
            <a:endParaRPr lang="en-US" sz="2000" b="1" dirty="0">
              <a:solidFill>
                <a:schemeClr val="accent3">
                  <a:lumMod val="50000"/>
                </a:schemeClr>
              </a:solidFill>
            </a:endParaRPr>
          </a:p>
        </p:txBody>
      </p:sp>
      <p:pic>
        <p:nvPicPr>
          <p:cNvPr id="7" name="Picture 6" descr="Logo Caps Color.jpg"/>
          <p:cNvPicPr>
            <a:picLocks noChangeAspect="1"/>
          </p:cNvPicPr>
          <p:nvPr/>
        </p:nvPicPr>
        <p:blipFill>
          <a:blip r:embed="rId4" cstate="print"/>
          <a:stretch>
            <a:fillRect/>
          </a:stretch>
        </p:blipFill>
        <p:spPr>
          <a:xfrm>
            <a:off x="304800" y="6248400"/>
            <a:ext cx="1905000" cy="475386"/>
          </a:xfrm>
          <a:prstGeom prst="rect">
            <a:avLst/>
          </a:prstGeom>
        </p:spPr>
      </p:pic>
    </p:spTree>
    <p:extLst>
      <p:ext uri="{BB962C8B-B14F-4D97-AF65-F5344CB8AC3E}">
        <p14:creationId xmlns:p14="http://schemas.microsoft.com/office/powerpoint/2010/main" val="1635276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graphicEl>
                                              <a:chart seriesIdx="-3" categoryIdx="-3" bldStep="gridLegend"/>
                                            </p:graphicEl>
                                          </p:spTgt>
                                        </p:tgtEl>
                                        <p:attrNameLst>
                                          <p:attrName>style.visibility</p:attrName>
                                        </p:attrNameLst>
                                      </p:cBhvr>
                                      <p:to>
                                        <p:strVal val="visible"/>
                                      </p:to>
                                    </p:set>
                                    <p:animEffect transition="in" filter="fade">
                                      <p:cBhvr>
                                        <p:cTn id="7" dur="500"/>
                                        <p:tgtEl>
                                          <p:spTgt spid="8">
                                            <p:graphicEl>
                                              <a:chart seriesIdx="-3" categoryIdx="-3" bldStep="gridLegend"/>
                                            </p:graphic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8">
                                            <p:graphicEl>
                                              <a:chart seriesIdx="-4" categoryIdx="0" bldStep="category"/>
                                            </p:graphicEl>
                                          </p:spTgt>
                                        </p:tgtEl>
                                        <p:attrNameLst>
                                          <p:attrName>style.visibility</p:attrName>
                                        </p:attrNameLst>
                                      </p:cBhvr>
                                      <p:to>
                                        <p:strVal val="visible"/>
                                      </p:to>
                                    </p:set>
                                    <p:animEffect transition="in" filter="fade">
                                      <p:cBhvr>
                                        <p:cTn id="11" dur="1000"/>
                                        <p:tgtEl>
                                          <p:spTgt spid="8">
                                            <p:graphicEl>
                                              <a:chart seriesIdx="-4" categoryIdx="0" bldStep="category"/>
                                            </p:graphicEl>
                                          </p:spTgt>
                                        </p:tgtEl>
                                      </p:cBhvr>
                                    </p:animEffect>
                                  </p:childTnLst>
                                </p:cTn>
                              </p:par>
                            </p:childTnLst>
                          </p:cTn>
                        </p:par>
                        <p:par>
                          <p:cTn id="12" fill="hold">
                            <p:stCondLst>
                              <p:cond delay="1500"/>
                            </p:stCondLst>
                            <p:childTnLst>
                              <p:par>
                                <p:cTn id="13" presetID="10" presetClass="entr" presetSubtype="0" fill="hold" grpId="0" nodeType="afterEffect">
                                  <p:stCondLst>
                                    <p:cond delay="0"/>
                                  </p:stCondLst>
                                  <p:childTnLst>
                                    <p:set>
                                      <p:cBhvr>
                                        <p:cTn id="14" dur="1" fill="hold">
                                          <p:stCondLst>
                                            <p:cond delay="0"/>
                                          </p:stCondLst>
                                        </p:cTn>
                                        <p:tgtEl>
                                          <p:spTgt spid="8">
                                            <p:graphicEl>
                                              <a:chart seriesIdx="-4" categoryIdx="1" bldStep="category"/>
                                            </p:graphicEl>
                                          </p:spTgt>
                                        </p:tgtEl>
                                        <p:attrNameLst>
                                          <p:attrName>style.visibility</p:attrName>
                                        </p:attrNameLst>
                                      </p:cBhvr>
                                      <p:to>
                                        <p:strVal val="visible"/>
                                      </p:to>
                                    </p:set>
                                    <p:animEffect transition="in" filter="fade">
                                      <p:cBhvr>
                                        <p:cTn id="15" dur="1000"/>
                                        <p:tgtEl>
                                          <p:spTgt spid="8">
                                            <p:graphicEl>
                                              <a:chart seriesIdx="-4" categoryIdx="1" bldStep="category"/>
                                            </p:graphicEl>
                                          </p:spTgt>
                                        </p:tgtEl>
                                      </p:cBhvr>
                                    </p:animEffect>
                                  </p:childTnLst>
                                </p:cTn>
                              </p:par>
                            </p:childTnLst>
                          </p:cTn>
                        </p:par>
                        <p:par>
                          <p:cTn id="16" fill="hold">
                            <p:stCondLst>
                              <p:cond delay="2500"/>
                            </p:stCondLst>
                            <p:childTnLst>
                              <p:par>
                                <p:cTn id="17" presetID="10" presetClass="entr" presetSubtype="0" fill="hold" grpId="0" nodeType="afterEffect">
                                  <p:stCondLst>
                                    <p:cond delay="0"/>
                                  </p:stCondLst>
                                  <p:childTnLst>
                                    <p:set>
                                      <p:cBhvr>
                                        <p:cTn id="18" dur="1" fill="hold">
                                          <p:stCondLst>
                                            <p:cond delay="0"/>
                                          </p:stCondLst>
                                        </p:cTn>
                                        <p:tgtEl>
                                          <p:spTgt spid="8">
                                            <p:graphicEl>
                                              <a:chart seriesIdx="-4" categoryIdx="2" bldStep="category"/>
                                            </p:graphicEl>
                                          </p:spTgt>
                                        </p:tgtEl>
                                        <p:attrNameLst>
                                          <p:attrName>style.visibility</p:attrName>
                                        </p:attrNameLst>
                                      </p:cBhvr>
                                      <p:to>
                                        <p:strVal val="visible"/>
                                      </p:to>
                                    </p:set>
                                    <p:animEffect transition="in" filter="fade">
                                      <p:cBhvr>
                                        <p:cTn id="19" dur="1000"/>
                                        <p:tgtEl>
                                          <p:spTgt spid="8">
                                            <p:graphicEl>
                                              <a:chart seriesIdx="-4" categoryIdx="2" bldStep="category"/>
                                            </p:graphicEl>
                                          </p:spTgt>
                                        </p:tgtEl>
                                      </p:cBhvr>
                                    </p:animEffect>
                                  </p:childTnLst>
                                </p:cTn>
                              </p:par>
                            </p:childTnLst>
                          </p:cTn>
                        </p:par>
                        <p:par>
                          <p:cTn id="20" fill="hold">
                            <p:stCondLst>
                              <p:cond delay="3500"/>
                            </p:stCondLst>
                            <p:childTnLst>
                              <p:par>
                                <p:cTn id="21" presetID="10" presetClass="entr" presetSubtype="0" fill="hold" grpId="0" nodeType="afterEffect">
                                  <p:stCondLst>
                                    <p:cond delay="0"/>
                                  </p:stCondLst>
                                  <p:childTnLst>
                                    <p:set>
                                      <p:cBhvr>
                                        <p:cTn id="22" dur="1" fill="hold">
                                          <p:stCondLst>
                                            <p:cond delay="0"/>
                                          </p:stCondLst>
                                        </p:cTn>
                                        <p:tgtEl>
                                          <p:spTgt spid="8">
                                            <p:graphicEl>
                                              <a:chart seriesIdx="-4" categoryIdx="3" bldStep="category"/>
                                            </p:graphicEl>
                                          </p:spTgt>
                                        </p:tgtEl>
                                        <p:attrNameLst>
                                          <p:attrName>style.visibility</p:attrName>
                                        </p:attrNameLst>
                                      </p:cBhvr>
                                      <p:to>
                                        <p:strVal val="visible"/>
                                      </p:to>
                                    </p:set>
                                    <p:animEffect transition="in" filter="fade">
                                      <p:cBhvr>
                                        <p:cTn id="23" dur="1000"/>
                                        <p:tgtEl>
                                          <p:spTgt spid="8">
                                            <p:graphicEl>
                                              <a:chart seriesIdx="-4" categoryIdx="3" bldStep="category"/>
                                            </p:graphicEl>
                                          </p:spTgt>
                                        </p:tgtEl>
                                      </p:cBhvr>
                                    </p:animEffect>
                                  </p:childTnLst>
                                </p:cTn>
                              </p:par>
                            </p:childTnLst>
                          </p:cTn>
                        </p:par>
                        <p:par>
                          <p:cTn id="24" fill="hold">
                            <p:stCondLst>
                              <p:cond delay="4500"/>
                            </p:stCondLst>
                            <p:childTnLst>
                              <p:par>
                                <p:cTn id="25" presetID="10" presetClass="entr" presetSubtype="0" fill="hold" grpId="0" nodeType="afterEffect">
                                  <p:stCondLst>
                                    <p:cond delay="0"/>
                                  </p:stCondLst>
                                  <p:childTnLst>
                                    <p:set>
                                      <p:cBhvr>
                                        <p:cTn id="26" dur="1" fill="hold">
                                          <p:stCondLst>
                                            <p:cond delay="0"/>
                                          </p:stCondLst>
                                        </p:cTn>
                                        <p:tgtEl>
                                          <p:spTgt spid="8">
                                            <p:graphicEl>
                                              <a:chart seriesIdx="-4" categoryIdx="4" bldStep="category"/>
                                            </p:graphicEl>
                                          </p:spTgt>
                                        </p:tgtEl>
                                        <p:attrNameLst>
                                          <p:attrName>style.visibility</p:attrName>
                                        </p:attrNameLst>
                                      </p:cBhvr>
                                      <p:to>
                                        <p:strVal val="visible"/>
                                      </p:to>
                                    </p:set>
                                    <p:animEffect transition="in" filter="fade">
                                      <p:cBhvr>
                                        <p:cTn id="27" dur="1000"/>
                                        <p:tgtEl>
                                          <p:spTgt spid="8">
                                            <p:graphicEl>
                                              <a:chart seriesIdx="-4" categoryIdx="4" bldStep="category"/>
                                            </p:graphicEl>
                                          </p:spTgt>
                                        </p:tgtEl>
                                      </p:cBhvr>
                                    </p:animEffect>
                                  </p:childTnLst>
                                </p:cTn>
                              </p:par>
                            </p:childTnLst>
                          </p:cTn>
                        </p:par>
                        <p:par>
                          <p:cTn id="28" fill="hold">
                            <p:stCondLst>
                              <p:cond delay="5500"/>
                            </p:stCondLst>
                            <p:childTnLst>
                              <p:par>
                                <p:cTn id="29" presetID="10" presetClass="entr" presetSubtype="0" fill="hold" grpId="0" nodeType="afterEffect">
                                  <p:stCondLst>
                                    <p:cond delay="0"/>
                                  </p:stCondLst>
                                  <p:childTnLst>
                                    <p:set>
                                      <p:cBhvr>
                                        <p:cTn id="30" dur="1" fill="hold">
                                          <p:stCondLst>
                                            <p:cond delay="0"/>
                                          </p:stCondLst>
                                        </p:cTn>
                                        <p:tgtEl>
                                          <p:spTgt spid="8">
                                            <p:graphicEl>
                                              <a:chart seriesIdx="-4" categoryIdx="5" bldStep="category"/>
                                            </p:graphicEl>
                                          </p:spTgt>
                                        </p:tgtEl>
                                        <p:attrNameLst>
                                          <p:attrName>style.visibility</p:attrName>
                                        </p:attrNameLst>
                                      </p:cBhvr>
                                      <p:to>
                                        <p:strVal val="visible"/>
                                      </p:to>
                                    </p:set>
                                    <p:animEffect transition="in" filter="fade">
                                      <p:cBhvr>
                                        <p:cTn id="31" dur="1000"/>
                                        <p:tgtEl>
                                          <p:spTgt spid="8">
                                            <p:graphicEl>
                                              <a:chart seriesIdx="-4" categoryIdx="5" bldStep="category"/>
                                            </p:graphicEl>
                                          </p:spTgt>
                                        </p:tgtEl>
                                      </p:cBhvr>
                                    </p:animEffect>
                                  </p:childTnLst>
                                </p:cTn>
                              </p:par>
                            </p:childTnLst>
                          </p:cTn>
                        </p:par>
                        <p:par>
                          <p:cTn id="32" fill="hold">
                            <p:stCondLst>
                              <p:cond delay="6500"/>
                            </p:stCondLst>
                            <p:childTnLst>
                              <p:par>
                                <p:cTn id="33" presetID="10" presetClass="entr" presetSubtype="0" fill="hold" grpId="0" nodeType="afterEffect">
                                  <p:stCondLst>
                                    <p:cond delay="0"/>
                                  </p:stCondLst>
                                  <p:childTnLst>
                                    <p:set>
                                      <p:cBhvr>
                                        <p:cTn id="34" dur="1" fill="hold">
                                          <p:stCondLst>
                                            <p:cond delay="0"/>
                                          </p:stCondLst>
                                        </p:cTn>
                                        <p:tgtEl>
                                          <p:spTgt spid="8">
                                            <p:graphicEl>
                                              <a:chart seriesIdx="-4" categoryIdx="6" bldStep="category"/>
                                            </p:graphicEl>
                                          </p:spTgt>
                                        </p:tgtEl>
                                        <p:attrNameLst>
                                          <p:attrName>style.visibility</p:attrName>
                                        </p:attrNameLst>
                                      </p:cBhvr>
                                      <p:to>
                                        <p:strVal val="visible"/>
                                      </p:to>
                                    </p:set>
                                    <p:animEffect transition="in" filter="fade">
                                      <p:cBhvr>
                                        <p:cTn id="35" dur="1000"/>
                                        <p:tgtEl>
                                          <p:spTgt spid="8">
                                            <p:graphicEl>
                                              <a:chart seriesIdx="-4" categoryIdx="6" bldStep="category"/>
                                            </p:graphicEl>
                                          </p:spTgt>
                                        </p:tgtEl>
                                      </p:cBhvr>
                                    </p:animEffect>
                                  </p:childTnLst>
                                </p:cTn>
                              </p:par>
                            </p:childTnLst>
                          </p:cTn>
                        </p:par>
                        <p:par>
                          <p:cTn id="36" fill="hold">
                            <p:stCondLst>
                              <p:cond delay="7500"/>
                            </p:stCondLst>
                            <p:childTnLst>
                              <p:par>
                                <p:cTn id="37" presetID="10" presetClass="entr" presetSubtype="0" fill="hold" grpId="0" nodeType="afterEffect">
                                  <p:stCondLst>
                                    <p:cond delay="0"/>
                                  </p:stCondLst>
                                  <p:childTnLst>
                                    <p:set>
                                      <p:cBhvr>
                                        <p:cTn id="38" dur="1" fill="hold">
                                          <p:stCondLst>
                                            <p:cond delay="0"/>
                                          </p:stCondLst>
                                        </p:cTn>
                                        <p:tgtEl>
                                          <p:spTgt spid="8">
                                            <p:graphicEl>
                                              <a:chart seriesIdx="-4" categoryIdx="7" bldStep="category"/>
                                            </p:graphicEl>
                                          </p:spTgt>
                                        </p:tgtEl>
                                        <p:attrNameLst>
                                          <p:attrName>style.visibility</p:attrName>
                                        </p:attrNameLst>
                                      </p:cBhvr>
                                      <p:to>
                                        <p:strVal val="visible"/>
                                      </p:to>
                                    </p:set>
                                    <p:animEffect transition="in" filter="fade">
                                      <p:cBhvr>
                                        <p:cTn id="39" dur="1000"/>
                                        <p:tgtEl>
                                          <p:spTgt spid="8">
                                            <p:graphicEl>
                                              <a:chart seriesIdx="-4" categoryIdx="7" bldStep="category"/>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uiExpand="1">
        <p:bldSub>
          <a:bldChart bld="category"/>
        </p:bldSub>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&amp; Answer</a:t>
            </a:r>
          </a:p>
        </p:txBody>
      </p:sp>
      <p:sp>
        <p:nvSpPr>
          <p:cNvPr id="5" name="Content Placeholder 2"/>
          <p:cNvSpPr>
            <a:spLocks noGrp="1"/>
          </p:cNvSpPr>
          <p:nvPr>
            <p:ph idx="1"/>
          </p:nvPr>
        </p:nvSpPr>
        <p:spPr>
          <a:xfrm>
            <a:off x="457200" y="1600200"/>
            <a:ext cx="7620000" cy="4800600"/>
          </a:xfrm>
        </p:spPr>
        <p:txBody>
          <a:bodyPr>
            <a:normAutofit/>
          </a:bodyPr>
          <a:lstStyle/>
          <a:p>
            <a:endParaRPr lang="en-US" sz="1000" dirty="0" smtClean="0"/>
          </a:p>
          <a:p>
            <a:pPr lvl="1"/>
            <a:endParaRPr lang="en-US" sz="3200" dirty="0" smtClean="0"/>
          </a:p>
        </p:txBody>
      </p:sp>
      <p:sp>
        <p:nvSpPr>
          <p:cNvPr id="6" name="TextBox 5"/>
          <p:cNvSpPr txBox="1"/>
          <p:nvPr/>
        </p:nvSpPr>
        <p:spPr>
          <a:xfrm>
            <a:off x="838200" y="1600200"/>
            <a:ext cx="7391400" cy="4585871"/>
          </a:xfrm>
          <a:prstGeom prst="rect">
            <a:avLst/>
          </a:prstGeom>
          <a:noFill/>
        </p:spPr>
        <p:txBody>
          <a:bodyPr wrap="square" rtlCol="0">
            <a:spAutoFit/>
          </a:bodyPr>
          <a:lstStyle/>
          <a:p>
            <a:r>
              <a:rPr lang="en-US" sz="2000" b="1" dirty="0" smtClean="0"/>
              <a:t>Rich </a:t>
            </a:r>
            <a:r>
              <a:rPr lang="en-US" sz="2000" b="1" dirty="0" err="1" smtClean="0"/>
              <a:t>Englehart</a:t>
            </a:r>
            <a:r>
              <a:rPr lang="en-US" sz="2000" b="1" dirty="0" smtClean="0"/>
              <a:t> – City Manager</a:t>
            </a:r>
          </a:p>
          <a:p>
            <a:endParaRPr lang="en-US" sz="800" b="1" dirty="0" smtClean="0"/>
          </a:p>
          <a:p>
            <a:r>
              <a:rPr lang="en-US" sz="2000" b="1" dirty="0" smtClean="0"/>
              <a:t>John Shaver – City Attorney</a:t>
            </a:r>
          </a:p>
          <a:p>
            <a:endParaRPr lang="en-US" sz="800" b="1" dirty="0" smtClean="0"/>
          </a:p>
          <a:p>
            <a:r>
              <a:rPr lang="en-US" sz="2000" b="1" dirty="0" smtClean="0"/>
              <a:t>Tim Moore – Deputy City </a:t>
            </a:r>
            <a:r>
              <a:rPr lang="en-US" sz="2000" b="1" dirty="0" smtClean="0"/>
              <a:t>Manager</a:t>
            </a:r>
            <a:endParaRPr lang="en-US" sz="2000" b="1" dirty="0" smtClean="0"/>
          </a:p>
          <a:p>
            <a:endParaRPr lang="en-US" sz="800" b="1" dirty="0" smtClean="0"/>
          </a:p>
          <a:p>
            <a:r>
              <a:rPr lang="en-US" sz="2000" b="1" dirty="0" smtClean="0"/>
              <a:t>Greg Trainor – Public </a:t>
            </a:r>
            <a:r>
              <a:rPr lang="en-US" sz="2000" b="1" dirty="0" smtClean="0"/>
              <a:t>Works and Utilities Director</a:t>
            </a:r>
            <a:endParaRPr lang="en-US" sz="2000" b="1" dirty="0" smtClean="0"/>
          </a:p>
          <a:p>
            <a:endParaRPr lang="en-US" sz="800" b="1" dirty="0" smtClean="0"/>
          </a:p>
          <a:p>
            <a:r>
              <a:rPr lang="en-US" sz="2000" b="1" dirty="0" smtClean="0"/>
              <a:t>Debbie Kovalik – Economic, Convention, &amp; Visitor Services Director</a:t>
            </a:r>
          </a:p>
          <a:p>
            <a:endParaRPr lang="en-US" sz="800" b="1" dirty="0" smtClean="0"/>
          </a:p>
          <a:p>
            <a:r>
              <a:rPr lang="en-US" sz="2000" b="1" dirty="0" smtClean="0"/>
              <a:t>John Camper – Police Chief</a:t>
            </a:r>
          </a:p>
          <a:p>
            <a:endParaRPr lang="en-US" sz="800" b="1" dirty="0" smtClean="0"/>
          </a:p>
          <a:p>
            <a:r>
              <a:rPr lang="en-US" sz="2000" b="1" dirty="0" smtClean="0"/>
              <a:t>Rob Schoeber – Parks &amp; Recreation Director</a:t>
            </a:r>
            <a:endParaRPr lang="en-US" sz="800" b="1" dirty="0" smtClean="0"/>
          </a:p>
          <a:p>
            <a:endParaRPr lang="en-US" sz="800" b="1" dirty="0" smtClean="0"/>
          </a:p>
          <a:p>
            <a:r>
              <a:rPr lang="en-US" sz="2000" b="1" dirty="0" smtClean="0"/>
              <a:t>Ken Watkins – Fire Chief</a:t>
            </a:r>
            <a:endParaRPr lang="en-US" sz="800" b="1" dirty="0" smtClean="0"/>
          </a:p>
          <a:p>
            <a:endParaRPr lang="en-US" sz="800" b="1" dirty="0" smtClean="0"/>
          </a:p>
          <a:p>
            <a:r>
              <a:rPr lang="en-US" sz="2000" b="1" dirty="0" smtClean="0"/>
              <a:t>Claudia Hazelhurst – Human Resources Director</a:t>
            </a:r>
          </a:p>
          <a:p>
            <a:endParaRPr lang="en-US" sz="800" b="1" dirty="0" smtClean="0"/>
          </a:p>
          <a:p>
            <a:r>
              <a:rPr lang="en-US" sz="2000" b="1" dirty="0" smtClean="0"/>
              <a:t>Jodi Romero – Financial Operations Director</a:t>
            </a:r>
          </a:p>
          <a:p>
            <a:endParaRPr lang="en-US" sz="2000" b="1" dirty="0"/>
          </a:p>
        </p:txBody>
      </p:sp>
      <p:pic>
        <p:nvPicPr>
          <p:cNvPr id="7" name="Picture 6" descr="Logo Caps Color.jpg"/>
          <p:cNvPicPr>
            <a:picLocks noChangeAspect="1"/>
          </p:cNvPicPr>
          <p:nvPr/>
        </p:nvPicPr>
        <p:blipFill>
          <a:blip r:embed="rId3" cstate="print"/>
          <a:stretch>
            <a:fillRect/>
          </a:stretch>
        </p:blipFill>
        <p:spPr>
          <a:xfrm>
            <a:off x="304800" y="6248400"/>
            <a:ext cx="1905000" cy="475386"/>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7616952" cy="4800600"/>
          </a:xfrm>
        </p:spPr>
        <p:txBody>
          <a:bodyPr>
            <a:noAutofit/>
          </a:bodyPr>
          <a:lstStyle/>
          <a:p>
            <a:pPr marL="114300" indent="0">
              <a:buNone/>
            </a:pPr>
            <a:endParaRPr lang="en-US" sz="1600" dirty="0">
              <a:solidFill>
                <a:schemeClr val="accent1">
                  <a:lumMod val="75000"/>
                </a:schemeClr>
              </a:solidFill>
            </a:endParaRPr>
          </a:p>
          <a:p>
            <a:pPr marL="0" indent="0" algn="ctr">
              <a:buNone/>
            </a:pPr>
            <a:r>
              <a:rPr lang="en-US" sz="2000" b="1" dirty="0">
                <a:solidFill>
                  <a:schemeClr val="accent1">
                    <a:lumMod val="75000"/>
                  </a:schemeClr>
                </a:solidFill>
              </a:rPr>
              <a:t>July 23rd – Department Presentations to City Council</a:t>
            </a:r>
          </a:p>
          <a:p>
            <a:pPr marL="0" indent="0">
              <a:buNone/>
            </a:pPr>
            <a:r>
              <a:rPr lang="en-US" sz="2000" b="1" dirty="0" smtClean="0">
                <a:solidFill>
                  <a:schemeClr val="accent1">
                    <a:lumMod val="75000"/>
                  </a:schemeClr>
                </a:solidFill>
              </a:rPr>
              <a:t>We </a:t>
            </a:r>
            <a:r>
              <a:rPr lang="en-US" sz="2000" b="1" dirty="0">
                <a:solidFill>
                  <a:schemeClr val="accent1">
                    <a:lumMod val="75000"/>
                  </a:schemeClr>
                </a:solidFill>
              </a:rPr>
              <a:t>Have </a:t>
            </a:r>
            <a:r>
              <a:rPr lang="en-US" sz="2000" b="1" dirty="0" smtClean="0">
                <a:solidFill>
                  <a:schemeClr val="accent1">
                    <a:lumMod val="75000"/>
                  </a:schemeClr>
                </a:solidFill>
              </a:rPr>
              <a:t>Pride-</a:t>
            </a:r>
            <a:r>
              <a:rPr lang="en-US" sz="2000" dirty="0" smtClean="0">
                <a:solidFill>
                  <a:schemeClr val="accent1">
                    <a:lumMod val="75000"/>
                  </a:schemeClr>
                </a:solidFill>
              </a:rPr>
              <a:t>We </a:t>
            </a:r>
            <a:r>
              <a:rPr lang="en-US" sz="2000" dirty="0">
                <a:solidFill>
                  <a:schemeClr val="accent1">
                    <a:lumMod val="75000"/>
                  </a:schemeClr>
                </a:solidFill>
              </a:rPr>
              <a:t>protect the character and promote the economic health of </a:t>
            </a:r>
            <a:r>
              <a:rPr lang="en-US" sz="2000" dirty="0" smtClean="0">
                <a:solidFill>
                  <a:schemeClr val="accent1">
                    <a:lumMod val="75000"/>
                  </a:schemeClr>
                </a:solidFill>
              </a:rPr>
              <a:t>our community.</a:t>
            </a:r>
          </a:p>
          <a:p>
            <a:pPr marL="0" indent="0">
              <a:buNone/>
            </a:pPr>
            <a:endParaRPr lang="en-US" sz="1000" dirty="0">
              <a:solidFill>
                <a:schemeClr val="accent1">
                  <a:lumMod val="75000"/>
                </a:schemeClr>
              </a:solidFill>
            </a:endParaRPr>
          </a:p>
          <a:p>
            <a:pPr marL="0" indent="0">
              <a:buNone/>
            </a:pPr>
            <a:r>
              <a:rPr lang="en-US" sz="2000" b="1" dirty="0" smtClean="0">
                <a:solidFill>
                  <a:schemeClr val="accent1">
                    <a:lumMod val="75000"/>
                  </a:schemeClr>
                </a:solidFill>
              </a:rPr>
              <a:t>We </a:t>
            </a:r>
            <a:r>
              <a:rPr lang="en-US" sz="2000" b="1" dirty="0">
                <a:solidFill>
                  <a:schemeClr val="accent1">
                    <a:lumMod val="75000"/>
                  </a:schemeClr>
                </a:solidFill>
              </a:rPr>
              <a:t>A</a:t>
            </a:r>
            <a:r>
              <a:rPr lang="en-US" sz="2000" b="1" dirty="0" smtClean="0">
                <a:solidFill>
                  <a:schemeClr val="accent1">
                    <a:lumMod val="75000"/>
                  </a:schemeClr>
                </a:solidFill>
              </a:rPr>
              <a:t>ssist with Visions-</a:t>
            </a:r>
            <a:r>
              <a:rPr lang="en-US" sz="2000" dirty="0" smtClean="0">
                <a:solidFill>
                  <a:schemeClr val="accent1">
                    <a:lumMod val="75000"/>
                  </a:schemeClr>
                </a:solidFill>
              </a:rPr>
              <a:t>We </a:t>
            </a:r>
            <a:r>
              <a:rPr lang="en-US" sz="2000" dirty="0">
                <a:solidFill>
                  <a:schemeClr val="accent1">
                    <a:lumMod val="75000"/>
                  </a:schemeClr>
                </a:solidFill>
              </a:rPr>
              <a:t>have a team that is there on the front end to support local business needs and those looking to join our community</a:t>
            </a:r>
            <a:r>
              <a:rPr lang="en-US" sz="2000" dirty="0" smtClean="0">
                <a:solidFill>
                  <a:schemeClr val="accent1">
                    <a:lumMod val="75000"/>
                  </a:schemeClr>
                </a:solidFill>
              </a:rPr>
              <a:t>.</a:t>
            </a:r>
          </a:p>
          <a:p>
            <a:pPr marL="0" indent="0">
              <a:buNone/>
            </a:pPr>
            <a:endParaRPr lang="en-US" sz="1000" dirty="0">
              <a:solidFill>
                <a:schemeClr val="accent1">
                  <a:lumMod val="75000"/>
                </a:schemeClr>
              </a:solidFill>
            </a:endParaRPr>
          </a:p>
          <a:p>
            <a:pPr marL="0" indent="0">
              <a:buNone/>
            </a:pPr>
            <a:r>
              <a:rPr lang="en-US" sz="2000" b="1" dirty="0">
                <a:solidFill>
                  <a:schemeClr val="accent1">
                    <a:lumMod val="75000"/>
                  </a:schemeClr>
                </a:solidFill>
              </a:rPr>
              <a:t>We Watch </a:t>
            </a:r>
            <a:r>
              <a:rPr lang="en-US" sz="2000" b="1" dirty="0" smtClean="0">
                <a:solidFill>
                  <a:schemeClr val="accent1">
                    <a:lumMod val="75000"/>
                  </a:schemeClr>
                </a:solidFill>
              </a:rPr>
              <a:t>Over </a:t>
            </a:r>
            <a:r>
              <a:rPr lang="en-US" sz="2000" b="1" dirty="0">
                <a:solidFill>
                  <a:schemeClr val="accent1">
                    <a:lumMod val="75000"/>
                  </a:schemeClr>
                </a:solidFill>
              </a:rPr>
              <a:t>the Neighborhood-</a:t>
            </a:r>
            <a:r>
              <a:rPr lang="en-US" sz="2000" dirty="0">
                <a:solidFill>
                  <a:schemeClr val="accent1">
                    <a:lumMod val="75000"/>
                  </a:schemeClr>
                </a:solidFill>
              </a:rPr>
              <a:t>Planning and zoning keeps our community clean and safe and balanced</a:t>
            </a:r>
            <a:r>
              <a:rPr lang="en-US" sz="2000" dirty="0" smtClean="0">
                <a:solidFill>
                  <a:schemeClr val="accent1">
                    <a:lumMod val="75000"/>
                  </a:schemeClr>
                </a:solidFill>
              </a:rPr>
              <a:t>.</a:t>
            </a:r>
          </a:p>
          <a:p>
            <a:pPr marL="0" indent="0">
              <a:buNone/>
            </a:pPr>
            <a:endParaRPr lang="en-US" sz="1000" dirty="0">
              <a:solidFill>
                <a:schemeClr val="accent1">
                  <a:lumMod val="75000"/>
                </a:schemeClr>
              </a:solidFill>
            </a:endParaRPr>
          </a:p>
          <a:p>
            <a:pPr marL="0" indent="0">
              <a:buNone/>
            </a:pPr>
            <a:r>
              <a:rPr lang="en-US" sz="2000" b="1" dirty="0">
                <a:solidFill>
                  <a:schemeClr val="accent1">
                    <a:lumMod val="75000"/>
                  </a:schemeClr>
                </a:solidFill>
              </a:rPr>
              <a:t>We Promote and Highlight</a:t>
            </a:r>
            <a:r>
              <a:rPr lang="en-US" sz="2000" dirty="0">
                <a:solidFill>
                  <a:schemeClr val="accent1">
                    <a:lumMod val="75000"/>
                  </a:schemeClr>
                </a:solidFill>
              </a:rPr>
              <a:t> the things that enrich our community and attract visitors; cultural events, tours, trade shows and </a:t>
            </a:r>
            <a:r>
              <a:rPr lang="en-US" sz="2000" dirty="0" smtClean="0">
                <a:solidFill>
                  <a:schemeClr val="accent1">
                    <a:lumMod val="75000"/>
                  </a:schemeClr>
                </a:solidFill>
              </a:rPr>
              <a:t>conferences.</a:t>
            </a:r>
          </a:p>
          <a:p>
            <a:pPr marL="0" indent="0">
              <a:buNone/>
            </a:pPr>
            <a:endParaRPr lang="en-US" sz="1000" b="1" dirty="0" smtClean="0">
              <a:solidFill>
                <a:schemeClr val="accent1">
                  <a:lumMod val="75000"/>
                </a:schemeClr>
              </a:solidFill>
            </a:endParaRPr>
          </a:p>
          <a:p>
            <a:pPr marL="0" indent="0">
              <a:buNone/>
            </a:pPr>
            <a:r>
              <a:rPr lang="en-US" sz="2000" b="1" dirty="0">
                <a:solidFill>
                  <a:schemeClr val="accent1">
                    <a:lumMod val="75000"/>
                  </a:schemeClr>
                </a:solidFill>
              </a:rPr>
              <a:t>We Enhance the Quality of Life-</a:t>
            </a:r>
            <a:r>
              <a:rPr lang="en-US" sz="2000" dirty="0">
                <a:solidFill>
                  <a:schemeClr val="accent1">
                    <a:lumMod val="75000"/>
                  </a:schemeClr>
                </a:solidFill>
              </a:rPr>
              <a:t>We</a:t>
            </a:r>
            <a:r>
              <a:rPr lang="en-US" sz="2000" b="1" dirty="0">
                <a:solidFill>
                  <a:schemeClr val="accent1">
                    <a:lumMod val="75000"/>
                  </a:schemeClr>
                </a:solidFill>
              </a:rPr>
              <a:t> </a:t>
            </a:r>
            <a:r>
              <a:rPr lang="en-US" sz="2000" dirty="0">
                <a:solidFill>
                  <a:schemeClr val="accent1">
                    <a:lumMod val="75000"/>
                  </a:schemeClr>
                </a:solidFill>
              </a:rPr>
              <a:t>provide indoor and outdoor recreation activities in pools, and on courts, fields, parks, and trails.</a:t>
            </a:r>
          </a:p>
          <a:p>
            <a:pPr marL="0" indent="0">
              <a:buNone/>
            </a:pPr>
            <a:endParaRPr lang="en-US" sz="2000" b="1" dirty="0">
              <a:solidFill>
                <a:schemeClr val="accent1">
                  <a:lumMod val="75000"/>
                </a:schemeClr>
              </a:solidFill>
            </a:endParaRPr>
          </a:p>
          <a:p>
            <a:pPr marL="0" indent="0">
              <a:buNone/>
            </a:pPr>
            <a:endParaRPr lang="en-US" sz="2000" dirty="0">
              <a:solidFill>
                <a:schemeClr val="accent1">
                  <a:lumMod val="75000"/>
                </a:schemeClr>
              </a:solidFill>
            </a:endParaRPr>
          </a:p>
          <a:p>
            <a:pPr marL="0" indent="0">
              <a:buNone/>
            </a:pPr>
            <a:endParaRPr lang="en-US" sz="2000" dirty="0">
              <a:solidFill>
                <a:schemeClr val="accent1">
                  <a:lumMod val="75000"/>
                </a:schemeClr>
              </a:solidFill>
            </a:endParaRPr>
          </a:p>
          <a:p>
            <a:pPr marL="0" indent="0">
              <a:buNone/>
            </a:pPr>
            <a:endParaRPr lang="en-US" sz="2000" dirty="0" smtClean="0">
              <a:solidFill>
                <a:schemeClr val="accent1">
                  <a:lumMod val="75000"/>
                </a:schemeClr>
              </a:solidFill>
            </a:endParaRPr>
          </a:p>
          <a:p>
            <a:pPr marL="0" indent="0">
              <a:buNone/>
            </a:pPr>
            <a:endParaRPr lang="en-US" sz="1050" dirty="0">
              <a:solidFill>
                <a:schemeClr val="accent1">
                  <a:lumMod val="75000"/>
                </a:schemeClr>
              </a:solidFill>
            </a:endParaRPr>
          </a:p>
        </p:txBody>
      </p:sp>
      <p:sp>
        <p:nvSpPr>
          <p:cNvPr id="8" name="Title 1"/>
          <p:cNvSpPr>
            <a:spLocks noGrp="1"/>
          </p:cNvSpPr>
          <p:nvPr>
            <p:ph type="title"/>
          </p:nvPr>
        </p:nvSpPr>
        <p:spPr>
          <a:xfrm>
            <a:off x="457200" y="274638"/>
            <a:ext cx="7620000" cy="1143000"/>
          </a:xfrm>
        </p:spPr>
        <p:txBody>
          <a:bodyPr/>
          <a:lstStyle/>
          <a:p>
            <a:r>
              <a:rPr lang="en-US" dirty="0" smtClean="0"/>
              <a:t>Service with Honor, Integrity, Teamwork, and Respect</a:t>
            </a:r>
            <a:endParaRPr lang="en-US" dirty="0"/>
          </a:p>
        </p:txBody>
      </p:sp>
      <p:pic>
        <p:nvPicPr>
          <p:cNvPr id="9" name="Picture 8" descr="Logo Caps Color.jpg"/>
          <p:cNvPicPr>
            <a:picLocks noChangeAspect="1"/>
          </p:cNvPicPr>
          <p:nvPr/>
        </p:nvPicPr>
        <p:blipFill>
          <a:blip r:embed="rId3" cstate="print"/>
          <a:stretch>
            <a:fillRect/>
          </a:stretch>
        </p:blipFill>
        <p:spPr>
          <a:xfrm>
            <a:off x="304800" y="6248400"/>
            <a:ext cx="1905000" cy="475386"/>
          </a:xfrm>
          <a:prstGeom prst="rect">
            <a:avLst/>
          </a:prstGeom>
        </p:spPr>
      </p:pic>
    </p:spTree>
    <p:extLst>
      <p:ext uri="{BB962C8B-B14F-4D97-AF65-F5344CB8AC3E}">
        <p14:creationId xmlns:p14="http://schemas.microsoft.com/office/powerpoint/2010/main" val="2550212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Effect transition="in" filter="fade">
                                      <p:cBhvr>
                                        <p:cTn id="11" dur="1000"/>
                                        <p:tgtEl>
                                          <p:spTgt spid="3">
                                            <p:txEl>
                                              <p:pRg st="4" end="4"/>
                                            </p:txEl>
                                          </p:spTgt>
                                        </p:tgtEl>
                                      </p:cBhvr>
                                    </p:animEffect>
                                  </p:childTnLst>
                                </p:cTn>
                              </p:par>
                            </p:childTnLst>
                          </p:cTn>
                        </p:par>
                        <p:par>
                          <p:cTn id="12" fill="hold">
                            <p:stCondLst>
                              <p:cond delay="1500"/>
                            </p:stCondLst>
                            <p:childTnLst>
                              <p:par>
                                <p:cTn id="13" presetID="10" presetClass="entr" presetSubtype="0" fill="hold" nodeType="after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animEffect transition="in" filter="fade">
                                      <p:cBhvr>
                                        <p:cTn id="15" dur="1000"/>
                                        <p:tgtEl>
                                          <p:spTgt spid="3">
                                            <p:txEl>
                                              <p:pRg st="6" end="6"/>
                                            </p:txEl>
                                          </p:spTgt>
                                        </p:tgtEl>
                                      </p:cBhvr>
                                    </p:animEffect>
                                  </p:childTnLst>
                                </p:cTn>
                              </p:par>
                            </p:childTnLst>
                          </p:cTn>
                        </p:par>
                        <p:par>
                          <p:cTn id="16" fill="hold">
                            <p:stCondLst>
                              <p:cond delay="2500"/>
                            </p:stCondLst>
                            <p:childTnLst>
                              <p:par>
                                <p:cTn id="17" presetID="10" presetClass="entr" presetSubtype="0" fill="hold" nodeType="after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animEffect transition="in" filter="fade">
                                      <p:cBhvr>
                                        <p:cTn id="19" dur="1000"/>
                                        <p:tgtEl>
                                          <p:spTgt spid="3">
                                            <p:txEl>
                                              <p:pRg st="8" end="8"/>
                                            </p:txEl>
                                          </p:spTgt>
                                        </p:tgtEl>
                                      </p:cBhvr>
                                    </p:animEffect>
                                  </p:childTnLst>
                                </p:cTn>
                              </p:par>
                            </p:childTnLst>
                          </p:cTn>
                        </p:par>
                        <p:par>
                          <p:cTn id="20" fill="hold">
                            <p:stCondLst>
                              <p:cond delay="3500"/>
                            </p:stCondLst>
                            <p:childTnLst>
                              <p:par>
                                <p:cTn id="21" presetID="10" presetClass="entr" presetSubtype="0" fill="hold" nodeType="after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animEffect transition="in" filter="fade">
                                      <p:cBhvr>
                                        <p:cTn id="23" dur="1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7616952" cy="4800600"/>
          </a:xfrm>
        </p:spPr>
        <p:txBody>
          <a:bodyPr>
            <a:noAutofit/>
          </a:bodyPr>
          <a:lstStyle/>
          <a:p>
            <a:pPr marL="114300" indent="0">
              <a:buNone/>
            </a:pPr>
            <a:endParaRPr lang="en-US" sz="1600" dirty="0">
              <a:solidFill>
                <a:schemeClr val="accent1">
                  <a:lumMod val="75000"/>
                </a:schemeClr>
              </a:solidFill>
            </a:endParaRPr>
          </a:p>
          <a:p>
            <a:pPr marL="0" indent="0">
              <a:buNone/>
            </a:pPr>
            <a:endParaRPr lang="en-US" sz="1000" dirty="0">
              <a:solidFill>
                <a:schemeClr val="accent1">
                  <a:lumMod val="75000"/>
                </a:schemeClr>
              </a:solidFill>
            </a:endParaRPr>
          </a:p>
          <a:p>
            <a:pPr marL="0" indent="0">
              <a:buNone/>
            </a:pPr>
            <a:r>
              <a:rPr lang="en-US" sz="2000" b="1" dirty="0">
                <a:solidFill>
                  <a:schemeClr val="accent1">
                    <a:lumMod val="75000"/>
                  </a:schemeClr>
                </a:solidFill>
              </a:rPr>
              <a:t>We Answer Your Call-</a:t>
            </a:r>
            <a:r>
              <a:rPr lang="en-US" sz="2000" dirty="0">
                <a:solidFill>
                  <a:schemeClr val="accent1">
                    <a:lumMod val="75000"/>
                  </a:schemeClr>
                </a:solidFill>
              </a:rPr>
              <a:t>The Communication center is there 24/7 in order to address that emergency you hope never happens</a:t>
            </a:r>
            <a:r>
              <a:rPr lang="en-US" sz="2000" dirty="0" smtClean="0">
                <a:solidFill>
                  <a:schemeClr val="accent1">
                    <a:lumMod val="75000"/>
                  </a:schemeClr>
                </a:solidFill>
              </a:rPr>
              <a:t>.</a:t>
            </a:r>
          </a:p>
          <a:p>
            <a:pPr marL="0" indent="0">
              <a:buNone/>
            </a:pPr>
            <a:endParaRPr lang="en-US" sz="1000" dirty="0">
              <a:solidFill>
                <a:schemeClr val="accent1">
                  <a:lumMod val="75000"/>
                </a:schemeClr>
              </a:solidFill>
            </a:endParaRPr>
          </a:p>
          <a:p>
            <a:pPr marL="0" indent="0">
              <a:buNone/>
            </a:pPr>
            <a:r>
              <a:rPr lang="en-US" sz="2000" b="1" dirty="0" smtClean="0">
                <a:solidFill>
                  <a:schemeClr val="accent1">
                    <a:lumMod val="75000"/>
                  </a:schemeClr>
                </a:solidFill>
              </a:rPr>
              <a:t>We </a:t>
            </a:r>
            <a:r>
              <a:rPr lang="en-US" sz="2000" b="1" dirty="0">
                <a:solidFill>
                  <a:schemeClr val="accent1">
                    <a:lumMod val="75000"/>
                  </a:schemeClr>
                </a:solidFill>
              </a:rPr>
              <a:t>Serve and Protect-</a:t>
            </a:r>
            <a:r>
              <a:rPr lang="en-US" sz="2000" dirty="0">
                <a:solidFill>
                  <a:schemeClr val="accent1">
                    <a:lumMod val="75000"/>
                  </a:schemeClr>
                </a:solidFill>
              </a:rPr>
              <a:t>Our men and women in blue work hard to keep you safe through enforcement, education, and building relationships in the community</a:t>
            </a:r>
            <a:r>
              <a:rPr lang="en-US" sz="2000" dirty="0" smtClean="0">
                <a:solidFill>
                  <a:schemeClr val="accent1">
                    <a:lumMod val="75000"/>
                  </a:schemeClr>
                </a:solidFill>
              </a:rPr>
              <a:t>.</a:t>
            </a:r>
          </a:p>
          <a:p>
            <a:pPr marL="0" indent="0">
              <a:buNone/>
            </a:pPr>
            <a:endParaRPr lang="en-US" sz="1000" dirty="0">
              <a:solidFill>
                <a:schemeClr val="accent1">
                  <a:lumMod val="75000"/>
                </a:schemeClr>
              </a:solidFill>
            </a:endParaRPr>
          </a:p>
          <a:p>
            <a:pPr marL="0" indent="0">
              <a:buNone/>
            </a:pPr>
            <a:r>
              <a:rPr lang="en-US" sz="2000" b="1" dirty="0" smtClean="0">
                <a:solidFill>
                  <a:schemeClr val="accent1">
                    <a:lumMod val="75000"/>
                  </a:schemeClr>
                </a:solidFill>
              </a:rPr>
              <a:t>We </a:t>
            </a:r>
            <a:r>
              <a:rPr lang="en-US" sz="2000" b="1" dirty="0">
                <a:solidFill>
                  <a:schemeClr val="accent1">
                    <a:lumMod val="75000"/>
                  </a:schemeClr>
                </a:solidFill>
              </a:rPr>
              <a:t>Rescue-</a:t>
            </a:r>
            <a:r>
              <a:rPr lang="en-US" sz="2000" dirty="0">
                <a:solidFill>
                  <a:schemeClr val="accent1">
                    <a:lumMod val="75000"/>
                  </a:schemeClr>
                </a:solidFill>
              </a:rPr>
              <a:t>We are there for you when there is a fire or accident to serve with compassion no matter the circumstances</a:t>
            </a:r>
            <a:r>
              <a:rPr lang="en-US" sz="2000" dirty="0" smtClean="0">
                <a:solidFill>
                  <a:schemeClr val="accent1">
                    <a:lumMod val="75000"/>
                  </a:schemeClr>
                </a:solidFill>
              </a:rPr>
              <a:t>.</a:t>
            </a:r>
          </a:p>
          <a:p>
            <a:pPr marL="0" indent="0">
              <a:buNone/>
            </a:pPr>
            <a:endParaRPr lang="en-US" sz="1000" dirty="0">
              <a:solidFill>
                <a:schemeClr val="accent1">
                  <a:lumMod val="75000"/>
                </a:schemeClr>
              </a:solidFill>
            </a:endParaRPr>
          </a:p>
          <a:p>
            <a:pPr marL="0" indent="0">
              <a:buNone/>
            </a:pPr>
            <a:r>
              <a:rPr lang="en-US" sz="2000" b="1" dirty="0" smtClean="0">
                <a:solidFill>
                  <a:schemeClr val="accent1">
                    <a:lumMod val="75000"/>
                  </a:schemeClr>
                </a:solidFill>
              </a:rPr>
              <a:t>We </a:t>
            </a:r>
            <a:r>
              <a:rPr lang="en-US" sz="2000" b="1" dirty="0">
                <a:solidFill>
                  <a:schemeClr val="accent1">
                    <a:lumMod val="75000"/>
                  </a:schemeClr>
                </a:solidFill>
              </a:rPr>
              <a:t>Go With the Flow and Take it From Here</a:t>
            </a:r>
            <a:r>
              <a:rPr lang="en-US" sz="2000" dirty="0">
                <a:solidFill>
                  <a:schemeClr val="accent1">
                    <a:lumMod val="75000"/>
                  </a:schemeClr>
                </a:solidFill>
              </a:rPr>
              <a:t>-We provide the highest quality and reliable drinking water.  We safely treat and dispose of wastewater and solid waste while leading the way in sustainability programs that reduce, reuse, and recycle.</a:t>
            </a:r>
          </a:p>
          <a:p>
            <a:pPr marL="0" indent="0">
              <a:buNone/>
            </a:pPr>
            <a:endParaRPr lang="en-US" sz="2000" dirty="0">
              <a:solidFill>
                <a:schemeClr val="accent1">
                  <a:lumMod val="75000"/>
                </a:schemeClr>
              </a:solidFill>
            </a:endParaRPr>
          </a:p>
          <a:p>
            <a:pPr marL="0" indent="0">
              <a:buNone/>
            </a:pPr>
            <a:endParaRPr lang="en-US" sz="2000" dirty="0" smtClean="0">
              <a:solidFill>
                <a:schemeClr val="accent1">
                  <a:lumMod val="75000"/>
                </a:schemeClr>
              </a:solidFill>
            </a:endParaRPr>
          </a:p>
          <a:p>
            <a:pPr marL="0" indent="0">
              <a:buNone/>
            </a:pPr>
            <a:endParaRPr lang="en-US" sz="1050" dirty="0">
              <a:solidFill>
                <a:schemeClr val="accent1">
                  <a:lumMod val="75000"/>
                </a:schemeClr>
              </a:solidFill>
            </a:endParaRPr>
          </a:p>
        </p:txBody>
      </p:sp>
      <p:sp>
        <p:nvSpPr>
          <p:cNvPr id="8" name="Title 1"/>
          <p:cNvSpPr>
            <a:spLocks noGrp="1"/>
          </p:cNvSpPr>
          <p:nvPr>
            <p:ph type="title"/>
          </p:nvPr>
        </p:nvSpPr>
        <p:spPr>
          <a:xfrm>
            <a:off x="457200" y="274638"/>
            <a:ext cx="7620000" cy="1143000"/>
          </a:xfrm>
        </p:spPr>
        <p:txBody>
          <a:bodyPr/>
          <a:lstStyle/>
          <a:p>
            <a:r>
              <a:rPr lang="en-US" dirty="0"/>
              <a:t>Service with Honor, Integrity, Teamwork, and Respect</a:t>
            </a:r>
          </a:p>
        </p:txBody>
      </p:sp>
      <p:pic>
        <p:nvPicPr>
          <p:cNvPr id="5" name="Picture 4" descr="Logo Caps Color.jpg"/>
          <p:cNvPicPr>
            <a:picLocks noChangeAspect="1"/>
          </p:cNvPicPr>
          <p:nvPr/>
        </p:nvPicPr>
        <p:blipFill>
          <a:blip r:embed="rId3" cstate="print"/>
          <a:stretch>
            <a:fillRect/>
          </a:stretch>
        </p:blipFill>
        <p:spPr>
          <a:xfrm>
            <a:off x="304800" y="6248400"/>
            <a:ext cx="1905000" cy="475386"/>
          </a:xfrm>
          <a:prstGeom prst="rect">
            <a:avLst/>
          </a:prstGeom>
        </p:spPr>
      </p:pic>
    </p:spTree>
    <p:extLst>
      <p:ext uri="{BB962C8B-B14F-4D97-AF65-F5344CB8AC3E}">
        <p14:creationId xmlns:p14="http://schemas.microsoft.com/office/powerpoint/2010/main" val="16581635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Effect transition="in" filter="fade">
                                      <p:cBhvr>
                                        <p:cTn id="11" dur="1000"/>
                                        <p:tgtEl>
                                          <p:spTgt spid="3">
                                            <p:txEl>
                                              <p:pRg st="4" end="4"/>
                                            </p:txEl>
                                          </p:spTgt>
                                        </p:tgtEl>
                                      </p:cBhvr>
                                    </p:animEffect>
                                  </p:childTnLst>
                                </p:cTn>
                              </p:par>
                            </p:childTnLst>
                          </p:cTn>
                        </p:par>
                        <p:par>
                          <p:cTn id="12" fill="hold">
                            <p:stCondLst>
                              <p:cond delay="2000"/>
                            </p:stCondLst>
                            <p:childTnLst>
                              <p:par>
                                <p:cTn id="13" presetID="10" presetClass="entr" presetSubtype="0" fill="hold" nodeType="after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animEffect transition="in" filter="fade">
                                      <p:cBhvr>
                                        <p:cTn id="15" dur="1000"/>
                                        <p:tgtEl>
                                          <p:spTgt spid="3">
                                            <p:txEl>
                                              <p:pRg st="6" end="6"/>
                                            </p:txEl>
                                          </p:spTgt>
                                        </p:tgtEl>
                                      </p:cBhvr>
                                    </p:animEffect>
                                  </p:childTnLst>
                                </p:cTn>
                              </p:par>
                            </p:childTnLst>
                          </p:cTn>
                        </p:par>
                        <p:par>
                          <p:cTn id="16" fill="hold">
                            <p:stCondLst>
                              <p:cond delay="3000"/>
                            </p:stCondLst>
                            <p:childTnLst>
                              <p:par>
                                <p:cTn id="17" presetID="10" presetClass="entr" presetSubtype="0" fill="hold" nodeType="after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animEffect transition="in" filter="fade">
                                      <p:cBhvr>
                                        <p:cTn id="19"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7616952" cy="4800600"/>
          </a:xfrm>
        </p:spPr>
        <p:txBody>
          <a:bodyPr>
            <a:noAutofit/>
          </a:bodyPr>
          <a:lstStyle/>
          <a:p>
            <a:pPr marL="114300" indent="0">
              <a:buNone/>
            </a:pPr>
            <a:endParaRPr lang="en-US" sz="1600" dirty="0">
              <a:solidFill>
                <a:schemeClr val="accent1">
                  <a:lumMod val="75000"/>
                </a:schemeClr>
              </a:solidFill>
            </a:endParaRPr>
          </a:p>
          <a:p>
            <a:pPr marL="0" indent="0">
              <a:buNone/>
            </a:pPr>
            <a:r>
              <a:rPr lang="en-US" sz="2000" b="1" dirty="0">
                <a:solidFill>
                  <a:schemeClr val="accent1">
                    <a:lumMod val="75000"/>
                  </a:schemeClr>
                </a:solidFill>
              </a:rPr>
              <a:t>We make it Clear, Pave the Way, and Direct Traffic-</a:t>
            </a:r>
            <a:r>
              <a:rPr lang="en-US" sz="2000" dirty="0">
                <a:solidFill>
                  <a:schemeClr val="accent1">
                    <a:lumMod val="75000"/>
                  </a:schemeClr>
                </a:solidFill>
              </a:rPr>
              <a:t>Keeping the traffic moving and the streets open, safe and free of snow during the </a:t>
            </a:r>
            <a:r>
              <a:rPr lang="en-US" sz="2000" dirty="0" smtClean="0">
                <a:solidFill>
                  <a:schemeClr val="accent1">
                    <a:lumMod val="75000"/>
                  </a:schemeClr>
                </a:solidFill>
              </a:rPr>
              <a:t>winter. </a:t>
            </a:r>
          </a:p>
          <a:p>
            <a:pPr marL="0" indent="0">
              <a:buNone/>
            </a:pPr>
            <a:endParaRPr lang="en-US" sz="1000" dirty="0">
              <a:solidFill>
                <a:schemeClr val="accent1">
                  <a:lumMod val="75000"/>
                </a:schemeClr>
              </a:solidFill>
            </a:endParaRPr>
          </a:p>
          <a:p>
            <a:pPr marL="0" indent="0">
              <a:buNone/>
            </a:pPr>
            <a:r>
              <a:rPr lang="en-US" sz="2000" b="1" dirty="0" smtClean="0">
                <a:solidFill>
                  <a:schemeClr val="accent1">
                    <a:lumMod val="75000"/>
                  </a:schemeClr>
                </a:solidFill>
              </a:rPr>
              <a:t>We </a:t>
            </a:r>
            <a:r>
              <a:rPr lang="en-US" sz="2000" b="1" dirty="0">
                <a:solidFill>
                  <a:schemeClr val="accent1">
                    <a:lumMod val="75000"/>
                  </a:schemeClr>
                </a:solidFill>
              </a:rPr>
              <a:t>are committed to resource management </a:t>
            </a:r>
            <a:r>
              <a:rPr lang="en-US" sz="2000" dirty="0">
                <a:solidFill>
                  <a:schemeClr val="accent1">
                    <a:lumMod val="75000"/>
                  </a:schemeClr>
                </a:solidFill>
              </a:rPr>
              <a:t>through conservation and innovation. </a:t>
            </a:r>
            <a:endParaRPr lang="en-US" sz="2000" dirty="0" smtClean="0">
              <a:solidFill>
                <a:schemeClr val="accent1">
                  <a:lumMod val="75000"/>
                </a:schemeClr>
              </a:solidFill>
            </a:endParaRPr>
          </a:p>
          <a:p>
            <a:pPr marL="0" indent="0">
              <a:buNone/>
            </a:pPr>
            <a:endParaRPr lang="en-US" sz="1000" dirty="0">
              <a:solidFill>
                <a:schemeClr val="accent1">
                  <a:lumMod val="75000"/>
                </a:schemeClr>
              </a:solidFill>
            </a:endParaRPr>
          </a:p>
          <a:p>
            <a:pPr marL="0" indent="0">
              <a:buNone/>
            </a:pPr>
            <a:r>
              <a:rPr lang="en-US" sz="2000" b="1" dirty="0" smtClean="0">
                <a:solidFill>
                  <a:schemeClr val="accent1">
                    <a:lumMod val="75000"/>
                  </a:schemeClr>
                </a:solidFill>
              </a:rPr>
              <a:t>We </a:t>
            </a:r>
            <a:r>
              <a:rPr lang="en-US" sz="2000" b="1" dirty="0">
                <a:solidFill>
                  <a:schemeClr val="accent1">
                    <a:lumMod val="75000"/>
                  </a:schemeClr>
                </a:solidFill>
              </a:rPr>
              <a:t>Have </a:t>
            </a:r>
            <a:r>
              <a:rPr lang="en-US" sz="2000" b="1" dirty="0" smtClean="0">
                <a:solidFill>
                  <a:schemeClr val="accent1">
                    <a:lumMod val="75000"/>
                  </a:schemeClr>
                </a:solidFill>
              </a:rPr>
              <a:t>Answers-</a:t>
            </a:r>
            <a:r>
              <a:rPr lang="en-US" sz="2000" dirty="0" smtClean="0">
                <a:solidFill>
                  <a:schemeClr val="accent1">
                    <a:lumMod val="75000"/>
                  </a:schemeClr>
                </a:solidFill>
              </a:rPr>
              <a:t>When </a:t>
            </a:r>
            <a:r>
              <a:rPr lang="en-US" sz="2000" dirty="0">
                <a:solidFill>
                  <a:schemeClr val="accent1">
                    <a:lumMod val="75000"/>
                  </a:schemeClr>
                </a:solidFill>
              </a:rPr>
              <a:t>you have questions about your community our municipal government can provide you with answers</a:t>
            </a:r>
            <a:r>
              <a:rPr lang="en-US" sz="2000" dirty="0" smtClean="0">
                <a:solidFill>
                  <a:schemeClr val="accent1">
                    <a:lumMod val="75000"/>
                  </a:schemeClr>
                </a:solidFill>
              </a:rPr>
              <a:t>.</a:t>
            </a:r>
          </a:p>
          <a:p>
            <a:pPr marL="0" indent="0">
              <a:buNone/>
            </a:pPr>
            <a:endParaRPr lang="en-US" sz="1000" dirty="0">
              <a:solidFill>
                <a:schemeClr val="accent1">
                  <a:lumMod val="75000"/>
                </a:schemeClr>
              </a:solidFill>
            </a:endParaRPr>
          </a:p>
          <a:p>
            <a:pPr marL="0" indent="0">
              <a:buNone/>
            </a:pPr>
            <a:r>
              <a:rPr lang="en-US" sz="2000" b="1" dirty="0" smtClean="0">
                <a:solidFill>
                  <a:schemeClr val="accent1">
                    <a:lumMod val="75000"/>
                  </a:schemeClr>
                </a:solidFill>
              </a:rPr>
              <a:t>We Support-</a:t>
            </a:r>
            <a:r>
              <a:rPr lang="en-US" sz="2000" dirty="0" smtClean="0">
                <a:solidFill>
                  <a:schemeClr val="accent1">
                    <a:lumMod val="75000"/>
                  </a:schemeClr>
                </a:solidFill>
              </a:rPr>
              <a:t>We </a:t>
            </a:r>
            <a:r>
              <a:rPr lang="en-US" sz="2000" dirty="0">
                <a:solidFill>
                  <a:schemeClr val="accent1">
                    <a:lumMod val="75000"/>
                  </a:schemeClr>
                </a:solidFill>
              </a:rPr>
              <a:t>take care of our own </a:t>
            </a:r>
            <a:r>
              <a:rPr lang="en-US" sz="2000" dirty="0" smtClean="0">
                <a:solidFill>
                  <a:schemeClr val="accent1">
                    <a:lumMod val="75000"/>
                  </a:schemeClr>
                </a:solidFill>
              </a:rPr>
              <a:t>to </a:t>
            </a:r>
            <a:r>
              <a:rPr lang="en-US" sz="2000" dirty="0">
                <a:solidFill>
                  <a:schemeClr val="accent1">
                    <a:lumMod val="75000"/>
                  </a:schemeClr>
                </a:solidFill>
              </a:rPr>
              <a:t>support </a:t>
            </a:r>
            <a:r>
              <a:rPr lang="en-US" sz="2000" dirty="0" smtClean="0">
                <a:solidFill>
                  <a:schemeClr val="accent1">
                    <a:lumMod val="75000"/>
                  </a:schemeClr>
                </a:solidFill>
              </a:rPr>
              <a:t>them in what they are </a:t>
            </a:r>
            <a:r>
              <a:rPr lang="en-US" sz="2000" dirty="0">
                <a:solidFill>
                  <a:schemeClr val="accent1">
                    <a:lumMod val="75000"/>
                  </a:schemeClr>
                </a:solidFill>
              </a:rPr>
              <a:t>called to </a:t>
            </a:r>
            <a:r>
              <a:rPr lang="en-US" sz="2000" dirty="0" smtClean="0">
                <a:solidFill>
                  <a:schemeClr val="accent1">
                    <a:lumMod val="75000"/>
                  </a:schemeClr>
                </a:solidFill>
              </a:rPr>
              <a:t>do in service.</a:t>
            </a:r>
            <a:r>
              <a:rPr lang="en-US" sz="2000" b="1" dirty="0">
                <a:solidFill>
                  <a:schemeClr val="accent1">
                    <a:lumMod val="75000"/>
                  </a:schemeClr>
                </a:solidFill>
              </a:rPr>
              <a:t> </a:t>
            </a:r>
            <a:endParaRPr lang="en-US" sz="2000" b="1" dirty="0" smtClean="0">
              <a:solidFill>
                <a:schemeClr val="accent1">
                  <a:lumMod val="75000"/>
                </a:schemeClr>
              </a:solidFill>
            </a:endParaRPr>
          </a:p>
          <a:p>
            <a:pPr marL="0" indent="0">
              <a:buNone/>
            </a:pPr>
            <a:endParaRPr lang="en-US" sz="1000" b="1" dirty="0" smtClean="0">
              <a:solidFill>
                <a:schemeClr val="accent1">
                  <a:lumMod val="75000"/>
                </a:schemeClr>
              </a:solidFill>
            </a:endParaRPr>
          </a:p>
          <a:p>
            <a:pPr marL="0" indent="0">
              <a:buNone/>
            </a:pPr>
            <a:r>
              <a:rPr lang="en-US" sz="2000" b="1" dirty="0" smtClean="0">
                <a:solidFill>
                  <a:schemeClr val="accent1">
                    <a:lumMod val="75000"/>
                  </a:schemeClr>
                </a:solidFill>
              </a:rPr>
              <a:t>Most importantly, We Listen-</a:t>
            </a:r>
            <a:r>
              <a:rPr lang="en-US" sz="2000" dirty="0" smtClean="0">
                <a:solidFill>
                  <a:schemeClr val="accent1">
                    <a:lumMod val="75000"/>
                  </a:schemeClr>
                </a:solidFill>
              </a:rPr>
              <a:t>It </a:t>
            </a:r>
            <a:r>
              <a:rPr lang="en-US" sz="2000" dirty="0">
                <a:solidFill>
                  <a:schemeClr val="accent1">
                    <a:lumMod val="75000"/>
                  </a:schemeClr>
                </a:solidFill>
              </a:rPr>
              <a:t>is your ideas, vision and leadership that will shape the </a:t>
            </a:r>
            <a:r>
              <a:rPr lang="en-US" sz="2000" dirty="0" smtClean="0">
                <a:solidFill>
                  <a:schemeClr val="accent1">
                    <a:lumMod val="75000"/>
                  </a:schemeClr>
                </a:solidFill>
              </a:rPr>
              <a:t>future.</a:t>
            </a:r>
            <a:endParaRPr lang="en-US" sz="2000" dirty="0">
              <a:solidFill>
                <a:schemeClr val="accent1">
                  <a:lumMod val="75000"/>
                </a:schemeClr>
              </a:solidFill>
            </a:endParaRPr>
          </a:p>
          <a:p>
            <a:pPr marL="0" indent="0">
              <a:buNone/>
            </a:pPr>
            <a:endParaRPr lang="en-US" sz="1000" dirty="0" smtClean="0">
              <a:solidFill>
                <a:schemeClr val="accent1">
                  <a:lumMod val="75000"/>
                </a:schemeClr>
              </a:solidFill>
            </a:endParaRPr>
          </a:p>
          <a:p>
            <a:pPr marL="0" indent="0">
              <a:buNone/>
            </a:pPr>
            <a:endParaRPr lang="en-US" sz="1050" dirty="0">
              <a:solidFill>
                <a:schemeClr val="accent1">
                  <a:lumMod val="75000"/>
                </a:schemeClr>
              </a:solidFill>
            </a:endParaRPr>
          </a:p>
        </p:txBody>
      </p:sp>
      <p:sp>
        <p:nvSpPr>
          <p:cNvPr id="8" name="Title 1"/>
          <p:cNvSpPr>
            <a:spLocks noGrp="1"/>
          </p:cNvSpPr>
          <p:nvPr>
            <p:ph type="title"/>
          </p:nvPr>
        </p:nvSpPr>
        <p:spPr>
          <a:xfrm>
            <a:off x="457200" y="274638"/>
            <a:ext cx="7620000" cy="1143000"/>
          </a:xfrm>
        </p:spPr>
        <p:txBody>
          <a:bodyPr/>
          <a:lstStyle/>
          <a:p>
            <a:r>
              <a:rPr lang="en-US" dirty="0"/>
              <a:t>Service with Honor, Integrity, Teamwork, and Respect</a:t>
            </a:r>
          </a:p>
        </p:txBody>
      </p:sp>
      <p:pic>
        <p:nvPicPr>
          <p:cNvPr id="7" name="Picture 6" descr="Logo Caps Color.jpg"/>
          <p:cNvPicPr>
            <a:picLocks noChangeAspect="1"/>
          </p:cNvPicPr>
          <p:nvPr/>
        </p:nvPicPr>
        <p:blipFill>
          <a:blip r:embed="rId3" cstate="print"/>
          <a:stretch>
            <a:fillRect/>
          </a:stretch>
        </p:blipFill>
        <p:spPr>
          <a:xfrm>
            <a:off x="304800" y="6248400"/>
            <a:ext cx="1905000" cy="475386"/>
          </a:xfrm>
          <a:prstGeom prst="rect">
            <a:avLst/>
          </a:prstGeom>
        </p:spPr>
      </p:pic>
    </p:spTree>
    <p:extLst>
      <p:ext uri="{BB962C8B-B14F-4D97-AF65-F5344CB8AC3E}">
        <p14:creationId xmlns:p14="http://schemas.microsoft.com/office/powerpoint/2010/main" val="410712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Effect transition="in" filter="fade">
                                      <p:cBhvr>
                                        <p:cTn id="11" dur="1000"/>
                                        <p:tgtEl>
                                          <p:spTgt spid="3">
                                            <p:txEl>
                                              <p:pRg st="3" end="3"/>
                                            </p:txEl>
                                          </p:spTgt>
                                        </p:tgtEl>
                                      </p:cBhvr>
                                    </p:animEffect>
                                  </p:childTnLst>
                                </p:cTn>
                              </p:par>
                            </p:childTnLst>
                          </p:cTn>
                        </p:par>
                        <p:par>
                          <p:cTn id="12" fill="hold">
                            <p:stCondLst>
                              <p:cond delay="1500"/>
                            </p:stCondLst>
                            <p:childTnLst>
                              <p:par>
                                <p:cTn id="13" presetID="10" presetClass="entr" presetSubtype="0" fill="hold" nodeType="after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Effect transition="in" filter="fade">
                                      <p:cBhvr>
                                        <p:cTn id="15" dur="1000"/>
                                        <p:tgtEl>
                                          <p:spTgt spid="3">
                                            <p:txEl>
                                              <p:pRg st="5" end="5"/>
                                            </p:txEl>
                                          </p:spTgt>
                                        </p:tgtEl>
                                      </p:cBhvr>
                                    </p:animEffect>
                                  </p:childTnLst>
                                </p:cTn>
                              </p:par>
                            </p:childTnLst>
                          </p:cTn>
                        </p:par>
                        <p:par>
                          <p:cTn id="16" fill="hold">
                            <p:stCondLst>
                              <p:cond delay="2500"/>
                            </p:stCondLst>
                            <p:childTnLst>
                              <p:par>
                                <p:cTn id="17" presetID="10" presetClass="entr" presetSubtype="0" fill="hold" nodeType="after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animEffect transition="in" filter="fade">
                                      <p:cBhvr>
                                        <p:cTn id="19" dur="1000"/>
                                        <p:tgtEl>
                                          <p:spTgt spid="3">
                                            <p:txEl>
                                              <p:pRg st="7" end="7"/>
                                            </p:txEl>
                                          </p:spTgt>
                                        </p:tgtEl>
                                      </p:cBhvr>
                                    </p:animEffect>
                                  </p:childTnLst>
                                </p:cTn>
                              </p:par>
                            </p:childTnLst>
                          </p:cTn>
                        </p:par>
                        <p:par>
                          <p:cTn id="20" fill="hold">
                            <p:stCondLst>
                              <p:cond delay="3500"/>
                            </p:stCondLst>
                            <p:childTnLst>
                              <p:par>
                                <p:cTn id="21" presetID="10" presetClass="entr" presetSubtype="0" fill="hold" nodeType="after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animEffect transition="in" filter="fade">
                                      <p:cBhvr>
                                        <p:cTn id="23" dur="2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Building the Budget</a:t>
            </a:r>
            <a:br>
              <a:rPr lang="en-US" dirty="0" smtClean="0"/>
            </a:br>
            <a:r>
              <a:rPr lang="en-US" dirty="0" smtClean="0"/>
              <a:t>City Council Budget Sessions</a:t>
            </a:r>
            <a:endParaRPr lang="en-US" dirty="0"/>
          </a:p>
        </p:txBody>
      </p:sp>
      <p:sp>
        <p:nvSpPr>
          <p:cNvPr id="3" name="Content Placeholder 2"/>
          <p:cNvSpPr>
            <a:spLocks noGrp="1"/>
          </p:cNvSpPr>
          <p:nvPr>
            <p:ph idx="1"/>
          </p:nvPr>
        </p:nvSpPr>
        <p:spPr>
          <a:xfrm>
            <a:off x="457200" y="1371600"/>
            <a:ext cx="7620000" cy="4800600"/>
          </a:xfrm>
        </p:spPr>
        <p:txBody>
          <a:bodyPr>
            <a:normAutofit fontScale="92500" lnSpcReduction="20000"/>
          </a:bodyPr>
          <a:lstStyle/>
          <a:p>
            <a:pPr>
              <a:buClr>
                <a:schemeClr val="accent5"/>
              </a:buClr>
            </a:pPr>
            <a:endParaRPr lang="en-US" sz="2800" dirty="0" smtClean="0"/>
          </a:p>
          <a:p>
            <a:pPr>
              <a:buClr>
                <a:schemeClr val="accent5"/>
              </a:buClr>
            </a:pPr>
            <a:r>
              <a:rPr lang="en-US" sz="2600" dirty="0" smtClean="0"/>
              <a:t>August 5</a:t>
            </a:r>
            <a:r>
              <a:rPr lang="en-US" sz="2600" baseline="30000" dirty="0" smtClean="0"/>
              <a:t>th</a:t>
            </a:r>
            <a:r>
              <a:rPr lang="en-US" sz="2600" dirty="0" smtClean="0"/>
              <a:t> &amp; 8</a:t>
            </a:r>
            <a:r>
              <a:rPr lang="en-US" sz="2600" baseline="30000" dirty="0" smtClean="0"/>
              <a:t>th</a:t>
            </a:r>
            <a:r>
              <a:rPr lang="en-US" sz="2600" dirty="0" smtClean="0"/>
              <a:t> – </a:t>
            </a:r>
            <a:r>
              <a:rPr lang="en-US" sz="2600" dirty="0"/>
              <a:t>Budget Policies and </a:t>
            </a:r>
            <a:r>
              <a:rPr lang="en-US" sz="2600" dirty="0" smtClean="0"/>
              <a:t>Philosophies</a:t>
            </a:r>
          </a:p>
          <a:p>
            <a:pPr lvl="1">
              <a:buClr>
                <a:schemeClr val="accent3">
                  <a:lumMod val="75000"/>
                </a:schemeClr>
              </a:buClr>
            </a:pPr>
            <a:r>
              <a:rPr lang="en-US" sz="2600" dirty="0"/>
              <a:t>c</a:t>
            </a:r>
            <a:r>
              <a:rPr lang="en-US" sz="2600" dirty="0" smtClean="0"/>
              <a:t>ompensation policy</a:t>
            </a:r>
            <a:r>
              <a:rPr lang="en-US" sz="2600" dirty="0"/>
              <a:t>, TABOR, r</a:t>
            </a:r>
            <a:r>
              <a:rPr lang="en-US" sz="2600" dirty="0" smtClean="0"/>
              <a:t>eserves</a:t>
            </a:r>
            <a:endParaRPr lang="en-US" sz="2600" dirty="0"/>
          </a:p>
          <a:p>
            <a:pPr>
              <a:buClr>
                <a:schemeClr val="accent5"/>
              </a:buClr>
            </a:pPr>
            <a:r>
              <a:rPr lang="en-US" sz="2600" dirty="0" smtClean="0"/>
              <a:t>August 19</a:t>
            </a:r>
            <a:r>
              <a:rPr lang="en-US" sz="2600" baseline="30000" dirty="0" smtClean="0"/>
              <a:t>th</a:t>
            </a:r>
            <a:r>
              <a:rPr lang="en-US" sz="2600" dirty="0" smtClean="0"/>
              <a:t> – </a:t>
            </a:r>
            <a:r>
              <a:rPr lang="en-US" sz="2600" dirty="0"/>
              <a:t>Budget </a:t>
            </a:r>
            <a:r>
              <a:rPr lang="en-US" sz="2600" dirty="0" smtClean="0"/>
              <a:t>Considerations</a:t>
            </a:r>
          </a:p>
          <a:p>
            <a:pPr lvl="1">
              <a:buClr>
                <a:schemeClr val="accent3">
                  <a:lumMod val="75000"/>
                </a:schemeClr>
              </a:buClr>
            </a:pPr>
            <a:r>
              <a:rPr lang="en-US" sz="2600" dirty="0"/>
              <a:t>r</a:t>
            </a:r>
            <a:r>
              <a:rPr lang="en-US" sz="2600" dirty="0" smtClean="0"/>
              <a:t>evenue </a:t>
            </a:r>
            <a:r>
              <a:rPr lang="en-US" sz="2600" dirty="0"/>
              <a:t>projections, </a:t>
            </a:r>
            <a:r>
              <a:rPr lang="en-US" sz="2600" dirty="0" smtClean="0"/>
              <a:t>insurance </a:t>
            </a:r>
            <a:r>
              <a:rPr lang="en-US" sz="2600" dirty="0"/>
              <a:t>increases, capital priorities</a:t>
            </a:r>
          </a:p>
          <a:p>
            <a:pPr>
              <a:buClr>
                <a:schemeClr val="accent5"/>
              </a:buClr>
            </a:pPr>
            <a:r>
              <a:rPr lang="en-US" sz="2600" dirty="0" smtClean="0"/>
              <a:t>September 30</a:t>
            </a:r>
            <a:r>
              <a:rPr lang="en-US" sz="2600" baseline="30000" dirty="0" smtClean="0"/>
              <a:t>th </a:t>
            </a:r>
            <a:r>
              <a:rPr lang="en-US" sz="2600" dirty="0" smtClean="0"/>
              <a:t>&amp; October 7</a:t>
            </a:r>
            <a:r>
              <a:rPr lang="en-US" sz="2600" baseline="30000" dirty="0" smtClean="0"/>
              <a:t>th</a:t>
            </a:r>
            <a:endParaRPr lang="en-US" sz="2600" dirty="0" smtClean="0"/>
          </a:p>
          <a:p>
            <a:pPr lvl="1">
              <a:buClr>
                <a:schemeClr val="accent3">
                  <a:lumMod val="75000"/>
                </a:schemeClr>
              </a:buClr>
            </a:pPr>
            <a:r>
              <a:rPr lang="en-US" sz="2600" dirty="0" smtClean="0"/>
              <a:t>2009-2013 history of resources and uses, balancing, </a:t>
            </a:r>
            <a:r>
              <a:rPr lang="en-US" sz="2600" dirty="0"/>
              <a:t>c</a:t>
            </a:r>
            <a:r>
              <a:rPr lang="en-US" sz="2600" dirty="0" smtClean="0"/>
              <a:t>apital, economic development, internal service funds</a:t>
            </a:r>
          </a:p>
          <a:p>
            <a:pPr>
              <a:buClr>
                <a:schemeClr val="accent5"/>
              </a:buClr>
            </a:pPr>
            <a:r>
              <a:rPr lang="en-US" sz="2600" dirty="0" smtClean="0"/>
              <a:t>October 28</a:t>
            </a:r>
            <a:r>
              <a:rPr lang="en-US" sz="2600" baseline="30000" dirty="0" smtClean="0"/>
              <a:t>th</a:t>
            </a:r>
            <a:endParaRPr lang="en-US" sz="2600" dirty="0"/>
          </a:p>
          <a:p>
            <a:pPr lvl="1">
              <a:buClr>
                <a:schemeClr val="accent3">
                  <a:lumMod val="75000"/>
                </a:schemeClr>
              </a:buClr>
            </a:pPr>
            <a:r>
              <a:rPr lang="en-US" sz="2600" dirty="0" smtClean="0"/>
              <a:t>enterprise </a:t>
            </a:r>
            <a:r>
              <a:rPr lang="en-US" sz="2600" dirty="0"/>
              <a:t>funds, rates &amp; </a:t>
            </a:r>
            <a:r>
              <a:rPr lang="en-US" sz="2600" dirty="0" smtClean="0"/>
              <a:t>fees, fund balance </a:t>
            </a:r>
            <a:r>
              <a:rPr lang="en-US" sz="2600" dirty="0" smtClean="0"/>
              <a:t>worksheets, </a:t>
            </a:r>
            <a:r>
              <a:rPr lang="en-US" sz="2600" dirty="0" smtClean="0"/>
              <a:t>budget by department </a:t>
            </a:r>
          </a:p>
          <a:p>
            <a:pPr>
              <a:buClr>
                <a:schemeClr val="accent5"/>
              </a:buClr>
            </a:pPr>
            <a:r>
              <a:rPr lang="en-US" sz="2600" dirty="0" smtClean="0"/>
              <a:t>November 18</a:t>
            </a:r>
            <a:r>
              <a:rPr lang="en-US" sz="2600" baseline="30000" dirty="0" smtClean="0"/>
              <a:t>th</a:t>
            </a:r>
            <a:r>
              <a:rPr lang="en-US" sz="2600" dirty="0"/>
              <a:t> </a:t>
            </a:r>
            <a:r>
              <a:rPr lang="en-US" sz="2600" dirty="0" smtClean="0"/>
              <a:t>– Final Wrap Up </a:t>
            </a:r>
            <a:endParaRPr lang="en-US" sz="2600" dirty="0"/>
          </a:p>
          <a:p>
            <a:endParaRPr lang="en-US" sz="3200" dirty="0" smtClean="0"/>
          </a:p>
          <a:p>
            <a:endParaRPr lang="en-US" sz="3200" dirty="0" smtClean="0"/>
          </a:p>
        </p:txBody>
      </p:sp>
      <p:pic>
        <p:nvPicPr>
          <p:cNvPr id="5" name="Picture 4" descr="Logo Caps Color.jpg"/>
          <p:cNvPicPr>
            <a:picLocks noChangeAspect="1"/>
          </p:cNvPicPr>
          <p:nvPr/>
        </p:nvPicPr>
        <p:blipFill>
          <a:blip r:embed="rId3" cstate="print"/>
          <a:stretch>
            <a:fillRect/>
          </a:stretch>
        </p:blipFill>
        <p:spPr>
          <a:xfrm>
            <a:off x="304800" y="6248400"/>
            <a:ext cx="1905000" cy="47538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fade">
                                      <p:cBhvr>
                                        <p:cTn id="13" dur="500"/>
                                        <p:tgtEl>
                                          <p:spTgt spid="3">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fade">
                                      <p:cBhvr>
                                        <p:cTn id="16" dur="500"/>
                                        <p:tgtEl>
                                          <p:spTgt spid="3">
                                            <p:txEl>
                                              <p:pRg st="4" end="4"/>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fade">
                                      <p:cBhvr>
                                        <p:cTn id="19" dur="500"/>
                                        <p:tgtEl>
                                          <p:spTgt spid="3">
                                            <p:txEl>
                                              <p:pRg st="5" end="5"/>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Effect transition="in" filter="fade">
                                      <p:cBhvr>
                                        <p:cTn id="25" dur="500"/>
                                        <p:tgtEl>
                                          <p:spTgt spid="3">
                                            <p:txEl>
                                              <p:pRg st="7" end="7"/>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3">
                                            <p:txEl>
                                              <p:pRg st="8" end="8"/>
                                            </p:txEl>
                                          </p:spTgt>
                                        </p:tgtEl>
                                        <p:attrNameLst>
                                          <p:attrName>style.visibility</p:attrName>
                                        </p:attrNameLst>
                                      </p:cBhvr>
                                      <p:to>
                                        <p:strVal val="visible"/>
                                      </p:to>
                                    </p:set>
                                    <p:animEffect transition="in" filter="fade">
                                      <p:cBhvr>
                                        <p:cTn id="28" dur="500"/>
                                        <p:tgtEl>
                                          <p:spTgt spid="3">
                                            <p:txEl>
                                              <p:pRg st="8" end="8"/>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animEffect transition="in" filter="fade">
                                      <p:cBhvr>
                                        <p:cTn id="31"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dirty="0" smtClean="0"/>
              <a:t>2014 Budget Overview</a:t>
            </a:r>
            <a:endParaRPr lang="en-US" dirty="0"/>
          </a:p>
        </p:txBody>
      </p:sp>
      <p:sp>
        <p:nvSpPr>
          <p:cNvPr id="3" name="Content Placeholder 2"/>
          <p:cNvSpPr>
            <a:spLocks noGrp="1"/>
          </p:cNvSpPr>
          <p:nvPr>
            <p:ph idx="1"/>
          </p:nvPr>
        </p:nvSpPr>
        <p:spPr>
          <a:xfrm>
            <a:off x="457200" y="1371600"/>
            <a:ext cx="7620000" cy="4800600"/>
          </a:xfrm>
        </p:spPr>
        <p:txBody>
          <a:bodyPr>
            <a:noAutofit/>
          </a:bodyPr>
          <a:lstStyle/>
          <a:p>
            <a:r>
              <a:rPr lang="en-US" sz="2400" dirty="0"/>
              <a:t>$</a:t>
            </a:r>
            <a:r>
              <a:rPr lang="en-US" sz="2400" dirty="0" smtClean="0"/>
              <a:t>132.4 </a:t>
            </a:r>
            <a:r>
              <a:rPr lang="en-US" sz="2400" dirty="0"/>
              <a:t>million Total Spending Budget</a:t>
            </a:r>
          </a:p>
          <a:p>
            <a:pPr lvl="1">
              <a:buClr>
                <a:schemeClr val="accent5"/>
              </a:buClr>
            </a:pPr>
            <a:r>
              <a:rPr lang="en-US" dirty="0" smtClean="0"/>
              <a:t>8% </a:t>
            </a:r>
            <a:r>
              <a:rPr lang="en-US" dirty="0"/>
              <a:t>decrease from 2013</a:t>
            </a:r>
          </a:p>
          <a:p>
            <a:pPr marL="114300" indent="0">
              <a:buNone/>
            </a:pPr>
            <a:endParaRPr lang="en-US" sz="1000" dirty="0" smtClean="0">
              <a:solidFill>
                <a:srgbClr val="FF0000"/>
              </a:solidFill>
            </a:endParaRPr>
          </a:p>
          <a:p>
            <a:r>
              <a:rPr lang="en-US" sz="2400" dirty="0"/>
              <a:t>Operating </a:t>
            </a:r>
            <a:r>
              <a:rPr lang="en-US" sz="2400" dirty="0" smtClean="0"/>
              <a:t>Expenses </a:t>
            </a:r>
            <a:r>
              <a:rPr lang="en-US" sz="2000" dirty="0" smtClean="0"/>
              <a:t>(includes internal services but not labor)</a:t>
            </a:r>
            <a:endParaRPr lang="en-US" sz="2000" dirty="0"/>
          </a:p>
          <a:p>
            <a:pPr lvl="1">
              <a:buClr>
                <a:schemeClr val="accent5"/>
              </a:buClr>
            </a:pPr>
            <a:r>
              <a:rPr lang="en-US" dirty="0" smtClean="0"/>
              <a:t>Flat with 2013</a:t>
            </a:r>
          </a:p>
          <a:p>
            <a:pPr lvl="1">
              <a:buClr>
                <a:schemeClr val="accent5"/>
              </a:buClr>
            </a:pPr>
            <a:r>
              <a:rPr lang="en-US" dirty="0" smtClean="0"/>
              <a:t>$2 million in City Council Economic Development &amp; Community Partnerships</a:t>
            </a:r>
          </a:p>
          <a:p>
            <a:endParaRPr lang="en-US" sz="1000" dirty="0" smtClean="0"/>
          </a:p>
          <a:p>
            <a:r>
              <a:rPr lang="en-US" sz="2400" dirty="0"/>
              <a:t>Labor Expense</a:t>
            </a:r>
          </a:p>
          <a:p>
            <a:pPr lvl="1">
              <a:buClr>
                <a:schemeClr val="accent5"/>
              </a:buClr>
            </a:pPr>
            <a:r>
              <a:rPr lang="en-US" dirty="0" smtClean="0"/>
              <a:t>2.5% increase from 2013</a:t>
            </a:r>
          </a:p>
          <a:p>
            <a:pPr lvl="1">
              <a:buClr>
                <a:schemeClr val="accent5"/>
              </a:buClr>
            </a:pPr>
            <a:r>
              <a:rPr lang="en-US" dirty="0" smtClean="0"/>
              <a:t>Complete </a:t>
            </a:r>
            <a:r>
              <a:rPr lang="en-US" dirty="0"/>
              <a:t>2012 Market Wage Implementation</a:t>
            </a:r>
          </a:p>
          <a:p>
            <a:pPr lvl="1">
              <a:buClr>
                <a:schemeClr val="accent5"/>
              </a:buClr>
            </a:pPr>
            <a:r>
              <a:rPr lang="en-US" dirty="0" smtClean="0"/>
              <a:t>Increase in Health Insurance Costs</a:t>
            </a:r>
          </a:p>
          <a:p>
            <a:pPr lvl="1">
              <a:buClr>
                <a:schemeClr val="accent5"/>
              </a:buClr>
            </a:pPr>
            <a:r>
              <a:rPr lang="en-US" dirty="0"/>
              <a:t>No New Positions</a:t>
            </a:r>
          </a:p>
          <a:p>
            <a:pPr lvl="1">
              <a:buClr>
                <a:schemeClr val="accent5"/>
              </a:buClr>
            </a:pPr>
            <a:endParaRPr lang="en-US" dirty="0" smtClean="0"/>
          </a:p>
          <a:p>
            <a:pPr lvl="1"/>
            <a:endParaRPr lang="en-US" sz="800" dirty="0" smtClean="0"/>
          </a:p>
        </p:txBody>
      </p:sp>
      <p:pic>
        <p:nvPicPr>
          <p:cNvPr id="5" name="Picture 4" descr="Logo Caps Color.jpg"/>
          <p:cNvPicPr>
            <a:picLocks noChangeAspect="1"/>
          </p:cNvPicPr>
          <p:nvPr/>
        </p:nvPicPr>
        <p:blipFill>
          <a:blip r:embed="rId3" cstate="print"/>
          <a:stretch>
            <a:fillRect/>
          </a:stretch>
        </p:blipFill>
        <p:spPr>
          <a:xfrm>
            <a:off x="304800" y="6248400"/>
            <a:ext cx="1905000" cy="47538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500"/>
                                        <p:tgtEl>
                                          <p:spTgt spid="3">
                                            <p:txEl>
                                              <p:pRg st="5" end="5"/>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3">
                                            <p:txEl>
                                              <p:pRg st="7" end="7"/>
                                            </p:txEl>
                                          </p:spTgt>
                                        </p:tgtEl>
                                        <p:attrNameLst>
                                          <p:attrName>style.visibility</p:attrName>
                                        </p:attrNameLst>
                                      </p:cBhvr>
                                      <p:to>
                                        <p:strVal val="visible"/>
                                      </p:to>
                                    </p:set>
                                    <p:animEffect transition="in" filter="fade">
                                      <p:cBhvr>
                                        <p:cTn id="26" dur="500"/>
                                        <p:tgtEl>
                                          <p:spTgt spid="3">
                                            <p:txEl>
                                              <p:pRg st="7" end="7"/>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animEffect transition="in" filter="fade">
                                      <p:cBhvr>
                                        <p:cTn id="29" dur="500"/>
                                        <p:tgtEl>
                                          <p:spTgt spid="3">
                                            <p:txEl>
                                              <p:pRg st="8" end="8"/>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fade">
                                      <p:cBhvr>
                                        <p:cTn id="32" dur="500"/>
                                        <p:tgtEl>
                                          <p:spTgt spid="3">
                                            <p:txEl>
                                              <p:pRg st="9" end="9"/>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animEffect transition="in" filter="fade">
                                      <p:cBhvr>
                                        <p:cTn id="35" dur="500"/>
                                        <p:tgtEl>
                                          <p:spTgt spid="3">
                                            <p:txEl>
                                              <p:pRg st="10" end="10"/>
                                            </p:txEl>
                                          </p:spTgt>
                                        </p:tgtEl>
                                      </p:cBhvr>
                                    </p:animEffect>
                                  </p:childTnLst>
                                </p:cTn>
                              </p:par>
                              <p:par>
                                <p:cTn id="36" presetID="10" presetClass="entr" presetSubtype="0" fill="hold" nodeType="withEffect">
                                  <p:stCondLst>
                                    <p:cond delay="0"/>
                                  </p:stCondLst>
                                  <p:childTnLst>
                                    <p:set>
                                      <p:cBhvr>
                                        <p:cTn id="37" dur="1" fill="hold">
                                          <p:stCondLst>
                                            <p:cond delay="0"/>
                                          </p:stCondLst>
                                        </p:cTn>
                                        <p:tgtEl>
                                          <p:spTgt spid="3">
                                            <p:txEl>
                                              <p:pRg st="11" end="11"/>
                                            </p:txEl>
                                          </p:spTgt>
                                        </p:tgtEl>
                                        <p:attrNameLst>
                                          <p:attrName>style.visibility</p:attrName>
                                        </p:attrNameLst>
                                      </p:cBhvr>
                                      <p:to>
                                        <p:strVal val="visible"/>
                                      </p:to>
                                    </p:set>
                                    <p:animEffect transition="in" filter="fade">
                                      <p:cBhvr>
                                        <p:cTn id="38"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dirty="0" smtClean="0"/>
              <a:t>2014 Budget Overview </a:t>
            </a:r>
            <a:r>
              <a:rPr lang="en-US" sz="2800" dirty="0" smtClean="0"/>
              <a:t>(continued)</a:t>
            </a:r>
            <a:endParaRPr lang="en-US" dirty="0"/>
          </a:p>
        </p:txBody>
      </p:sp>
      <p:sp>
        <p:nvSpPr>
          <p:cNvPr id="3" name="Content Placeholder 2"/>
          <p:cNvSpPr>
            <a:spLocks noGrp="1"/>
          </p:cNvSpPr>
          <p:nvPr>
            <p:ph idx="1"/>
          </p:nvPr>
        </p:nvSpPr>
        <p:spPr>
          <a:xfrm>
            <a:off x="457200" y="1371600"/>
            <a:ext cx="7620000" cy="4800600"/>
          </a:xfrm>
        </p:spPr>
        <p:txBody>
          <a:bodyPr>
            <a:noAutofit/>
          </a:bodyPr>
          <a:lstStyle/>
          <a:p>
            <a:r>
              <a:rPr lang="en-US" sz="2400" dirty="0"/>
              <a:t>10% Decrease in Debt Service </a:t>
            </a:r>
          </a:p>
          <a:p>
            <a:endParaRPr lang="en-US" sz="1000" dirty="0" smtClean="0"/>
          </a:p>
          <a:p>
            <a:r>
              <a:rPr lang="en-US" sz="2400" dirty="0" smtClean="0"/>
              <a:t>Capital</a:t>
            </a:r>
          </a:p>
          <a:p>
            <a:pPr lvl="1">
              <a:buClr>
                <a:schemeClr val="accent5"/>
              </a:buClr>
            </a:pPr>
            <a:r>
              <a:rPr lang="en-US" sz="2400" dirty="0" smtClean="0"/>
              <a:t>Fire Training</a:t>
            </a:r>
          </a:p>
          <a:p>
            <a:pPr lvl="1">
              <a:buClr>
                <a:schemeClr val="accent5"/>
              </a:buClr>
            </a:pPr>
            <a:r>
              <a:rPr lang="en-US" sz="2400" dirty="0" smtClean="0"/>
              <a:t>Fire Station Relocation </a:t>
            </a:r>
          </a:p>
          <a:p>
            <a:pPr lvl="1">
              <a:buClr>
                <a:schemeClr val="accent5"/>
              </a:buClr>
            </a:pPr>
            <a:r>
              <a:rPr lang="en-US" sz="2400" dirty="0" smtClean="0"/>
              <a:t>Las </a:t>
            </a:r>
            <a:r>
              <a:rPr lang="en-US" sz="2400" dirty="0" err="1" smtClean="0"/>
              <a:t>Colonias</a:t>
            </a:r>
            <a:endParaRPr lang="en-US" sz="2400" dirty="0" smtClean="0"/>
          </a:p>
          <a:p>
            <a:pPr lvl="1">
              <a:buClr>
                <a:schemeClr val="accent5"/>
              </a:buClr>
            </a:pPr>
            <a:r>
              <a:rPr lang="en-US" sz="2400" dirty="0" smtClean="0"/>
              <a:t>Horizon Drive Interchange</a:t>
            </a:r>
          </a:p>
          <a:p>
            <a:pPr lvl="1">
              <a:buClr>
                <a:schemeClr val="accent5"/>
              </a:buClr>
            </a:pPr>
            <a:r>
              <a:rPr lang="en-US" sz="2400" dirty="0" smtClean="0"/>
              <a:t>Streets &amp; Sidewalks</a:t>
            </a:r>
          </a:p>
          <a:p>
            <a:pPr lvl="1">
              <a:buClr>
                <a:schemeClr val="accent5"/>
              </a:buClr>
            </a:pPr>
            <a:r>
              <a:rPr lang="en-US" sz="2400" dirty="0" smtClean="0"/>
              <a:t>North Avenue Streetscape</a:t>
            </a:r>
          </a:p>
          <a:p>
            <a:pPr lvl="1">
              <a:buClr>
                <a:schemeClr val="accent5"/>
              </a:buClr>
            </a:pPr>
            <a:r>
              <a:rPr lang="en-US" sz="2400" dirty="0" smtClean="0"/>
              <a:t>Avalon Theatre Renovation</a:t>
            </a:r>
          </a:p>
          <a:p>
            <a:pPr lvl="1">
              <a:buClr>
                <a:schemeClr val="accent5"/>
              </a:buClr>
            </a:pPr>
            <a:r>
              <a:rPr lang="en-US" sz="2400" dirty="0" smtClean="0"/>
              <a:t>Water &amp; Sewer Systems</a:t>
            </a:r>
          </a:p>
        </p:txBody>
      </p:sp>
      <p:pic>
        <p:nvPicPr>
          <p:cNvPr id="5" name="Picture 4" descr="Logo Caps Color.jpg"/>
          <p:cNvPicPr>
            <a:picLocks noChangeAspect="1"/>
          </p:cNvPicPr>
          <p:nvPr/>
        </p:nvPicPr>
        <p:blipFill>
          <a:blip r:embed="rId3" cstate="print"/>
          <a:stretch>
            <a:fillRect/>
          </a:stretch>
        </p:blipFill>
        <p:spPr>
          <a:xfrm>
            <a:off x="304800" y="6248400"/>
            <a:ext cx="1905000" cy="47538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par>
                          <p:cTn id="18" fill="hold">
                            <p:stCondLst>
                              <p:cond delay="500"/>
                            </p:stCondLst>
                            <p:childTnLst>
                              <p:par>
                                <p:cTn id="19" presetID="10" presetClass="entr" presetSubtype="0" fill="hold" nodeType="after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childTnLst>
                          </p:cTn>
                        </p:par>
                        <p:par>
                          <p:cTn id="22" fill="hold">
                            <p:stCondLst>
                              <p:cond delay="1000"/>
                            </p:stCondLst>
                            <p:childTnLst>
                              <p:par>
                                <p:cTn id="23" presetID="10" presetClass="entr" presetSubtype="0" fill="hold" nodeType="after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fade">
                                      <p:cBhvr>
                                        <p:cTn id="25" dur="500"/>
                                        <p:tgtEl>
                                          <p:spTgt spid="3">
                                            <p:txEl>
                                              <p:pRg st="5" end="5"/>
                                            </p:txEl>
                                          </p:spTgt>
                                        </p:tgtEl>
                                      </p:cBhvr>
                                    </p:animEffect>
                                  </p:childTnLst>
                                </p:cTn>
                              </p:par>
                            </p:childTnLst>
                          </p:cTn>
                        </p:par>
                        <p:par>
                          <p:cTn id="26" fill="hold">
                            <p:stCondLst>
                              <p:cond delay="1500"/>
                            </p:stCondLst>
                            <p:childTnLst>
                              <p:par>
                                <p:cTn id="27" presetID="10" presetClass="entr" presetSubtype="0" fill="hold" nodeType="after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500"/>
                                        <p:tgtEl>
                                          <p:spTgt spid="3">
                                            <p:txEl>
                                              <p:pRg st="6" end="6"/>
                                            </p:txEl>
                                          </p:spTgt>
                                        </p:tgtEl>
                                      </p:cBhvr>
                                    </p:animEffect>
                                  </p:childTnLst>
                                </p:cTn>
                              </p:par>
                            </p:childTnLst>
                          </p:cTn>
                        </p:par>
                        <p:par>
                          <p:cTn id="30" fill="hold">
                            <p:stCondLst>
                              <p:cond delay="2000"/>
                            </p:stCondLst>
                            <p:childTnLst>
                              <p:par>
                                <p:cTn id="31" presetID="10" presetClass="entr" presetSubtype="0" fill="hold" nodeType="after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Effect transition="in" filter="fade">
                                      <p:cBhvr>
                                        <p:cTn id="33" dur="500"/>
                                        <p:tgtEl>
                                          <p:spTgt spid="3">
                                            <p:txEl>
                                              <p:pRg st="7" end="7"/>
                                            </p:txEl>
                                          </p:spTgt>
                                        </p:tgtEl>
                                      </p:cBhvr>
                                    </p:animEffect>
                                  </p:childTnLst>
                                </p:cTn>
                              </p:par>
                            </p:childTnLst>
                          </p:cTn>
                        </p:par>
                        <p:par>
                          <p:cTn id="34" fill="hold">
                            <p:stCondLst>
                              <p:cond delay="2500"/>
                            </p:stCondLst>
                            <p:childTnLst>
                              <p:par>
                                <p:cTn id="35" presetID="10" presetClass="entr" presetSubtype="0" fill="hold" nodeType="after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fade">
                                      <p:cBhvr>
                                        <p:cTn id="37" dur="500"/>
                                        <p:tgtEl>
                                          <p:spTgt spid="3">
                                            <p:txEl>
                                              <p:pRg st="8" end="8"/>
                                            </p:txEl>
                                          </p:spTgt>
                                        </p:tgtEl>
                                      </p:cBhvr>
                                    </p:animEffect>
                                  </p:childTnLst>
                                </p:cTn>
                              </p:par>
                            </p:childTnLst>
                          </p:cTn>
                        </p:par>
                        <p:par>
                          <p:cTn id="38" fill="hold">
                            <p:stCondLst>
                              <p:cond delay="3000"/>
                            </p:stCondLst>
                            <p:childTnLst>
                              <p:par>
                                <p:cTn id="39" presetID="10" presetClass="entr" presetSubtype="0" fill="hold" nodeType="afterEffect">
                                  <p:stCondLst>
                                    <p:cond delay="0"/>
                                  </p:stCondLst>
                                  <p:childTnLst>
                                    <p:set>
                                      <p:cBhvr>
                                        <p:cTn id="40" dur="1" fill="hold">
                                          <p:stCondLst>
                                            <p:cond delay="0"/>
                                          </p:stCondLst>
                                        </p:cTn>
                                        <p:tgtEl>
                                          <p:spTgt spid="3">
                                            <p:txEl>
                                              <p:pRg st="9" end="9"/>
                                            </p:txEl>
                                          </p:spTgt>
                                        </p:tgtEl>
                                        <p:attrNameLst>
                                          <p:attrName>style.visibility</p:attrName>
                                        </p:attrNameLst>
                                      </p:cBhvr>
                                      <p:to>
                                        <p:strVal val="visible"/>
                                      </p:to>
                                    </p:set>
                                    <p:animEffect transition="in" filter="fade">
                                      <p:cBhvr>
                                        <p:cTn id="41" dur="500"/>
                                        <p:tgtEl>
                                          <p:spTgt spid="3">
                                            <p:txEl>
                                              <p:pRg st="9" end="9"/>
                                            </p:txEl>
                                          </p:spTgt>
                                        </p:tgtEl>
                                      </p:cBhvr>
                                    </p:animEffect>
                                  </p:childTnLst>
                                </p:cTn>
                              </p:par>
                            </p:childTnLst>
                          </p:cTn>
                        </p:par>
                        <p:par>
                          <p:cTn id="42" fill="hold">
                            <p:stCondLst>
                              <p:cond delay="3500"/>
                            </p:stCondLst>
                            <p:childTnLst>
                              <p:par>
                                <p:cTn id="43" presetID="10" presetClass="entr" presetSubtype="0" fill="hold" nodeType="afterEffect">
                                  <p:stCondLst>
                                    <p:cond delay="0"/>
                                  </p:stCondLst>
                                  <p:childTnLst>
                                    <p:set>
                                      <p:cBhvr>
                                        <p:cTn id="44" dur="1" fill="hold">
                                          <p:stCondLst>
                                            <p:cond delay="0"/>
                                          </p:stCondLst>
                                        </p:cTn>
                                        <p:tgtEl>
                                          <p:spTgt spid="3">
                                            <p:txEl>
                                              <p:pRg st="10" end="10"/>
                                            </p:txEl>
                                          </p:spTgt>
                                        </p:tgtEl>
                                        <p:attrNameLst>
                                          <p:attrName>style.visibility</p:attrName>
                                        </p:attrNameLst>
                                      </p:cBhvr>
                                      <p:to>
                                        <p:strVal val="visible"/>
                                      </p:to>
                                    </p:set>
                                    <p:animEffect transition="in" filter="fade">
                                      <p:cBhvr>
                                        <p:cTn id="45"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2014 Source of Revenues</a:t>
            </a:r>
            <a:endParaRPr lang="en-US" dirty="0"/>
          </a:p>
        </p:txBody>
      </p:sp>
      <p:sp>
        <p:nvSpPr>
          <p:cNvPr id="7" name="TextBox 12"/>
          <p:cNvSpPr txBox="1"/>
          <p:nvPr/>
        </p:nvSpPr>
        <p:spPr>
          <a:xfrm>
            <a:off x="685800" y="1524000"/>
            <a:ext cx="1905000" cy="1600200"/>
          </a:xfrm>
          <a:prstGeom prst="rect">
            <a:avLst/>
          </a:prstGeom>
          <a:solidFill>
            <a:schemeClr val="lt1"/>
          </a:solidFill>
          <a:ln w="9525" cmpd="sng">
            <a:solidFill>
              <a:schemeClr val="lt1">
                <a:shade val="50000"/>
              </a:schemeClr>
            </a:solidFill>
          </a:ln>
          <a:effectLst>
            <a:outerShdw blurRad="63500" sx="102000" sy="102000" algn="ctr" rotWithShape="0">
              <a:prstClr val="black">
                <a:alpha val="40000"/>
              </a:prstClr>
            </a:outerShdw>
          </a:effectLst>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400" b="1" i="1" dirty="0" smtClean="0">
                <a:solidFill>
                  <a:schemeClr val="accent1">
                    <a:lumMod val="75000"/>
                  </a:schemeClr>
                </a:solidFill>
              </a:rPr>
              <a:t>Nearly</a:t>
            </a:r>
            <a:r>
              <a:rPr lang="en-US" sz="1400" b="1" i="1" baseline="0" dirty="0" smtClean="0">
                <a:solidFill>
                  <a:schemeClr val="accent1">
                    <a:lumMod val="75000"/>
                  </a:schemeClr>
                </a:solidFill>
              </a:rPr>
              <a:t> </a:t>
            </a:r>
            <a:r>
              <a:rPr lang="en-US" sz="1400" b="1" i="1" baseline="0" dirty="0">
                <a:solidFill>
                  <a:schemeClr val="accent1">
                    <a:lumMod val="75000"/>
                  </a:schemeClr>
                </a:solidFill>
              </a:rPr>
              <a:t>3/4 of Taxes</a:t>
            </a:r>
            <a:r>
              <a:rPr lang="en-US" sz="1400" baseline="0" dirty="0">
                <a:solidFill>
                  <a:schemeClr val="accent1">
                    <a:lumMod val="75000"/>
                  </a:schemeClr>
                </a:solidFill>
              </a:rPr>
              <a:t> are </a:t>
            </a:r>
            <a:r>
              <a:rPr lang="en-US" sz="1400" baseline="0" dirty="0"/>
              <a:t>from Sales and Use Taxes.  Also includes </a:t>
            </a:r>
            <a:r>
              <a:rPr lang="en-US" sz="1400" baseline="0" dirty="0" smtClean="0"/>
              <a:t>property, lodging, </a:t>
            </a:r>
            <a:r>
              <a:rPr lang="en-US" sz="1400" baseline="0" dirty="0"/>
              <a:t>highway users, </a:t>
            </a:r>
            <a:r>
              <a:rPr lang="en-US" sz="1400" baseline="0" dirty="0" smtClean="0"/>
              <a:t>severance, </a:t>
            </a:r>
            <a:r>
              <a:rPr lang="en-US" sz="1400" baseline="0" dirty="0"/>
              <a:t>and franchise tax.</a:t>
            </a:r>
            <a:endParaRPr lang="en-US" sz="1400" dirty="0"/>
          </a:p>
        </p:txBody>
      </p:sp>
      <p:sp>
        <p:nvSpPr>
          <p:cNvPr id="8" name="TextBox 13"/>
          <p:cNvSpPr txBox="1"/>
          <p:nvPr/>
        </p:nvSpPr>
        <p:spPr>
          <a:xfrm>
            <a:off x="685800" y="3124200"/>
            <a:ext cx="1905000" cy="1676400"/>
          </a:xfrm>
          <a:prstGeom prst="rect">
            <a:avLst/>
          </a:prstGeom>
          <a:solidFill>
            <a:schemeClr val="lt1"/>
          </a:solidFill>
          <a:ln w="9525" cmpd="sng">
            <a:solidFill>
              <a:schemeClr val="lt1">
                <a:shade val="50000"/>
              </a:schemeClr>
            </a:solidFill>
          </a:ln>
          <a:effectLst>
            <a:outerShdw blurRad="63500" sx="102000" sy="102000" algn="ctr" rotWithShape="0">
              <a:prstClr val="black">
                <a:alpha val="40000"/>
              </a:prstClr>
            </a:outerShdw>
          </a:effectLst>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400" b="1" i="1" dirty="0">
                <a:solidFill>
                  <a:srgbClr val="C00000"/>
                </a:solidFill>
              </a:rPr>
              <a:t>The majority of Charges for Service </a:t>
            </a:r>
            <a:r>
              <a:rPr lang="en-US" sz="1400" b="0" i="0" dirty="0"/>
              <a:t>comes from utility fees, rural fire district contract,</a:t>
            </a:r>
            <a:r>
              <a:rPr lang="en-US" sz="1400" b="0" i="0" baseline="0" dirty="0"/>
              <a:t> ambulance transports, and the E911 surcharge.</a:t>
            </a:r>
            <a:endParaRPr lang="en-US" sz="1400" b="0" i="0" dirty="0"/>
          </a:p>
        </p:txBody>
      </p:sp>
      <p:sp>
        <p:nvSpPr>
          <p:cNvPr id="10" name="TextBox 14"/>
          <p:cNvSpPr txBox="1"/>
          <p:nvPr/>
        </p:nvSpPr>
        <p:spPr>
          <a:xfrm>
            <a:off x="685800" y="4800600"/>
            <a:ext cx="1905000" cy="990600"/>
          </a:xfrm>
          <a:prstGeom prst="rect">
            <a:avLst/>
          </a:prstGeom>
          <a:solidFill>
            <a:schemeClr val="lt1"/>
          </a:solidFill>
          <a:ln w="9525" cmpd="sng">
            <a:solidFill>
              <a:schemeClr val="lt1">
                <a:shade val="50000"/>
              </a:schemeClr>
            </a:solidFill>
          </a:ln>
          <a:effectLst>
            <a:outerShdw blurRad="63500" sx="102000" sy="102000" algn="ctr" rotWithShape="0">
              <a:prstClr val="black">
                <a:alpha val="40000"/>
              </a:prstClr>
            </a:outerShdw>
          </a:effectLst>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400" b="1" i="1" dirty="0" err="1">
                <a:solidFill>
                  <a:schemeClr val="accent3">
                    <a:lumMod val="75000"/>
                  </a:schemeClr>
                </a:solidFill>
              </a:rPr>
              <a:t>Interfund</a:t>
            </a:r>
            <a:r>
              <a:rPr lang="en-US" sz="1400" b="1" i="1" dirty="0">
                <a:solidFill>
                  <a:schemeClr val="accent3">
                    <a:lumMod val="75000"/>
                  </a:schemeClr>
                </a:solidFill>
              </a:rPr>
              <a:t> </a:t>
            </a:r>
            <a:r>
              <a:rPr lang="en-US" sz="1400" b="1" i="1" dirty="0" smtClean="0">
                <a:solidFill>
                  <a:schemeClr val="accent3">
                    <a:lumMod val="75000"/>
                  </a:schemeClr>
                </a:solidFill>
              </a:rPr>
              <a:t>revenues </a:t>
            </a:r>
            <a:r>
              <a:rPr lang="en-US" sz="1400" b="0" i="0" baseline="0" dirty="0"/>
              <a:t>are the </a:t>
            </a:r>
            <a:r>
              <a:rPr lang="en-US" sz="1400" b="0" i="0" baseline="0" dirty="0" smtClean="0"/>
              <a:t>internal charges </a:t>
            </a:r>
            <a:r>
              <a:rPr lang="en-US" sz="1400" b="0" i="0" baseline="0" dirty="0"/>
              <a:t>for fleet, technology, and insurance. </a:t>
            </a:r>
            <a:endParaRPr lang="en-US" sz="1400" b="0" i="0" dirty="0"/>
          </a:p>
        </p:txBody>
      </p:sp>
      <p:sp>
        <p:nvSpPr>
          <p:cNvPr id="11" name="TextBox 15"/>
          <p:cNvSpPr txBox="1"/>
          <p:nvPr/>
        </p:nvSpPr>
        <p:spPr>
          <a:xfrm>
            <a:off x="2590800" y="4953000"/>
            <a:ext cx="1889759" cy="838200"/>
          </a:xfrm>
          <a:prstGeom prst="rect">
            <a:avLst/>
          </a:prstGeom>
          <a:solidFill>
            <a:schemeClr val="lt1"/>
          </a:solidFill>
          <a:ln w="9525" cmpd="sng">
            <a:solidFill>
              <a:schemeClr val="lt1">
                <a:shade val="50000"/>
              </a:schemeClr>
            </a:solidFill>
          </a:ln>
          <a:effectLst>
            <a:outerShdw blurRad="63500" sx="102000" sy="102000" algn="ctr" rotWithShape="0">
              <a:prstClr val="black">
                <a:alpha val="40000"/>
              </a:prstClr>
            </a:outerShdw>
          </a:effectLst>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400" b="1" i="1" dirty="0">
                <a:solidFill>
                  <a:schemeClr val="accent3">
                    <a:lumMod val="75000"/>
                  </a:schemeClr>
                </a:solidFill>
              </a:rPr>
              <a:t>Intergovernmental</a:t>
            </a:r>
            <a:r>
              <a:rPr lang="en-US" sz="1400" b="1" i="1" dirty="0"/>
              <a:t> </a:t>
            </a:r>
            <a:r>
              <a:rPr lang="en-US" sz="1400" b="0" i="0" baseline="0" dirty="0"/>
              <a:t>revenue is State or Federal grant revenues.</a:t>
            </a:r>
            <a:endParaRPr lang="en-US" sz="1400" b="0" i="0" dirty="0"/>
          </a:p>
        </p:txBody>
      </p:sp>
      <p:sp>
        <p:nvSpPr>
          <p:cNvPr id="12" name="TextBox 16"/>
          <p:cNvSpPr txBox="1"/>
          <p:nvPr/>
        </p:nvSpPr>
        <p:spPr>
          <a:xfrm>
            <a:off x="4480560" y="4953000"/>
            <a:ext cx="2720340" cy="838200"/>
          </a:xfrm>
          <a:prstGeom prst="rect">
            <a:avLst/>
          </a:prstGeom>
          <a:solidFill>
            <a:schemeClr val="lt1"/>
          </a:solidFill>
          <a:ln w="9525" cmpd="sng">
            <a:solidFill>
              <a:schemeClr val="lt1">
                <a:shade val="50000"/>
              </a:schemeClr>
            </a:solidFill>
          </a:ln>
          <a:effectLst>
            <a:outerShdw blurRad="63500" sx="102000" sy="102000" algn="ctr" rotWithShape="0">
              <a:prstClr val="black">
                <a:alpha val="40000"/>
              </a:prstClr>
            </a:outerShdw>
          </a:effectLst>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400" b="1" i="1" dirty="0">
                <a:solidFill>
                  <a:schemeClr val="accent4">
                    <a:lumMod val="75000"/>
                  </a:schemeClr>
                </a:solidFill>
              </a:rPr>
              <a:t>Other revenue </a:t>
            </a:r>
            <a:r>
              <a:rPr lang="en-US" sz="1400" b="0" i="0" dirty="0"/>
              <a:t>is</a:t>
            </a:r>
            <a:r>
              <a:rPr lang="en-US" sz="1400" b="0" i="0" baseline="0" dirty="0"/>
              <a:t> made up of fines, tap charges, licenses, permits, and interest.</a:t>
            </a:r>
            <a:endParaRPr lang="en-US" sz="1400" b="0" i="0" dirty="0"/>
          </a:p>
        </p:txBody>
      </p:sp>
      <p:graphicFrame>
        <p:nvGraphicFramePr>
          <p:cNvPr id="18" name="Chart 17"/>
          <p:cNvGraphicFramePr>
            <a:graphicFrameLocks/>
          </p:cNvGraphicFramePr>
          <p:nvPr>
            <p:extLst>
              <p:ext uri="{D42A27DB-BD31-4B8C-83A1-F6EECF244321}">
                <p14:modId xmlns:p14="http://schemas.microsoft.com/office/powerpoint/2010/main" val="2755712420"/>
              </p:ext>
            </p:extLst>
          </p:nvPr>
        </p:nvGraphicFramePr>
        <p:xfrm>
          <a:off x="2514600" y="1371600"/>
          <a:ext cx="4815840" cy="3630930"/>
        </p:xfrm>
        <a:graphic>
          <a:graphicData uri="http://schemas.openxmlformats.org/drawingml/2006/chart">
            <c:chart xmlns:c="http://schemas.openxmlformats.org/drawingml/2006/chart" xmlns:r="http://schemas.openxmlformats.org/officeDocument/2006/relationships" r:id="rId3"/>
          </a:graphicData>
        </a:graphic>
      </p:graphicFrame>
      <p:pic>
        <p:nvPicPr>
          <p:cNvPr id="13" name="Picture 12" descr="Logo Caps Color.jpg"/>
          <p:cNvPicPr>
            <a:picLocks noChangeAspect="1"/>
          </p:cNvPicPr>
          <p:nvPr/>
        </p:nvPicPr>
        <p:blipFill>
          <a:blip r:embed="rId4" cstate="print"/>
          <a:stretch>
            <a:fillRect/>
          </a:stretch>
        </p:blipFill>
        <p:spPr>
          <a:xfrm>
            <a:off x="304800" y="6248400"/>
            <a:ext cx="1905000" cy="47538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8">
                                            <p:graphicEl>
                                              <a:chart seriesIdx="-3" categoryIdx="-3" bldStep="gridLegend"/>
                                            </p:graphicEl>
                                          </p:spTgt>
                                        </p:tgtEl>
                                        <p:attrNameLst>
                                          <p:attrName>style.visibility</p:attrName>
                                        </p:attrNameLst>
                                      </p:cBhvr>
                                      <p:to>
                                        <p:strVal val="visible"/>
                                      </p:to>
                                    </p:set>
                                    <p:animEffect transition="in" filter="wipe(up)">
                                      <p:cBhvr>
                                        <p:cTn id="7" dur="500"/>
                                        <p:tgtEl>
                                          <p:spTgt spid="18">
                                            <p:graphicEl>
                                              <a:chart seriesIdx="-3" categoryIdx="-3" bldStep="gridLegend"/>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8">
                                            <p:graphicEl>
                                              <a:chart seriesIdx="0" categoryIdx="-4" bldStep="series"/>
                                            </p:graphicEl>
                                          </p:spTgt>
                                        </p:tgtEl>
                                        <p:attrNameLst>
                                          <p:attrName>style.visibility</p:attrName>
                                        </p:attrNameLst>
                                      </p:cBhvr>
                                      <p:to>
                                        <p:strVal val="visible"/>
                                      </p:to>
                                    </p:set>
                                    <p:animEffect transition="in" filter="wipe(up)">
                                      <p:cBhvr>
                                        <p:cTn id="12" dur="500"/>
                                        <p:tgtEl>
                                          <p:spTgt spid="18">
                                            <p:graphicEl>
                                              <a:chart seriesIdx="0" categoryIdx="-4" bldStep="series"/>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8">
                                            <p:graphicEl>
                                              <a:chart seriesIdx="1" categoryIdx="-4" bldStep="series"/>
                                            </p:graphicEl>
                                          </p:spTgt>
                                        </p:tgtEl>
                                        <p:attrNameLst>
                                          <p:attrName>style.visibility</p:attrName>
                                        </p:attrNameLst>
                                      </p:cBhvr>
                                      <p:to>
                                        <p:strVal val="visible"/>
                                      </p:to>
                                    </p:set>
                                    <p:animEffect transition="in" filter="wipe(up)">
                                      <p:cBhvr>
                                        <p:cTn id="17" dur="500"/>
                                        <p:tgtEl>
                                          <p:spTgt spid="18">
                                            <p:graphicEl>
                                              <a:chart seriesIdx="1" categoryIdx="-4" bldStep="series"/>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18">
                                            <p:graphicEl>
                                              <a:chart seriesIdx="2" categoryIdx="-4" bldStep="series"/>
                                            </p:graphicEl>
                                          </p:spTgt>
                                        </p:tgtEl>
                                        <p:attrNameLst>
                                          <p:attrName>style.visibility</p:attrName>
                                        </p:attrNameLst>
                                      </p:cBhvr>
                                      <p:to>
                                        <p:strVal val="visible"/>
                                      </p:to>
                                    </p:set>
                                    <p:animEffect transition="in" filter="wipe(up)">
                                      <p:cBhvr>
                                        <p:cTn id="22" dur="500"/>
                                        <p:tgtEl>
                                          <p:spTgt spid="18">
                                            <p:graphicEl>
                                              <a:chart seriesIdx="2" categoryIdx="-4" bldStep="series"/>
                                            </p:graphic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18">
                                            <p:graphicEl>
                                              <a:chart seriesIdx="3" categoryIdx="-4" bldStep="series"/>
                                            </p:graphicEl>
                                          </p:spTgt>
                                        </p:tgtEl>
                                        <p:attrNameLst>
                                          <p:attrName>style.visibility</p:attrName>
                                        </p:attrNameLst>
                                      </p:cBhvr>
                                      <p:to>
                                        <p:strVal val="visible"/>
                                      </p:to>
                                    </p:set>
                                    <p:animEffect transition="in" filter="wipe(up)">
                                      <p:cBhvr>
                                        <p:cTn id="27" dur="500"/>
                                        <p:tgtEl>
                                          <p:spTgt spid="18">
                                            <p:graphicEl>
                                              <a:chart seriesIdx="3" categoryIdx="-4" bldStep="series"/>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8" grpId="0">
        <p:bldSub>
          <a:bldChart bld="series"/>
        </p:bldSub>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Spending By Type</a:t>
            </a:r>
            <a:endParaRPr lang="en-US" dirty="0">
              <a:solidFill>
                <a:srgbClr val="FF0000"/>
              </a:solidFill>
            </a:endParaRPr>
          </a:p>
        </p:txBody>
      </p:sp>
      <p:pic>
        <p:nvPicPr>
          <p:cNvPr id="16" name="Picture 15" descr="Logo Caps Color.jpg"/>
          <p:cNvPicPr>
            <a:picLocks noChangeAspect="1"/>
          </p:cNvPicPr>
          <p:nvPr/>
        </p:nvPicPr>
        <p:blipFill>
          <a:blip r:embed="rId3" cstate="print"/>
          <a:stretch>
            <a:fillRect/>
          </a:stretch>
        </p:blipFill>
        <p:spPr>
          <a:xfrm>
            <a:off x="304800" y="6248400"/>
            <a:ext cx="1905000" cy="475386"/>
          </a:xfrm>
          <a:prstGeom prst="rect">
            <a:avLst/>
          </a:prstGeom>
        </p:spPr>
      </p:pic>
      <p:graphicFrame>
        <p:nvGraphicFramePr>
          <p:cNvPr id="10" name="Chart 9"/>
          <p:cNvGraphicFramePr>
            <a:graphicFrameLocks/>
          </p:cNvGraphicFramePr>
          <p:nvPr>
            <p:extLst>
              <p:ext uri="{D42A27DB-BD31-4B8C-83A1-F6EECF244321}">
                <p14:modId xmlns:p14="http://schemas.microsoft.com/office/powerpoint/2010/main" val="1912438926"/>
              </p:ext>
            </p:extLst>
          </p:nvPr>
        </p:nvGraphicFramePr>
        <p:xfrm>
          <a:off x="990600" y="1447800"/>
          <a:ext cx="7056120" cy="5038293"/>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
                                            <p:graphicEl>
                                              <a:chart seriesIdx="-3" categoryIdx="-3" bldStep="gridLegend"/>
                                            </p:graphicEl>
                                          </p:spTgt>
                                        </p:tgtEl>
                                        <p:attrNameLst>
                                          <p:attrName>style.visibility</p:attrName>
                                        </p:attrNameLst>
                                      </p:cBhvr>
                                      <p:to>
                                        <p:strVal val="visible"/>
                                      </p:to>
                                    </p:set>
                                    <p:animEffect transition="in" filter="wipe(down)">
                                      <p:cBhvr>
                                        <p:cTn id="7" dur="500"/>
                                        <p:tgtEl>
                                          <p:spTgt spid="10">
                                            <p:graphicEl>
                                              <a:chart seriesIdx="-3" categoryIdx="-3" bldStep="gridLegend"/>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0">
                                            <p:graphicEl>
                                              <a:chart seriesIdx="-4" categoryIdx="0" bldStep="category"/>
                                            </p:graphicEl>
                                          </p:spTgt>
                                        </p:tgtEl>
                                        <p:attrNameLst>
                                          <p:attrName>style.visibility</p:attrName>
                                        </p:attrNameLst>
                                      </p:cBhvr>
                                      <p:to>
                                        <p:strVal val="visible"/>
                                      </p:to>
                                    </p:set>
                                    <p:animEffect transition="in" filter="wipe(down)">
                                      <p:cBhvr>
                                        <p:cTn id="12" dur="500"/>
                                        <p:tgtEl>
                                          <p:spTgt spid="10">
                                            <p:graphicEl>
                                              <a:chart seriesIdx="-4" categoryIdx="0" bldStep="category"/>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0">
                                            <p:graphicEl>
                                              <a:chart seriesIdx="-4" categoryIdx="1" bldStep="category"/>
                                            </p:graphicEl>
                                          </p:spTgt>
                                        </p:tgtEl>
                                        <p:attrNameLst>
                                          <p:attrName>style.visibility</p:attrName>
                                        </p:attrNameLst>
                                      </p:cBhvr>
                                      <p:to>
                                        <p:strVal val="visible"/>
                                      </p:to>
                                    </p:set>
                                    <p:animEffect transition="in" filter="wipe(down)">
                                      <p:cBhvr>
                                        <p:cTn id="17" dur="500"/>
                                        <p:tgtEl>
                                          <p:spTgt spid="10">
                                            <p:graphicEl>
                                              <a:chart seriesIdx="-4" categoryIdx="1" bldStep="category"/>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0">
                                            <p:graphicEl>
                                              <a:chart seriesIdx="-4" categoryIdx="2" bldStep="category"/>
                                            </p:graphicEl>
                                          </p:spTgt>
                                        </p:tgtEl>
                                        <p:attrNameLst>
                                          <p:attrName>style.visibility</p:attrName>
                                        </p:attrNameLst>
                                      </p:cBhvr>
                                      <p:to>
                                        <p:strVal val="visible"/>
                                      </p:to>
                                    </p:set>
                                    <p:animEffect transition="in" filter="wipe(down)">
                                      <p:cBhvr>
                                        <p:cTn id="22" dur="500"/>
                                        <p:tgtEl>
                                          <p:spTgt spid="10">
                                            <p:graphicEl>
                                              <a:chart seriesIdx="-4" categoryIdx="2" bldStep="category"/>
                                            </p:graphic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0">
                                            <p:graphicEl>
                                              <a:chart seriesIdx="-4" categoryIdx="3" bldStep="category"/>
                                            </p:graphicEl>
                                          </p:spTgt>
                                        </p:tgtEl>
                                        <p:attrNameLst>
                                          <p:attrName>style.visibility</p:attrName>
                                        </p:attrNameLst>
                                      </p:cBhvr>
                                      <p:to>
                                        <p:strVal val="visible"/>
                                      </p:to>
                                    </p:set>
                                    <p:animEffect transition="in" filter="wipe(down)">
                                      <p:cBhvr>
                                        <p:cTn id="27" dur="500"/>
                                        <p:tgtEl>
                                          <p:spTgt spid="10">
                                            <p:graphicEl>
                                              <a:chart seriesIdx="-4" categoryIdx="3" bldStep="category"/>
                                            </p:graphic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0">
                                            <p:graphicEl>
                                              <a:chart seriesIdx="-4" categoryIdx="4" bldStep="category"/>
                                            </p:graphicEl>
                                          </p:spTgt>
                                        </p:tgtEl>
                                        <p:attrNameLst>
                                          <p:attrName>style.visibility</p:attrName>
                                        </p:attrNameLst>
                                      </p:cBhvr>
                                      <p:to>
                                        <p:strVal val="visible"/>
                                      </p:to>
                                    </p:set>
                                    <p:animEffect transition="in" filter="wipe(down)">
                                      <p:cBhvr>
                                        <p:cTn id="32" dur="500"/>
                                        <p:tgtEl>
                                          <p:spTgt spid="10">
                                            <p:graphicEl>
                                              <a:chart seriesIdx="-4" categoryIdx="4" bldStep="category"/>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0" grpId="0">
        <p:bldSub>
          <a:bldChart bld="category"/>
        </p:bldSub>
      </p:bldGraphic>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Essential</Template>
  <TotalTime>9098</TotalTime>
  <Words>3597</Words>
  <Application>Microsoft Office PowerPoint</Application>
  <PresentationFormat>On-screen Show (4:3)</PresentationFormat>
  <Paragraphs>295</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Adjacency</vt:lpstr>
      <vt:lpstr>City of Grand Junction 2014 Budget</vt:lpstr>
      <vt:lpstr>Service with Honor, Integrity, Teamwork, and Respect</vt:lpstr>
      <vt:lpstr>Service with Honor, Integrity, Teamwork, and Respect</vt:lpstr>
      <vt:lpstr>Service with Honor, Integrity, Teamwork, and Respect</vt:lpstr>
      <vt:lpstr>Building the Budget City Council Budget Sessions</vt:lpstr>
      <vt:lpstr>2014 Budget Overview</vt:lpstr>
      <vt:lpstr>2014 Budget Overview (continued)</vt:lpstr>
      <vt:lpstr>2014 Source of Revenues</vt:lpstr>
      <vt:lpstr>Spending By Type</vt:lpstr>
      <vt:lpstr>Spending By Department</vt:lpstr>
      <vt:lpstr>PowerPoint Presentation</vt:lpstr>
      <vt:lpstr> </vt:lpstr>
      <vt:lpstr>Question &amp; Answer</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city</dc:creator>
  <cp:lastModifiedBy>jodir</cp:lastModifiedBy>
  <cp:revision>521</cp:revision>
  <cp:lastPrinted>2013-12-04T23:07:18Z</cp:lastPrinted>
  <dcterms:created xsi:type="dcterms:W3CDTF">2011-12-12T18:23:26Z</dcterms:created>
  <dcterms:modified xsi:type="dcterms:W3CDTF">2013-12-04T23:08:17Z</dcterms:modified>
</cp:coreProperties>
</file>