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354" r:id="rId3"/>
    <p:sldId id="280" r:id="rId4"/>
    <p:sldId id="358" r:id="rId5"/>
    <p:sldId id="322" r:id="rId6"/>
    <p:sldId id="355" r:id="rId7"/>
    <p:sldId id="330" r:id="rId8"/>
    <p:sldId id="356" r:id="rId9"/>
    <p:sldId id="357" r:id="rId10"/>
    <p:sldId id="333" r:id="rId11"/>
    <p:sldId id="352" r:id="rId12"/>
    <p:sldId id="353" r:id="rId13"/>
    <p:sldId id="342" r:id="rId14"/>
    <p:sldId id="327" r:id="rId1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6800"/>
    <a:srgbClr val="7B5229"/>
    <a:srgbClr val="604A7B"/>
    <a:srgbClr val="800080"/>
    <a:srgbClr val="5C005C"/>
    <a:srgbClr val="660066"/>
    <a:srgbClr val="481F67"/>
    <a:srgbClr val="666666"/>
    <a:srgbClr val="8B2D2D"/>
    <a:srgbClr val="7C2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81207" autoAdjust="0"/>
  </p:normalViewPr>
  <p:slideViewPr>
    <p:cSldViewPr>
      <p:cViewPr>
        <p:scale>
          <a:sx n="120" d="100"/>
          <a:sy n="120" d="100"/>
        </p:scale>
        <p:origin x="-230" y="1238"/>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3014" y="-8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ITYHALL-FS\VOL_ASV\Accounting\Share\2015%20Budget\Council\Workshops\Final\FB%20WS,%20Presentation%20Info.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ITYHALL-FS\VOL_ASV\Accounting\Share\2015%20Budget\Council\Workshops\Final\FB%20WS,%20Presentation%20Info.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ITYHALL-FS\VOL_ASV\Accounting\Share\2015%20Budget\Council\Workshops\Final\FB%20WS,%20Presentation%20Info.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ITYHALL-FS\VOL_ASV\Accounting\Share\2015%20Budget\Council\Workshops\Final\FB%20WS,%20Presentation%20Info.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'Budget History'!$A$39</c:f>
              <c:strCache>
                <c:ptCount val="1"/>
                <c:pt idx="0">
                  <c:v>Labor</c:v>
                </c:pt>
              </c:strCache>
            </c:strRef>
          </c:tx>
          <c:invertIfNegative val="0"/>
          <c:cat>
            <c:strRef>
              <c:f>'Budget History'!$B$38:$G$38</c:f>
              <c:strCache>
                <c:ptCount val="6"/>
                <c:pt idx="0">
                  <c:v>2010</c:v>
                </c:pt>
                <c:pt idx="1">
                  <c:v>2011</c:v>
                </c:pt>
                <c:pt idx="2">
                  <c:v>2012</c:v>
                </c:pt>
                <c:pt idx="3">
                  <c:v>2013</c:v>
                </c:pt>
                <c:pt idx="4">
                  <c:v>2014 Amended</c:v>
                </c:pt>
                <c:pt idx="5">
                  <c:v>2015 Proposed</c:v>
                </c:pt>
              </c:strCache>
            </c:strRef>
          </c:cat>
          <c:val>
            <c:numRef>
              <c:f>'Budget History'!$B$39:$G$39</c:f>
              <c:numCache>
                <c:formatCode>_(* #,##0_);_(* \(#,##0\);_(* "-"??_);_(@_)</c:formatCode>
                <c:ptCount val="6"/>
                <c:pt idx="0">
                  <c:v>57846935.539999999</c:v>
                </c:pt>
                <c:pt idx="1">
                  <c:v>55690886.330000013</c:v>
                </c:pt>
                <c:pt idx="2">
                  <c:v>58251379</c:v>
                </c:pt>
                <c:pt idx="3">
                  <c:v>61115289</c:v>
                </c:pt>
                <c:pt idx="4">
                  <c:v>60605225</c:v>
                </c:pt>
                <c:pt idx="5">
                  <c:v>62411500</c:v>
                </c:pt>
              </c:numCache>
            </c:numRef>
          </c:val>
        </c:ser>
        <c:ser>
          <c:idx val="1"/>
          <c:order val="1"/>
          <c:tx>
            <c:strRef>
              <c:f>'Budget History'!$A$40</c:f>
              <c:strCache>
                <c:ptCount val="1"/>
                <c:pt idx="0">
                  <c:v>Operating </c:v>
                </c:pt>
              </c:strCache>
            </c:strRef>
          </c:tx>
          <c:invertIfNegative val="0"/>
          <c:cat>
            <c:strRef>
              <c:f>'Budget History'!$B$38:$G$38</c:f>
              <c:strCache>
                <c:ptCount val="6"/>
                <c:pt idx="0">
                  <c:v>2010</c:v>
                </c:pt>
                <c:pt idx="1">
                  <c:v>2011</c:v>
                </c:pt>
                <c:pt idx="2">
                  <c:v>2012</c:v>
                </c:pt>
                <c:pt idx="3">
                  <c:v>2013</c:v>
                </c:pt>
                <c:pt idx="4">
                  <c:v>2014 Amended</c:v>
                </c:pt>
                <c:pt idx="5">
                  <c:v>2015 Proposed</c:v>
                </c:pt>
              </c:strCache>
            </c:strRef>
          </c:cat>
          <c:val>
            <c:numRef>
              <c:f>'Budget History'!$B$40:$G$40</c:f>
              <c:numCache>
                <c:formatCode>_(* #,##0_);_(* \(#,##0\);_(* "-"??_);_(@_)</c:formatCode>
                <c:ptCount val="6"/>
                <c:pt idx="0">
                  <c:v>25887516</c:v>
                </c:pt>
                <c:pt idx="1">
                  <c:v>23305230</c:v>
                </c:pt>
                <c:pt idx="2">
                  <c:v>24283343</c:v>
                </c:pt>
                <c:pt idx="3">
                  <c:v>25715408</c:v>
                </c:pt>
                <c:pt idx="4">
                  <c:v>25550143</c:v>
                </c:pt>
                <c:pt idx="5">
                  <c:v>27035738</c:v>
                </c:pt>
              </c:numCache>
            </c:numRef>
          </c:val>
        </c:ser>
        <c:ser>
          <c:idx val="2"/>
          <c:order val="2"/>
          <c:tx>
            <c:strRef>
              <c:f>'Budget History'!$A$41</c:f>
              <c:strCache>
                <c:ptCount val="1"/>
                <c:pt idx="0">
                  <c:v>Internal Services</c:v>
                </c:pt>
              </c:strCache>
            </c:strRef>
          </c:tx>
          <c:invertIfNegative val="0"/>
          <c:cat>
            <c:strRef>
              <c:f>'Budget History'!$B$38:$G$38</c:f>
              <c:strCache>
                <c:ptCount val="6"/>
                <c:pt idx="0">
                  <c:v>2010</c:v>
                </c:pt>
                <c:pt idx="1">
                  <c:v>2011</c:v>
                </c:pt>
                <c:pt idx="2">
                  <c:v>2012</c:v>
                </c:pt>
                <c:pt idx="3">
                  <c:v>2013</c:v>
                </c:pt>
                <c:pt idx="4">
                  <c:v>2014 Amended</c:v>
                </c:pt>
                <c:pt idx="5">
                  <c:v>2015 Proposed</c:v>
                </c:pt>
              </c:strCache>
            </c:strRef>
          </c:cat>
          <c:val>
            <c:numRef>
              <c:f>'Budget History'!$B$41:$G$41</c:f>
              <c:numCache>
                <c:formatCode>_(* #,##0_);_(* \(#,##0\);_(* "-"??_);_(@_)</c:formatCode>
                <c:ptCount val="6"/>
                <c:pt idx="0">
                  <c:v>11125235</c:v>
                </c:pt>
                <c:pt idx="1">
                  <c:v>12927494</c:v>
                </c:pt>
                <c:pt idx="2">
                  <c:v>13396149</c:v>
                </c:pt>
                <c:pt idx="3">
                  <c:v>14438766</c:v>
                </c:pt>
                <c:pt idx="4">
                  <c:v>15139280</c:v>
                </c:pt>
                <c:pt idx="5">
                  <c:v>19491881</c:v>
                </c:pt>
              </c:numCache>
            </c:numRef>
          </c:val>
        </c:ser>
        <c:ser>
          <c:idx val="3"/>
          <c:order val="3"/>
          <c:tx>
            <c:strRef>
              <c:f>'Budget History'!$A$42</c:f>
              <c:strCache>
                <c:ptCount val="1"/>
                <c:pt idx="0">
                  <c:v>Debt </c:v>
                </c:pt>
              </c:strCache>
            </c:strRef>
          </c:tx>
          <c:invertIfNegative val="0"/>
          <c:cat>
            <c:strRef>
              <c:f>'Budget History'!$B$38:$G$38</c:f>
              <c:strCache>
                <c:ptCount val="6"/>
                <c:pt idx="0">
                  <c:v>2010</c:v>
                </c:pt>
                <c:pt idx="1">
                  <c:v>2011</c:v>
                </c:pt>
                <c:pt idx="2">
                  <c:v>2012</c:v>
                </c:pt>
                <c:pt idx="3">
                  <c:v>2013</c:v>
                </c:pt>
                <c:pt idx="4">
                  <c:v>2014 Amended</c:v>
                </c:pt>
                <c:pt idx="5">
                  <c:v>2015 Proposed</c:v>
                </c:pt>
              </c:strCache>
            </c:strRef>
          </c:cat>
          <c:val>
            <c:numRef>
              <c:f>'Budget History'!$B$42:$G$42</c:f>
              <c:numCache>
                <c:formatCode>_(* #,##0_);_(* \(#,##0\);_(* "-"??_);_(@_)</c:formatCode>
                <c:ptCount val="6"/>
                <c:pt idx="0">
                  <c:v>10172756</c:v>
                </c:pt>
                <c:pt idx="1">
                  <c:v>13374730</c:v>
                </c:pt>
                <c:pt idx="2">
                  <c:v>13631911</c:v>
                </c:pt>
                <c:pt idx="3">
                  <c:v>12776556</c:v>
                </c:pt>
                <c:pt idx="4">
                  <c:v>11069004</c:v>
                </c:pt>
                <c:pt idx="5">
                  <c:v>9670151</c:v>
                </c:pt>
              </c:numCache>
            </c:numRef>
          </c:val>
        </c:ser>
        <c:ser>
          <c:idx val="4"/>
          <c:order val="4"/>
          <c:tx>
            <c:strRef>
              <c:f>'Budget History'!$A$43</c:f>
              <c:strCache>
                <c:ptCount val="1"/>
                <c:pt idx="0">
                  <c:v>Capital</c:v>
                </c:pt>
              </c:strCache>
            </c:strRef>
          </c:tx>
          <c:invertIfNegative val="0"/>
          <c:cat>
            <c:strRef>
              <c:f>'Budget History'!$B$38:$G$38</c:f>
              <c:strCache>
                <c:ptCount val="6"/>
                <c:pt idx="0">
                  <c:v>2010</c:v>
                </c:pt>
                <c:pt idx="1">
                  <c:v>2011</c:v>
                </c:pt>
                <c:pt idx="2">
                  <c:v>2012</c:v>
                </c:pt>
                <c:pt idx="3">
                  <c:v>2013</c:v>
                </c:pt>
                <c:pt idx="4">
                  <c:v>2014 Amended</c:v>
                </c:pt>
                <c:pt idx="5">
                  <c:v>2015 Proposed</c:v>
                </c:pt>
              </c:strCache>
            </c:strRef>
          </c:cat>
          <c:val>
            <c:numRef>
              <c:f>'Budget History'!$B$43:$G$43</c:f>
              <c:numCache>
                <c:formatCode>_(* #,##0_);_(* \(#,##0\);_(* "-"??_);_(@_)</c:formatCode>
                <c:ptCount val="6"/>
                <c:pt idx="0">
                  <c:v>35642137</c:v>
                </c:pt>
                <c:pt idx="1">
                  <c:v>41868833</c:v>
                </c:pt>
                <c:pt idx="2">
                  <c:v>44495311</c:v>
                </c:pt>
                <c:pt idx="3">
                  <c:v>31781440</c:v>
                </c:pt>
                <c:pt idx="4">
                  <c:v>24608840</c:v>
                </c:pt>
                <c:pt idx="5">
                  <c:v>24412654</c:v>
                </c:pt>
              </c:numCache>
            </c:numRef>
          </c:val>
        </c:ser>
        <c:dLbls>
          <c:showLegendKey val="0"/>
          <c:showVal val="0"/>
          <c:showCatName val="0"/>
          <c:showSerName val="0"/>
          <c:showPercent val="0"/>
          <c:showBubbleSize val="0"/>
        </c:dLbls>
        <c:gapWidth val="21"/>
        <c:overlap val="100"/>
        <c:axId val="4780032"/>
        <c:axId val="4781568"/>
      </c:barChart>
      <c:catAx>
        <c:axId val="4780032"/>
        <c:scaling>
          <c:orientation val="minMax"/>
        </c:scaling>
        <c:delete val="0"/>
        <c:axPos val="b"/>
        <c:majorTickMark val="out"/>
        <c:minorTickMark val="none"/>
        <c:tickLblPos val="nextTo"/>
        <c:txPr>
          <a:bodyPr/>
          <a:lstStyle/>
          <a:p>
            <a:pPr>
              <a:defRPr b="1"/>
            </a:pPr>
            <a:endParaRPr lang="en-US"/>
          </a:p>
        </c:txPr>
        <c:crossAx val="4781568"/>
        <c:crosses val="autoZero"/>
        <c:auto val="1"/>
        <c:lblAlgn val="ctr"/>
        <c:lblOffset val="100"/>
        <c:noMultiLvlLbl val="0"/>
      </c:catAx>
      <c:valAx>
        <c:axId val="4781568"/>
        <c:scaling>
          <c:orientation val="minMax"/>
          <c:max val="165000000"/>
          <c:min val="0"/>
        </c:scaling>
        <c:delete val="0"/>
        <c:axPos val="l"/>
        <c:majorGridlines/>
        <c:numFmt formatCode="&quot;$&quot;#,##0" sourceLinked="0"/>
        <c:majorTickMark val="out"/>
        <c:minorTickMark val="none"/>
        <c:tickLblPos val="nextTo"/>
        <c:txPr>
          <a:bodyPr/>
          <a:lstStyle/>
          <a:p>
            <a:pPr>
              <a:defRPr b="1"/>
            </a:pPr>
            <a:endParaRPr lang="en-US"/>
          </a:p>
        </c:txPr>
        <c:crossAx val="4780032"/>
        <c:crosses val="autoZero"/>
        <c:crossBetween val="between"/>
        <c:dispUnits>
          <c:builtInUnit val="millions"/>
          <c:dispUnitsLbl>
            <c:layout/>
          </c:dispUnitsLbl>
        </c:dispUnits>
      </c:valAx>
    </c:plotArea>
    <c:legend>
      <c:legendPos val="b"/>
      <c:layout/>
      <c:overlay val="0"/>
      <c:txPr>
        <a:bodyPr/>
        <a:lstStyle/>
        <a:p>
          <a:pPr>
            <a:defRPr b="1"/>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revenues!$A$55</c:f>
              <c:strCache>
                <c:ptCount val="1"/>
                <c:pt idx="0">
                  <c:v>Taxes</c:v>
                </c:pt>
              </c:strCache>
            </c:strRef>
          </c:tx>
          <c:invertIfNegative val="0"/>
          <c:dLbls>
            <c:dLbl>
              <c:idx val="0"/>
              <c:layout/>
              <c:tx>
                <c:rich>
                  <a:bodyPr/>
                  <a:lstStyle/>
                  <a:p>
                    <a:r>
                      <a:rPr lang="en-US" smtClean="0"/>
                      <a:t>58%</a:t>
                    </a:r>
                    <a:endParaRPr lang="en-US"/>
                  </a:p>
                </c:rich>
              </c:tx>
              <c:dLblPos val="ctr"/>
              <c:showLegendKey val="0"/>
              <c:showVal val="1"/>
              <c:showCatName val="0"/>
              <c:showSerName val="0"/>
              <c:showPercent val="0"/>
              <c:showBubbleSize val="0"/>
            </c:dLbl>
            <c:spPr>
              <a:noFill/>
              <a:ln>
                <a:noFill/>
              </a:ln>
              <a:effectLst/>
            </c:spPr>
            <c:txPr>
              <a:bodyPr/>
              <a:lstStyle/>
              <a:p>
                <a:pPr algn="ctr">
                  <a:defRPr lang="en-US" sz="1000" b="1" i="0" u="none" strike="noStrike" kern="1200" baseline="0">
                    <a:solidFill>
                      <a:sysClr val="window" lastClr="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revenues!$B$54</c:f>
              <c:strCache>
                <c:ptCount val="1"/>
                <c:pt idx="0">
                  <c:v>Revenues</c:v>
                </c:pt>
              </c:strCache>
            </c:strRef>
          </c:cat>
          <c:val>
            <c:numRef>
              <c:f>revenues!$B$55</c:f>
              <c:numCache>
                <c:formatCode>0%</c:formatCode>
                <c:ptCount val="1"/>
                <c:pt idx="0">
                  <c:v>0.57225529094655003</c:v>
                </c:pt>
              </c:numCache>
            </c:numRef>
          </c:val>
        </c:ser>
        <c:ser>
          <c:idx val="1"/>
          <c:order val="1"/>
          <c:tx>
            <c:strRef>
              <c:f>revenues!$A$56</c:f>
              <c:strCache>
                <c:ptCount val="1"/>
                <c:pt idx="0">
                  <c:v>Charges For Service</c:v>
                </c:pt>
              </c:strCache>
            </c:strRef>
          </c:tx>
          <c:invertIfNegative val="0"/>
          <c:dLbls>
            <c:spPr>
              <a:noFill/>
              <a:ln>
                <a:noFill/>
              </a:ln>
              <a:effectLst/>
            </c:spPr>
            <c:txPr>
              <a:bodyPr/>
              <a:lstStyle/>
              <a:p>
                <a:pPr algn="ctr">
                  <a:defRPr lang="en-US" sz="1000" b="1" i="0" u="none" strike="noStrike" kern="1200" baseline="0">
                    <a:solidFill>
                      <a:sysClr val="window" lastClr="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revenues!$B$54</c:f>
              <c:strCache>
                <c:ptCount val="1"/>
                <c:pt idx="0">
                  <c:v>Revenues</c:v>
                </c:pt>
              </c:strCache>
            </c:strRef>
          </c:cat>
          <c:val>
            <c:numRef>
              <c:f>revenues!$B$56</c:f>
              <c:numCache>
                <c:formatCode>0%</c:formatCode>
                <c:ptCount val="1"/>
                <c:pt idx="0">
                  <c:v>0.32327466158982249</c:v>
                </c:pt>
              </c:numCache>
            </c:numRef>
          </c:val>
        </c:ser>
        <c:ser>
          <c:idx val="2"/>
          <c:order val="2"/>
          <c:tx>
            <c:strRef>
              <c:f>revenues!$A$57</c:f>
              <c:strCache>
                <c:ptCount val="1"/>
                <c:pt idx="0">
                  <c:v>Intergovernmental</c:v>
                </c:pt>
              </c:strCache>
            </c:strRef>
          </c:tx>
          <c:invertIfNegative val="0"/>
          <c:dLbls>
            <c:spPr>
              <a:noFill/>
              <a:ln>
                <a:noFill/>
              </a:ln>
              <a:effectLst/>
            </c:spPr>
            <c:txPr>
              <a:bodyPr/>
              <a:lstStyle/>
              <a:p>
                <a:pPr algn="ctr">
                  <a:defRPr lang="en-US" sz="1000" b="1" i="0" u="none" strike="noStrike" kern="1200" baseline="0">
                    <a:solidFill>
                      <a:sysClr val="window" lastClr="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revenues!$B$54</c:f>
              <c:strCache>
                <c:ptCount val="1"/>
                <c:pt idx="0">
                  <c:v>Revenues</c:v>
                </c:pt>
              </c:strCache>
            </c:strRef>
          </c:cat>
          <c:val>
            <c:numRef>
              <c:f>revenues!$B$57</c:f>
              <c:numCache>
                <c:formatCode>0%</c:formatCode>
                <c:ptCount val="1"/>
                <c:pt idx="0">
                  <c:v>6.4191138405193623E-2</c:v>
                </c:pt>
              </c:numCache>
            </c:numRef>
          </c:val>
        </c:ser>
        <c:ser>
          <c:idx val="3"/>
          <c:order val="3"/>
          <c:tx>
            <c:strRef>
              <c:f>revenues!$A$58</c:f>
              <c:strCache>
                <c:ptCount val="1"/>
                <c:pt idx="0">
                  <c:v>Other</c:v>
                </c:pt>
              </c:strCache>
            </c:strRef>
          </c:tx>
          <c:invertIfNegative val="0"/>
          <c:dLbls>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revenues!$B$54</c:f>
              <c:strCache>
                <c:ptCount val="1"/>
                <c:pt idx="0">
                  <c:v>Revenues</c:v>
                </c:pt>
              </c:strCache>
            </c:strRef>
          </c:cat>
          <c:val>
            <c:numRef>
              <c:f>revenues!$B$58</c:f>
              <c:numCache>
                <c:formatCode>0%</c:formatCode>
                <c:ptCount val="1"/>
                <c:pt idx="0">
                  <c:v>4.0278909058433836E-2</c:v>
                </c:pt>
              </c:numCache>
            </c:numRef>
          </c:val>
        </c:ser>
        <c:dLbls>
          <c:dLblPos val="ctr"/>
          <c:showLegendKey val="0"/>
          <c:showVal val="1"/>
          <c:showCatName val="0"/>
          <c:showSerName val="0"/>
          <c:showPercent val="0"/>
          <c:showBubbleSize val="0"/>
        </c:dLbls>
        <c:gapWidth val="150"/>
        <c:overlap val="100"/>
        <c:axId val="103021952"/>
        <c:axId val="103048320"/>
      </c:barChart>
      <c:catAx>
        <c:axId val="103021952"/>
        <c:scaling>
          <c:orientation val="minMax"/>
        </c:scaling>
        <c:delete val="0"/>
        <c:axPos val="b"/>
        <c:numFmt formatCode="General" sourceLinked="0"/>
        <c:majorTickMark val="out"/>
        <c:minorTickMark val="none"/>
        <c:tickLblPos val="nextTo"/>
        <c:txPr>
          <a:bodyPr/>
          <a:lstStyle/>
          <a:p>
            <a:pPr>
              <a:defRPr b="1"/>
            </a:pPr>
            <a:endParaRPr lang="en-US"/>
          </a:p>
        </c:txPr>
        <c:crossAx val="103048320"/>
        <c:crosses val="autoZero"/>
        <c:auto val="1"/>
        <c:lblAlgn val="ctr"/>
        <c:lblOffset val="100"/>
        <c:noMultiLvlLbl val="0"/>
      </c:catAx>
      <c:valAx>
        <c:axId val="103048320"/>
        <c:scaling>
          <c:orientation val="minMax"/>
          <c:max val="1"/>
        </c:scaling>
        <c:delete val="1"/>
        <c:axPos val="l"/>
        <c:majorGridlines/>
        <c:numFmt formatCode="0%" sourceLinked="1"/>
        <c:majorTickMark val="out"/>
        <c:minorTickMark val="none"/>
        <c:tickLblPos val="nextTo"/>
        <c:crossAx val="103021952"/>
        <c:crosses val="autoZero"/>
        <c:crossBetween val="between"/>
      </c:valAx>
    </c:plotArea>
    <c:legend>
      <c:legendPos val="b"/>
      <c:layout/>
      <c:overlay val="0"/>
      <c:txPr>
        <a:bodyPr/>
        <a:lstStyle/>
        <a:p>
          <a:pPr>
            <a:defRPr b="1"/>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a:t>2015 Budget-Total $143 Million</a:t>
            </a:r>
          </a:p>
        </c:rich>
      </c:tx>
      <c:layout>
        <c:manualLayout>
          <c:xMode val="edge"/>
          <c:yMode val="edge"/>
          <c:x val="0.27316176045498847"/>
          <c:y val="2.3933011545642442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4219249991011385E-3"/>
          <c:y val="0.12098738450715073"/>
          <c:w val="0.95936628718421402"/>
          <c:h val="0.87496362716753984"/>
        </c:manualLayout>
      </c:layout>
      <c:pie3DChart>
        <c:varyColors val="1"/>
        <c:ser>
          <c:idx val="0"/>
          <c:order val="0"/>
          <c:dPt>
            <c:idx val="1"/>
            <c:bubble3D val="0"/>
            <c:spPr>
              <a:solidFill>
                <a:schemeClr val="accent6">
                  <a:lumMod val="75000"/>
                </a:schemeClr>
              </a:solidFill>
            </c:spPr>
          </c:dPt>
          <c:dLbls>
            <c:dLbl>
              <c:idx val="0"/>
              <c:layout>
                <c:manualLayout>
                  <c:x val="-0.30086802050384726"/>
                  <c:y val="-7.0107178631656549E-3"/>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2.2242705340537291E-2"/>
                  <c:y val="-0.20680374905555521"/>
                </c:manualLayout>
              </c:layout>
              <c:tx>
                <c:rich>
                  <a:bodyPr/>
                  <a:lstStyle/>
                  <a:p>
                    <a:r>
                      <a:rPr lang="en-US" sz="1100"/>
                      <a:t>Internal Service Expense
 $19.5 million
13%</a:t>
                    </a:r>
                  </a:p>
                  <a:p>
                    <a:r>
                      <a:rPr lang="en-US" sz="1100"/>
                      <a:t>(technology, fleet, insurance, dispatch, facilities)</a:t>
                    </a:r>
                    <a:endParaRPr lang="en-US"/>
                  </a:p>
                </c:rich>
              </c:tx>
              <c:showLegendKey val="0"/>
              <c:showVal val="1"/>
              <c:showCatName val="1"/>
              <c:showSerName val="0"/>
              <c:showPercent val="1"/>
              <c:showBubbleSize val="0"/>
              <c:separator>
</c:separator>
              <c:extLst>
                <c:ext xmlns:c15="http://schemas.microsoft.com/office/drawing/2012/chart" uri="{CE6537A1-D6FC-4f65-9D91-7224C49458BB}">
                  <c15:layout/>
                </c:ext>
              </c:extLst>
            </c:dLbl>
            <c:dLbl>
              <c:idx val="2"/>
              <c:layout>
                <c:manualLayout>
                  <c:x val="0.16096417435000113"/>
                  <c:y val="-0.17680108826976337"/>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3"/>
              <c:layout>
                <c:manualLayout>
                  <c:x val="0.14120370370370369"/>
                  <c:y val="2.861906754409322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4"/>
              <c:layout>
                <c:manualLayout>
                  <c:x val="0.16138837012360635"/>
                  <c:y val="0.11690386527770985"/>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spPr>
              <a:noFill/>
              <a:ln>
                <a:noFill/>
              </a:ln>
              <a:effectLst/>
            </c:spPr>
            <c:txPr>
              <a:bodyPr/>
              <a:lstStyle/>
              <a:p>
                <a:pPr>
                  <a:defRPr sz="1100" b="1">
                    <a:solidFill>
                      <a:schemeClr val="bg1"/>
                    </a:solidFill>
                  </a:defRPr>
                </a:pPr>
                <a:endParaRPr lang="en-U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'spending by type'!$A$11:$A$15</c:f>
              <c:strCache>
                <c:ptCount val="5"/>
                <c:pt idx="0">
                  <c:v>Labor Expense</c:v>
                </c:pt>
                <c:pt idx="1">
                  <c:v>Internal Service Expense</c:v>
                </c:pt>
                <c:pt idx="2">
                  <c:v>Operating Expense</c:v>
                </c:pt>
                <c:pt idx="3">
                  <c:v>Debt Service</c:v>
                </c:pt>
                <c:pt idx="4">
                  <c:v>Capital Spending</c:v>
                </c:pt>
              </c:strCache>
            </c:strRef>
          </c:cat>
          <c:val>
            <c:numRef>
              <c:f>'spending by type'!$B$11:$B$15</c:f>
              <c:numCache>
                <c:formatCode>_("$"* #,##0.0_);_("$"* \(#,##0.0\);_("$"* "-"??_);_(@_)</c:formatCode>
                <c:ptCount val="5"/>
                <c:pt idx="0">
                  <c:v>62.411499999999997</c:v>
                </c:pt>
                <c:pt idx="1">
                  <c:v>19.391880999999998</c:v>
                </c:pt>
                <c:pt idx="2">
                  <c:v>27.035737999999998</c:v>
                </c:pt>
                <c:pt idx="3">
                  <c:v>9.6701510000000006</c:v>
                </c:pt>
                <c:pt idx="4">
                  <c:v>24.412654</c:v>
                </c:pt>
              </c:numCache>
            </c:numRef>
          </c:val>
        </c:ser>
        <c:dLbls>
          <c:showLegendKey val="0"/>
          <c:showVal val="1"/>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dirty="0"/>
              <a:t>2015 Operating Budget-$108.9 Million</a:t>
            </a:r>
          </a:p>
        </c:rich>
      </c:tx>
      <c:layout>
        <c:manualLayout>
          <c:xMode val="edge"/>
          <c:yMode val="edge"/>
          <c:x val="0.44991483207456212"/>
          <c:y val="4.3174615415860762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080775617333547"/>
          <c:y val="8.658639331272934E-2"/>
          <c:w val="0.87188989769136005"/>
          <c:h val="0.79622333255776645"/>
        </c:manualLayout>
      </c:layout>
      <c:pie3DChart>
        <c:varyColors val="1"/>
        <c:ser>
          <c:idx val="0"/>
          <c:order val="0"/>
          <c:dPt>
            <c:idx val="0"/>
            <c:bubble3D val="0"/>
          </c:dPt>
          <c:dPt>
            <c:idx val="1"/>
            <c:bubble3D val="0"/>
            <c:spPr>
              <a:solidFill>
                <a:schemeClr val="accent6">
                  <a:lumMod val="75000"/>
                </a:schemeClr>
              </a:solidFill>
            </c:spPr>
          </c:dPt>
          <c:dPt>
            <c:idx val="2"/>
            <c:bubble3D val="0"/>
            <c:spPr>
              <a:solidFill>
                <a:schemeClr val="accent4">
                  <a:lumMod val="75000"/>
                </a:schemeClr>
              </a:solidFill>
            </c:spPr>
          </c:dPt>
          <c:dPt>
            <c:idx val="3"/>
            <c:bubble3D val="0"/>
            <c:spPr>
              <a:solidFill>
                <a:sysClr val="windowText" lastClr="000000">
                  <a:lumMod val="65000"/>
                  <a:lumOff val="35000"/>
                </a:sysClr>
              </a:solidFill>
            </c:spPr>
          </c:dPt>
          <c:dPt>
            <c:idx val="4"/>
            <c:bubble3D val="0"/>
            <c:spPr>
              <a:solidFill>
                <a:sysClr val="window" lastClr="FFFFFF">
                  <a:lumMod val="50000"/>
                </a:sysClr>
              </a:solidFill>
            </c:spPr>
          </c:dPt>
          <c:dPt>
            <c:idx val="5"/>
            <c:bubble3D val="0"/>
            <c:spPr>
              <a:solidFill>
                <a:sysClr val="window" lastClr="FFFFFF">
                  <a:lumMod val="65000"/>
                </a:sysClr>
              </a:solidFill>
            </c:spPr>
          </c:dPt>
          <c:dPt>
            <c:idx val="6"/>
            <c:bubble3D val="0"/>
            <c:spPr>
              <a:solidFill>
                <a:sysClr val="window" lastClr="FFFFFF">
                  <a:lumMod val="75000"/>
                </a:sysClr>
              </a:solidFill>
            </c:spPr>
          </c:dPt>
          <c:dPt>
            <c:idx val="7"/>
            <c:bubble3D val="0"/>
            <c:spPr>
              <a:solidFill>
                <a:sysClr val="window" lastClr="FFFFFF">
                  <a:lumMod val="85000"/>
                </a:sysClr>
              </a:solidFill>
            </c:spPr>
          </c:dPt>
          <c:dPt>
            <c:idx val="8"/>
            <c:bubble3D val="0"/>
            <c:spPr>
              <a:solidFill>
                <a:schemeClr val="accent2">
                  <a:lumMod val="75000"/>
                </a:schemeClr>
              </a:solidFill>
            </c:spPr>
          </c:dPt>
          <c:dPt>
            <c:idx val="9"/>
            <c:bubble3D val="0"/>
            <c:spPr>
              <a:solidFill>
                <a:schemeClr val="accent3">
                  <a:lumMod val="75000"/>
                </a:schemeClr>
              </a:solidFill>
            </c:spPr>
          </c:dPt>
          <c:dLbls>
            <c:dLbl>
              <c:idx val="0"/>
              <c:layout>
                <c:manualLayout>
                  <c:x val="-0.18235738389844128"/>
                  <c:y val="8.9564120816969531E-2"/>
                </c:manualLayout>
              </c:layout>
              <c:tx>
                <c:rich>
                  <a:bodyPr/>
                  <a:lstStyle/>
                  <a:p>
                    <a:r>
                      <a:rPr lang="en-US">
                        <a:solidFill>
                          <a:schemeClr val="bg1"/>
                        </a:solidFill>
                      </a:rPr>
                      <a:t>Police</a:t>
                    </a:r>
                    <a:r>
                      <a:rPr lang="en-US"/>
                      <a:t/>
                    </a:r>
                    <a:br>
                      <a:rPr lang="en-US"/>
                    </a:br>
                    <a:r>
                      <a:rPr lang="en-US">
                        <a:solidFill>
                          <a:srgbClr val="FFFF00"/>
                        </a:solidFill>
                      </a:rPr>
                      <a:t>196 Employees</a:t>
                    </a:r>
                    <a:br>
                      <a:rPr lang="en-US">
                        <a:solidFill>
                          <a:srgbClr val="FFFF00"/>
                        </a:solidFill>
                      </a:rPr>
                    </a:br>
                    <a:r>
                      <a:rPr lang="en-US"/>
                      <a:t>  </a:t>
                    </a:r>
                    <a:r>
                      <a:rPr lang="en-US">
                        <a:solidFill>
                          <a:schemeClr val="bg1"/>
                        </a:solidFill>
                      </a:rPr>
                      <a:t>$27.2 Million</a:t>
                    </a:r>
                    <a:br>
                      <a:rPr lang="en-US">
                        <a:solidFill>
                          <a:schemeClr val="bg1"/>
                        </a:solidFill>
                      </a:rPr>
                    </a:br>
                    <a:r>
                      <a:rPr lang="en-US">
                        <a:solidFill>
                          <a:schemeClr val="bg1"/>
                        </a:solidFill>
                      </a:rPr>
                      <a:t>25%</a:t>
                    </a:r>
                  </a:p>
                </c:rich>
              </c:tx>
              <c:showLegendKey val="0"/>
              <c:showVal val="1"/>
              <c:showCatName val="1"/>
              <c:showSerName val="0"/>
              <c:showPercent val="1"/>
              <c:showBubbleSize val="0"/>
              <c:extLst>
                <c:ext xmlns:c15="http://schemas.microsoft.com/office/drawing/2012/chart" uri="{CE6537A1-D6FC-4f65-9D91-7224C49458BB}">
                  <c15:layout/>
                </c:ext>
              </c:extLst>
            </c:dLbl>
            <c:dLbl>
              <c:idx val="1"/>
              <c:layout>
                <c:manualLayout>
                  <c:x val="-0.1940101380457214"/>
                  <c:y val="-0.18169071488486618"/>
                </c:manualLayout>
              </c:layout>
              <c:tx>
                <c:rich>
                  <a:bodyPr/>
                  <a:lstStyle/>
                  <a:p>
                    <a:r>
                      <a:rPr lang="en-US">
                        <a:solidFill>
                          <a:schemeClr val="bg1"/>
                        </a:solidFill>
                      </a:rPr>
                      <a:t>Public Works and Utilities</a:t>
                    </a:r>
                    <a:br>
                      <a:rPr lang="en-US">
                        <a:solidFill>
                          <a:schemeClr val="bg1"/>
                        </a:solidFill>
                      </a:rPr>
                    </a:br>
                    <a:r>
                      <a:rPr lang="en-US">
                        <a:solidFill>
                          <a:srgbClr val="FFFF00"/>
                        </a:solidFill>
                      </a:rPr>
                      <a:t>133 Employees</a:t>
                    </a:r>
                    <a:br>
                      <a:rPr lang="en-US">
                        <a:solidFill>
                          <a:srgbClr val="FFFF00"/>
                        </a:solidFill>
                      </a:rPr>
                    </a:br>
                    <a:r>
                      <a:rPr lang="en-US"/>
                      <a:t>  </a:t>
                    </a:r>
                    <a:r>
                      <a:rPr lang="en-US">
                        <a:solidFill>
                          <a:schemeClr val="bg1"/>
                        </a:solidFill>
                      </a:rPr>
                      <a:t>$25.0 Million</a:t>
                    </a:r>
                    <a:br>
                      <a:rPr lang="en-US">
                        <a:solidFill>
                          <a:schemeClr val="bg1"/>
                        </a:solidFill>
                      </a:rPr>
                    </a:br>
                    <a:r>
                      <a:rPr lang="en-US">
                        <a:solidFill>
                          <a:schemeClr val="bg1"/>
                        </a:solidFill>
                      </a:rPr>
                      <a:t>23%</a:t>
                    </a:r>
                  </a:p>
                </c:rich>
              </c:tx>
              <c:showLegendKey val="0"/>
              <c:showVal val="1"/>
              <c:showCatName val="1"/>
              <c:showSerName val="0"/>
              <c:showPercent val="1"/>
              <c:showBubbleSize val="0"/>
              <c:extLst>
                <c:ext xmlns:c15="http://schemas.microsoft.com/office/drawing/2012/chart" uri="{CE6537A1-D6FC-4f65-9D91-7224C49458BB}">
                  <c15:layout/>
                </c:ext>
              </c:extLst>
            </c:dLbl>
            <c:dLbl>
              <c:idx val="2"/>
              <c:layout>
                <c:manualLayout>
                  <c:x val="3.0595980845905712E-2"/>
                  <c:y val="1.0254823172876586E-2"/>
                </c:manualLayout>
              </c:layout>
              <c:tx>
                <c:rich>
                  <a:bodyPr/>
                  <a:lstStyle/>
                  <a:p>
                    <a:r>
                      <a:rPr lang="en-US" smtClean="0"/>
                      <a:t>Convention</a:t>
                    </a:r>
                    <a:r>
                      <a:rPr lang="en-US" dirty="0"/>
                      <a:t>, &amp; Visitor Services</a:t>
                    </a:r>
                    <a:br>
                      <a:rPr lang="en-US" dirty="0"/>
                    </a:br>
                    <a:r>
                      <a:rPr lang="en-US" dirty="0">
                        <a:solidFill>
                          <a:schemeClr val="accent3">
                            <a:lumMod val="75000"/>
                          </a:schemeClr>
                        </a:solidFill>
                      </a:rPr>
                      <a:t>22 Employees</a:t>
                    </a:r>
                    <a:r>
                      <a:rPr lang="en-US" dirty="0"/>
                      <a:t/>
                    </a:r>
                    <a:br>
                      <a:rPr lang="en-US" dirty="0"/>
                    </a:br>
                    <a:r>
                      <a:rPr lang="en-US" dirty="0"/>
                      <a:t>  $4.5 Million</a:t>
                    </a:r>
                    <a:br>
                      <a:rPr lang="en-US" dirty="0"/>
                    </a:br>
                    <a:r>
                      <a:rPr lang="en-US" dirty="0"/>
                      <a:t>4%</a:t>
                    </a:r>
                  </a:p>
                </c:rich>
              </c:tx>
              <c:showLegendKey val="0"/>
              <c:showVal val="1"/>
              <c:showCatName val="1"/>
              <c:showSerName val="0"/>
              <c:showPercent val="1"/>
              <c:showBubbleSize val="0"/>
              <c:extLst>
                <c:ext xmlns:c15="http://schemas.microsoft.com/office/drawing/2012/chart" uri="{CE6537A1-D6FC-4f65-9D91-7224C49458BB}">
                  <c15:layout/>
                </c:ext>
              </c:extLst>
            </c:dLbl>
            <c:dLbl>
              <c:idx val="3"/>
              <c:layout>
                <c:manualLayout>
                  <c:x val="9.1625012522289676E-2"/>
                  <c:y val="2.0602490732472875E-2"/>
                </c:manualLayout>
              </c:layout>
              <c:tx>
                <c:rich>
                  <a:bodyPr/>
                  <a:lstStyle/>
                  <a:p>
                    <a:r>
                      <a:rPr lang="en-US"/>
                      <a:t>Administration (includes City Council, Legal, Finance,</a:t>
                    </a:r>
                    <a:r>
                      <a:rPr lang="en-US" baseline="0"/>
                      <a:t> Human Resources, Purchasing)</a:t>
                    </a:r>
                    <a:br>
                      <a:rPr lang="en-US" baseline="0"/>
                    </a:br>
                    <a:r>
                      <a:rPr lang="en-US" baseline="0">
                        <a:solidFill>
                          <a:schemeClr val="accent3">
                            <a:lumMod val="75000"/>
                          </a:schemeClr>
                        </a:solidFill>
                      </a:rPr>
                      <a:t>57 Employees</a:t>
                    </a:r>
                    <a:r>
                      <a:rPr lang="en-US" baseline="0"/>
                      <a:t/>
                    </a:r>
                    <a:br>
                      <a:rPr lang="en-US" baseline="0"/>
                    </a:br>
                    <a:r>
                      <a:rPr lang="en-US"/>
                      <a:t>  $9.2 Million</a:t>
                    </a:r>
                    <a:br>
                      <a:rPr lang="en-US"/>
                    </a:br>
                    <a:r>
                      <a:rPr lang="en-US"/>
                      <a:t>9%</a:t>
                    </a:r>
                  </a:p>
                </c:rich>
              </c:tx>
              <c:showLegendKey val="0"/>
              <c:showVal val="1"/>
              <c:showCatName val="1"/>
              <c:showSerName val="0"/>
              <c:showPercent val="1"/>
              <c:showBubbleSize val="0"/>
              <c:extLst>
                <c:ext xmlns:c15="http://schemas.microsoft.com/office/drawing/2012/chart" uri="{CE6537A1-D6FC-4f65-9D91-7224C49458BB}">
                  <c15:layout/>
                </c:ext>
              </c:extLst>
            </c:dLbl>
            <c:dLbl>
              <c:idx val="4"/>
              <c:layout>
                <c:manualLayout>
                  <c:x val="4.5534811965298232E-2"/>
                  <c:y val="6.7584963606353327E-2"/>
                </c:manualLayout>
              </c:layout>
              <c:tx>
                <c:rich>
                  <a:bodyPr/>
                  <a:lstStyle/>
                  <a:p>
                    <a:r>
                      <a:rPr lang="en-US"/>
                      <a:t>Information</a:t>
                    </a:r>
                    <a:r>
                      <a:rPr lang="en-US" baseline="0"/>
                      <a:t> </a:t>
                    </a:r>
                    <a:r>
                      <a:rPr lang="en-US"/>
                      <a:t>Technology</a:t>
                    </a:r>
                    <a:br>
                      <a:rPr lang="en-US"/>
                    </a:br>
                    <a:r>
                      <a:rPr lang="en-US"/>
                      <a:t>  </a:t>
                    </a:r>
                    <a:r>
                      <a:rPr lang="en-US">
                        <a:solidFill>
                          <a:schemeClr val="accent3">
                            <a:lumMod val="75000"/>
                          </a:schemeClr>
                        </a:solidFill>
                      </a:rPr>
                      <a:t>23 Employees</a:t>
                    </a:r>
                    <a:r>
                      <a:rPr lang="en-US"/>
                      <a:t/>
                    </a:r>
                    <a:br>
                      <a:rPr lang="en-US"/>
                    </a:br>
                    <a:r>
                      <a:rPr lang="en-US"/>
                      <a:t>$6.5 Million</a:t>
                    </a:r>
                    <a:br>
                      <a:rPr lang="en-US"/>
                    </a:br>
                    <a:r>
                      <a:rPr lang="en-US"/>
                      <a:t>6%</a:t>
                    </a:r>
                  </a:p>
                </c:rich>
              </c:tx>
              <c:showLegendKey val="0"/>
              <c:showVal val="1"/>
              <c:showCatName val="1"/>
              <c:showSerName val="0"/>
              <c:showPercent val="1"/>
              <c:showBubbleSize val="0"/>
              <c:extLst>
                <c:ext xmlns:c15="http://schemas.microsoft.com/office/drawing/2012/chart" uri="{CE6537A1-D6FC-4f65-9D91-7224C49458BB}">
                  <c15:layout/>
                </c:ext>
              </c:extLst>
            </c:dLbl>
            <c:dLbl>
              <c:idx val="5"/>
              <c:layout>
                <c:manualLayout>
                  <c:x val="1.9318066157760813E-2"/>
                  <c:y val="1.6306619855507753E-2"/>
                </c:manualLayout>
              </c:layout>
              <c:tx>
                <c:rich>
                  <a:bodyPr/>
                  <a:lstStyle/>
                  <a:p>
                    <a:r>
                      <a:rPr lang="en-US"/>
                      <a:t>Fleet</a:t>
                    </a:r>
                    <a:br>
                      <a:rPr lang="en-US"/>
                    </a:br>
                    <a:r>
                      <a:rPr lang="en-US">
                        <a:solidFill>
                          <a:schemeClr val="accent3">
                            <a:lumMod val="75000"/>
                          </a:schemeClr>
                        </a:solidFill>
                      </a:rPr>
                      <a:t>13 Employees</a:t>
                    </a:r>
                    <a:r>
                      <a:rPr lang="en-US"/>
                      <a:t/>
                    </a:r>
                    <a:br>
                      <a:rPr lang="en-US"/>
                    </a:br>
                    <a:r>
                      <a:rPr lang="en-US"/>
                      <a:t>  $3.7 Million</a:t>
                    </a:r>
                    <a:br>
                      <a:rPr lang="en-US"/>
                    </a:br>
                    <a:r>
                      <a:rPr lang="en-US"/>
                      <a:t>3%</a:t>
                    </a:r>
                  </a:p>
                </c:rich>
              </c:tx>
              <c:showLegendKey val="0"/>
              <c:showVal val="1"/>
              <c:showCatName val="1"/>
              <c:showSerName val="0"/>
              <c:showPercent val="1"/>
              <c:showBubbleSize val="0"/>
              <c:extLst>
                <c:ext xmlns:c15="http://schemas.microsoft.com/office/drawing/2012/chart" uri="{CE6537A1-D6FC-4f65-9D91-7224C49458BB}">
                  <c15:layout/>
                </c:ext>
              </c:extLst>
            </c:dLbl>
            <c:dLbl>
              <c:idx val="6"/>
              <c:layout>
                <c:manualLayout>
                  <c:x val="9.1506882250405738E-4"/>
                  <c:y val="-5.3981485239602785E-2"/>
                </c:manualLayout>
              </c:layout>
              <c:tx>
                <c:rich>
                  <a:bodyPr/>
                  <a:lstStyle/>
                  <a:p>
                    <a:r>
                      <a:rPr lang="en-US"/>
                      <a:t>Self Insurance</a:t>
                    </a:r>
                    <a:br>
                      <a:rPr lang="en-US"/>
                    </a:br>
                    <a:r>
                      <a:rPr lang="en-US">
                        <a:solidFill>
                          <a:schemeClr val="accent3">
                            <a:lumMod val="75000"/>
                          </a:schemeClr>
                        </a:solidFill>
                      </a:rPr>
                      <a:t>2 Employees</a:t>
                    </a:r>
                    <a:r>
                      <a:rPr lang="en-US"/>
                      <a:t/>
                    </a:r>
                    <a:br>
                      <a:rPr lang="en-US"/>
                    </a:br>
                    <a:r>
                      <a:rPr lang="en-US"/>
                      <a:t>  $3.6 Million</a:t>
                    </a:r>
                    <a:br>
                      <a:rPr lang="en-US"/>
                    </a:br>
                    <a:r>
                      <a:rPr lang="en-US"/>
                      <a:t>3%</a:t>
                    </a:r>
                  </a:p>
                </c:rich>
              </c:tx>
              <c:showLegendKey val="0"/>
              <c:showVal val="1"/>
              <c:showCatName val="1"/>
              <c:showSerName val="0"/>
              <c:showPercent val="1"/>
              <c:showBubbleSize val="0"/>
              <c:extLst>
                <c:ext xmlns:c15="http://schemas.microsoft.com/office/drawing/2012/chart" uri="{CE6537A1-D6FC-4f65-9D91-7224C49458BB}">
                  <c15:layout/>
                </c:ext>
              </c:extLst>
            </c:dLbl>
            <c:dLbl>
              <c:idx val="7"/>
              <c:layout>
                <c:manualLayout>
                  <c:x val="5.9001021818837532E-4"/>
                  <c:y val="-0.12025952458262305"/>
                </c:manualLayout>
              </c:layout>
              <c:tx>
                <c:rich>
                  <a:bodyPr/>
                  <a:lstStyle/>
                  <a:p>
                    <a:r>
                      <a:rPr lang="en-US"/>
                      <a:t>Facilities</a:t>
                    </a:r>
                    <a:br>
                      <a:rPr lang="en-US"/>
                    </a:br>
                    <a:r>
                      <a:rPr lang="en-US">
                        <a:solidFill>
                          <a:schemeClr val="accent3">
                            <a:lumMod val="75000"/>
                          </a:schemeClr>
                        </a:solidFill>
                      </a:rPr>
                      <a:t>9 Employees</a:t>
                    </a:r>
                    <a:r>
                      <a:rPr lang="en-US"/>
                      <a:t/>
                    </a:r>
                    <a:br>
                      <a:rPr lang="en-US"/>
                    </a:br>
                    <a:r>
                      <a:rPr lang="en-US"/>
                      <a:t>  $3.0 Million</a:t>
                    </a:r>
                    <a:br>
                      <a:rPr lang="en-US"/>
                    </a:br>
                    <a:r>
                      <a:rPr lang="en-US"/>
                      <a:t>3%</a:t>
                    </a:r>
                  </a:p>
                </c:rich>
              </c:tx>
              <c:showLegendKey val="0"/>
              <c:showVal val="1"/>
              <c:showCatName val="1"/>
              <c:showSerName val="0"/>
              <c:showPercent val="1"/>
              <c:showBubbleSize val="0"/>
              <c:extLst>
                <c:ext xmlns:c15="http://schemas.microsoft.com/office/drawing/2012/chart" uri="{CE6537A1-D6FC-4f65-9D91-7224C49458BB}">
                  <c15:layout/>
                </c:ext>
              </c:extLst>
            </c:dLbl>
            <c:dLbl>
              <c:idx val="8"/>
              <c:layout>
                <c:manualLayout>
                  <c:x val="0.18939552198832288"/>
                  <c:y val="5.4149604039736225E-2"/>
                </c:manualLayout>
              </c:layout>
              <c:tx>
                <c:rich>
                  <a:bodyPr/>
                  <a:lstStyle/>
                  <a:p>
                    <a:r>
                      <a:rPr lang="en-US">
                        <a:solidFill>
                          <a:schemeClr val="bg1"/>
                        </a:solidFill>
                      </a:rPr>
                      <a:t>Fire</a:t>
                    </a:r>
                    <a:r>
                      <a:rPr lang="en-US"/>
                      <a:t/>
                    </a:r>
                    <a:br>
                      <a:rPr lang="en-US"/>
                    </a:br>
                    <a:r>
                      <a:rPr lang="en-US">
                        <a:solidFill>
                          <a:srgbClr val="FFFF00"/>
                        </a:solidFill>
                      </a:rPr>
                      <a:t>120 Employees</a:t>
                    </a:r>
                    <a:r>
                      <a:rPr lang="en-US"/>
                      <a:t/>
                    </a:r>
                    <a:br>
                      <a:rPr lang="en-US"/>
                    </a:br>
                    <a:r>
                      <a:rPr lang="en-US"/>
                      <a:t>  </a:t>
                    </a:r>
                    <a:r>
                      <a:rPr lang="en-US">
                        <a:solidFill>
                          <a:schemeClr val="bg1"/>
                        </a:solidFill>
                      </a:rPr>
                      <a:t>$15.6 Million</a:t>
                    </a:r>
                    <a:br>
                      <a:rPr lang="en-US">
                        <a:solidFill>
                          <a:schemeClr val="bg1"/>
                        </a:solidFill>
                      </a:rPr>
                    </a:br>
                    <a:r>
                      <a:rPr lang="en-US">
                        <a:solidFill>
                          <a:schemeClr val="bg1"/>
                        </a:solidFill>
                      </a:rPr>
                      <a:t>14%</a:t>
                    </a:r>
                  </a:p>
                </c:rich>
              </c:tx>
              <c:showLegendKey val="0"/>
              <c:showVal val="1"/>
              <c:showCatName val="1"/>
              <c:showSerName val="0"/>
              <c:showPercent val="1"/>
              <c:showBubbleSize val="0"/>
              <c:extLst>
                <c:ext xmlns:c15="http://schemas.microsoft.com/office/drawing/2012/chart" uri="{CE6537A1-D6FC-4f65-9D91-7224C49458BB}">
                  <c15:layout/>
                </c:ext>
              </c:extLst>
            </c:dLbl>
            <c:dLbl>
              <c:idx val="9"/>
              <c:layout>
                <c:manualLayout>
                  <c:x val="0.12062657346403129"/>
                  <c:y val="0.14526304913081919"/>
                </c:manualLayout>
              </c:layout>
              <c:tx>
                <c:rich>
                  <a:bodyPr/>
                  <a:lstStyle/>
                  <a:p>
                    <a:r>
                      <a:rPr lang="en-US" dirty="0">
                        <a:solidFill>
                          <a:schemeClr val="bg1"/>
                        </a:solidFill>
                      </a:rPr>
                      <a:t>Parks and Recreation</a:t>
                    </a:r>
                    <a:br>
                      <a:rPr lang="en-US" dirty="0">
                        <a:solidFill>
                          <a:schemeClr val="bg1"/>
                        </a:solidFill>
                      </a:rPr>
                    </a:br>
                    <a:r>
                      <a:rPr lang="en-US" dirty="0">
                        <a:solidFill>
                          <a:srgbClr val="FFFF00"/>
                        </a:solidFill>
                      </a:rPr>
                      <a:t>66</a:t>
                    </a:r>
                    <a:r>
                      <a:rPr lang="en-US" baseline="0" dirty="0">
                        <a:solidFill>
                          <a:srgbClr val="FFFF00"/>
                        </a:solidFill>
                      </a:rPr>
                      <a:t> Employees</a:t>
                    </a:r>
                  </a:p>
                  <a:p>
                    <a:r>
                      <a:rPr lang="en-US" dirty="0"/>
                      <a:t>  </a:t>
                    </a:r>
                    <a:r>
                      <a:rPr lang="en-US" dirty="0">
                        <a:solidFill>
                          <a:schemeClr val="bg1"/>
                        </a:solidFill>
                      </a:rPr>
                      <a:t>$10.6 Million</a:t>
                    </a:r>
                    <a:r>
                      <a:rPr lang="en-US" baseline="0" dirty="0">
                        <a:solidFill>
                          <a:schemeClr val="bg1"/>
                        </a:solidFill>
                      </a:rPr>
                      <a:t/>
                    </a:r>
                    <a:br>
                      <a:rPr lang="en-US" baseline="0" dirty="0">
                        <a:solidFill>
                          <a:schemeClr val="bg1"/>
                        </a:solidFill>
                      </a:rPr>
                    </a:br>
                    <a:r>
                      <a:rPr lang="en-US" dirty="0">
                        <a:solidFill>
                          <a:schemeClr val="bg1"/>
                        </a:solidFill>
                      </a:rPr>
                      <a:t>10%</a:t>
                    </a:r>
                  </a:p>
                </c:rich>
              </c:tx>
              <c:showLegendKey val="0"/>
              <c:showVal val="1"/>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b="1"/>
                </a:pPr>
                <a:endParaRPr lang="en-US"/>
              </a:p>
            </c:txPr>
            <c:showLegendKey val="0"/>
            <c:showVal val="1"/>
            <c:showCatName val="1"/>
            <c:showSerName val="0"/>
            <c:showPercent val="1"/>
            <c:showBubbleSize val="0"/>
            <c:showLeaderLines val="0"/>
            <c:extLst>
              <c:ext xmlns:c15="http://schemas.microsoft.com/office/drawing/2012/chart" uri="{CE6537A1-D6FC-4f65-9D91-7224C49458BB}"/>
            </c:extLst>
          </c:dLbls>
          <c:cat>
            <c:strRef>
              <c:f>'By Department'!$I$5:$I$14</c:f>
              <c:strCache>
                <c:ptCount val="10"/>
                <c:pt idx="0">
                  <c:v>Police</c:v>
                </c:pt>
                <c:pt idx="1">
                  <c:v>Public Works and Utilities</c:v>
                </c:pt>
                <c:pt idx="2">
                  <c:v>Economic, Convention, &amp; Visitor Services</c:v>
                </c:pt>
                <c:pt idx="3">
                  <c:v>Administration</c:v>
                </c:pt>
                <c:pt idx="4">
                  <c:v>Information Technology</c:v>
                </c:pt>
                <c:pt idx="5">
                  <c:v>Fleet</c:v>
                </c:pt>
                <c:pt idx="6">
                  <c:v>Self Insurance</c:v>
                </c:pt>
                <c:pt idx="7">
                  <c:v>Facilities</c:v>
                </c:pt>
                <c:pt idx="8">
                  <c:v>Fire</c:v>
                </c:pt>
                <c:pt idx="9">
                  <c:v>Parks and Recreation</c:v>
                </c:pt>
              </c:strCache>
            </c:strRef>
          </c:cat>
          <c:val>
            <c:numRef>
              <c:f>'By Department'!$J$5:$J$14</c:f>
              <c:numCache>
                <c:formatCode>_("$"* #,##0.0_);_("$"* \(#,##0.0\);_("$"* "-"??_);_(@_)</c:formatCode>
                <c:ptCount val="10"/>
                <c:pt idx="0">
                  <c:v>27.19015083942206</c:v>
                </c:pt>
                <c:pt idx="1">
                  <c:v>25.026264116045756</c:v>
                </c:pt>
                <c:pt idx="2">
                  <c:v>4.4715720000000001</c:v>
                </c:pt>
                <c:pt idx="3">
                  <c:v>9.2033759323520101</c:v>
                </c:pt>
                <c:pt idx="4">
                  <c:v>6.5162599999999999</c:v>
                </c:pt>
                <c:pt idx="5">
                  <c:v>3.7394820000000002</c:v>
                </c:pt>
                <c:pt idx="6">
                  <c:v>3.5642420000000001</c:v>
                </c:pt>
                <c:pt idx="7">
                  <c:v>2.9951620000000001</c:v>
                </c:pt>
                <c:pt idx="8">
                  <c:v>15.614344933574253</c:v>
                </c:pt>
                <c:pt idx="9">
                  <c:v>10.618265178605926</c:v>
                </c:pt>
              </c:numCache>
            </c:numRef>
          </c:val>
        </c:ser>
        <c:dLbls>
          <c:showLegendKey val="0"/>
          <c:showVal val="1"/>
          <c:showCatName val="0"/>
          <c:showSerName val="0"/>
          <c:showPercent val="0"/>
          <c:showBubbleSize val="0"/>
          <c:showLeaderLines val="0"/>
        </c:dLbls>
      </c:pie3DChart>
    </c:plotArea>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132067065519813"/>
          <c:y val="0.17973946302275765"/>
          <c:w val="0.58966042928236739"/>
          <c:h val="0.81638038650444478"/>
        </c:manualLayout>
      </c:layout>
      <c:pieChart>
        <c:varyColors val="1"/>
        <c:ser>
          <c:idx val="0"/>
          <c:order val="0"/>
          <c:dPt>
            <c:idx val="0"/>
            <c:bubble3D val="0"/>
            <c:spPr>
              <a:solidFill>
                <a:srgbClr val="7B5229"/>
              </a:solidFill>
            </c:spPr>
          </c:dPt>
          <c:dPt>
            <c:idx val="1"/>
            <c:bubble3D val="0"/>
            <c:spPr>
              <a:solidFill>
                <a:srgbClr val="604A7B"/>
              </a:solidFill>
            </c:spPr>
          </c:dPt>
          <c:dPt>
            <c:idx val="3"/>
            <c:bubble3D val="0"/>
            <c:spPr>
              <a:solidFill>
                <a:srgbClr val="038ED3">
                  <a:lumMod val="75000"/>
                </a:srgbClr>
              </a:solidFill>
            </c:spPr>
          </c:dPt>
          <c:dPt>
            <c:idx val="4"/>
            <c:bubble3D val="0"/>
            <c:spPr>
              <a:solidFill>
                <a:srgbClr val="D06800"/>
              </a:solidFill>
            </c:spPr>
          </c:dPt>
          <c:dPt>
            <c:idx val="5"/>
            <c:bubble3D val="0"/>
            <c:spPr>
              <a:solidFill>
                <a:srgbClr val="8B2D2D"/>
              </a:solidFill>
            </c:spPr>
          </c:dPt>
          <c:dPt>
            <c:idx val="6"/>
            <c:bubble3D val="0"/>
            <c:spPr>
              <a:solidFill>
                <a:srgbClr val="427E8E"/>
              </a:solidFill>
            </c:spPr>
          </c:dPt>
          <c:dPt>
            <c:idx val="7"/>
            <c:bubble3D val="0"/>
            <c:spPr>
              <a:solidFill>
                <a:srgbClr val="666666"/>
              </a:solidFill>
            </c:spPr>
          </c:dPt>
          <c:dLbls>
            <c:delete val="1"/>
          </c:dLbls>
          <c:cat>
            <c:strRef>
              <c:f>'Comm Inv'!$A$88:$A$95</c:f>
              <c:strCache>
                <c:ptCount val="8"/>
                <c:pt idx="0">
                  <c:v>Storm Drainage</c:v>
                </c:pt>
                <c:pt idx="1">
                  <c:v>CNG Biogas Project</c:v>
                </c:pt>
                <c:pt idx="2">
                  <c:v>Parks &amp; Pools</c:v>
                </c:pt>
                <c:pt idx="3">
                  <c:v>Public Safety</c:v>
                </c:pt>
                <c:pt idx="4">
                  <c:v>Street &amp; Bridge Infrastructure </c:v>
                </c:pt>
                <c:pt idx="5">
                  <c:v>Water &amp; Sewer</c:v>
                </c:pt>
                <c:pt idx="6">
                  <c:v>City Council Economic Development &amp; Community Partnerships</c:v>
                </c:pt>
                <c:pt idx="7">
                  <c:v>Fleet, Facilities, Technology</c:v>
                </c:pt>
              </c:strCache>
            </c:strRef>
          </c:cat>
          <c:val>
            <c:numRef>
              <c:f>'Comm Inv'!$B$88:$B$95</c:f>
              <c:numCache>
                <c:formatCode>_("$"* #,##0_);_("$"* \(#,##0\);_("$"* "-"??_);_(@_)</c:formatCode>
                <c:ptCount val="8"/>
                <c:pt idx="0">
                  <c:v>655400</c:v>
                </c:pt>
                <c:pt idx="1">
                  <c:v>1150000</c:v>
                </c:pt>
                <c:pt idx="2">
                  <c:v>1382313</c:v>
                </c:pt>
                <c:pt idx="3">
                  <c:v>3548144</c:v>
                </c:pt>
                <c:pt idx="4">
                  <c:v>6783092</c:v>
                </c:pt>
                <c:pt idx="5">
                  <c:v>6681740</c:v>
                </c:pt>
                <c:pt idx="6">
                  <c:v>2198540.5</c:v>
                </c:pt>
                <c:pt idx="7">
                  <c:v>4211965</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0.71689</cdr:x>
      <cdr:y>0.92032</cdr:y>
    </cdr:from>
    <cdr:to>
      <cdr:x>0.97333</cdr:x>
      <cdr:y>0.97404</cdr:y>
    </cdr:to>
    <cdr:sp macro="" textlink="">
      <cdr:nvSpPr>
        <cdr:cNvPr id="2" name="TextBox 1"/>
        <cdr:cNvSpPr txBox="1"/>
      </cdr:nvSpPr>
      <cdr:spPr>
        <a:xfrm xmlns:a="http://schemas.openxmlformats.org/drawingml/2006/main">
          <a:off x="4984750" y="5441950"/>
          <a:ext cx="1783089" cy="3176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t>641 Full</a:t>
          </a:r>
          <a:r>
            <a:rPr lang="en-US" sz="1100" b="1" baseline="0"/>
            <a:t> Time </a:t>
          </a:r>
          <a:r>
            <a:rPr lang="en-US" sz="1100" b="1"/>
            <a:t>Employees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71801" cy="464820"/>
          </a:xfrm>
          <a:prstGeom prst="rect">
            <a:avLst/>
          </a:prstGeom>
        </p:spPr>
        <p:txBody>
          <a:bodyPr vert="horz" lIns="92298" tIns="46149" rIns="92298" bIns="46149" rtlCol="0"/>
          <a:lstStyle>
            <a:lvl1pPr algn="l">
              <a:defRPr sz="1200"/>
            </a:lvl1pPr>
          </a:lstStyle>
          <a:p>
            <a:endParaRPr lang="en-US" dirty="0"/>
          </a:p>
        </p:txBody>
      </p:sp>
      <p:sp>
        <p:nvSpPr>
          <p:cNvPr id="3" name="Date Placeholder 2"/>
          <p:cNvSpPr>
            <a:spLocks noGrp="1"/>
          </p:cNvSpPr>
          <p:nvPr>
            <p:ph type="dt" sz="quarter" idx="1"/>
          </p:nvPr>
        </p:nvSpPr>
        <p:spPr>
          <a:xfrm>
            <a:off x="3884614" y="1"/>
            <a:ext cx="2971801" cy="464820"/>
          </a:xfrm>
          <a:prstGeom prst="rect">
            <a:avLst/>
          </a:prstGeom>
        </p:spPr>
        <p:txBody>
          <a:bodyPr vert="horz" lIns="92298" tIns="46149" rIns="92298" bIns="46149" rtlCol="0"/>
          <a:lstStyle>
            <a:lvl1pPr algn="r">
              <a:defRPr sz="1200"/>
            </a:lvl1pPr>
          </a:lstStyle>
          <a:p>
            <a:fld id="{A226A0B2-15CF-4F41-9EE1-DFAB85E5AA43}" type="datetimeFigureOut">
              <a:rPr lang="en-US" smtClean="0"/>
              <a:pPr/>
              <a:t>2/5/2015</a:t>
            </a:fld>
            <a:endParaRPr lang="en-US" dirty="0"/>
          </a:p>
        </p:txBody>
      </p:sp>
      <p:sp>
        <p:nvSpPr>
          <p:cNvPr id="4" name="Footer Placeholder 3"/>
          <p:cNvSpPr>
            <a:spLocks noGrp="1"/>
          </p:cNvSpPr>
          <p:nvPr>
            <p:ph type="ftr" sz="quarter" idx="2"/>
          </p:nvPr>
        </p:nvSpPr>
        <p:spPr>
          <a:xfrm>
            <a:off x="3" y="8829969"/>
            <a:ext cx="2971801" cy="464820"/>
          </a:xfrm>
          <a:prstGeom prst="rect">
            <a:avLst/>
          </a:prstGeom>
        </p:spPr>
        <p:txBody>
          <a:bodyPr vert="horz" lIns="92298" tIns="46149" rIns="92298" bIns="4614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829969"/>
            <a:ext cx="2971801" cy="464820"/>
          </a:xfrm>
          <a:prstGeom prst="rect">
            <a:avLst/>
          </a:prstGeom>
        </p:spPr>
        <p:txBody>
          <a:bodyPr vert="horz" lIns="92298" tIns="46149" rIns="92298" bIns="46149" rtlCol="0" anchor="b"/>
          <a:lstStyle>
            <a:lvl1pPr algn="r">
              <a:defRPr sz="1200"/>
            </a:lvl1pPr>
          </a:lstStyle>
          <a:p>
            <a:fld id="{C523FAF4-03D2-4A7B-BA55-C63DFDB74345}" type="slidenum">
              <a:rPr lang="en-US" smtClean="0"/>
              <a:pPr/>
              <a:t>‹#›</a:t>
            </a:fld>
            <a:endParaRPr lang="en-US" dirty="0"/>
          </a:p>
        </p:txBody>
      </p:sp>
    </p:spTree>
    <p:extLst>
      <p:ext uri="{BB962C8B-B14F-4D97-AF65-F5344CB8AC3E}">
        <p14:creationId xmlns:p14="http://schemas.microsoft.com/office/powerpoint/2010/main" val="1710767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71801" cy="464820"/>
          </a:xfrm>
          <a:prstGeom prst="rect">
            <a:avLst/>
          </a:prstGeom>
        </p:spPr>
        <p:txBody>
          <a:bodyPr vert="horz" lIns="92298" tIns="46149" rIns="92298" bIns="46149" rtlCol="0"/>
          <a:lstStyle>
            <a:lvl1pPr algn="l">
              <a:defRPr sz="1200"/>
            </a:lvl1pPr>
          </a:lstStyle>
          <a:p>
            <a:endParaRPr lang="en-US" dirty="0"/>
          </a:p>
        </p:txBody>
      </p:sp>
      <p:sp>
        <p:nvSpPr>
          <p:cNvPr id="3" name="Date Placeholder 2"/>
          <p:cNvSpPr>
            <a:spLocks noGrp="1"/>
          </p:cNvSpPr>
          <p:nvPr>
            <p:ph type="dt" idx="1"/>
          </p:nvPr>
        </p:nvSpPr>
        <p:spPr>
          <a:xfrm>
            <a:off x="3884614" y="1"/>
            <a:ext cx="2971801" cy="464820"/>
          </a:xfrm>
          <a:prstGeom prst="rect">
            <a:avLst/>
          </a:prstGeom>
        </p:spPr>
        <p:txBody>
          <a:bodyPr vert="horz" lIns="92298" tIns="46149" rIns="92298" bIns="46149" rtlCol="0"/>
          <a:lstStyle>
            <a:lvl1pPr algn="r">
              <a:defRPr sz="1200"/>
            </a:lvl1pPr>
          </a:lstStyle>
          <a:p>
            <a:fld id="{D45BC481-3F88-437C-8DB1-6920C3C7A5FC}" type="datetimeFigureOut">
              <a:rPr lang="en-US" smtClean="0"/>
              <a:pPr/>
              <a:t>2/5/2015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298" tIns="46149" rIns="92298" bIns="46149" rtlCol="0" anchor="ctr"/>
          <a:lstStyle/>
          <a:p>
            <a:endParaRPr lang="en-US" dirty="0"/>
          </a:p>
        </p:txBody>
      </p:sp>
      <p:sp>
        <p:nvSpPr>
          <p:cNvPr id="5" name="Notes Placeholder 4"/>
          <p:cNvSpPr>
            <a:spLocks noGrp="1"/>
          </p:cNvSpPr>
          <p:nvPr>
            <p:ph type="body" sz="quarter" idx="3"/>
          </p:nvPr>
        </p:nvSpPr>
        <p:spPr>
          <a:xfrm>
            <a:off x="685801" y="4415791"/>
            <a:ext cx="5486400" cy="4183380"/>
          </a:xfrm>
          <a:prstGeom prst="rect">
            <a:avLst/>
          </a:prstGeom>
        </p:spPr>
        <p:txBody>
          <a:bodyPr vert="horz" lIns="92298" tIns="46149" rIns="92298" bIns="461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969"/>
            <a:ext cx="2971801" cy="464820"/>
          </a:xfrm>
          <a:prstGeom prst="rect">
            <a:avLst/>
          </a:prstGeom>
        </p:spPr>
        <p:txBody>
          <a:bodyPr vert="horz" lIns="92298" tIns="46149" rIns="92298" bIns="461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9"/>
            <a:ext cx="2971801" cy="464820"/>
          </a:xfrm>
          <a:prstGeom prst="rect">
            <a:avLst/>
          </a:prstGeom>
        </p:spPr>
        <p:txBody>
          <a:bodyPr vert="horz" lIns="92298" tIns="46149" rIns="92298" bIns="46149" rtlCol="0" anchor="b"/>
          <a:lstStyle>
            <a:lvl1pPr algn="r">
              <a:defRPr sz="1200"/>
            </a:lvl1pPr>
          </a:lstStyle>
          <a:p>
            <a:fld id="{89DAA4D9-E382-4363-81EA-DB717C606062}" type="slidenum">
              <a:rPr lang="en-US" smtClean="0"/>
              <a:pPr/>
              <a:t>‹#›</a:t>
            </a:fld>
            <a:endParaRPr lang="en-US" dirty="0"/>
          </a:p>
        </p:txBody>
      </p:sp>
    </p:spTree>
    <p:extLst>
      <p:ext uri="{BB962C8B-B14F-4D97-AF65-F5344CB8AC3E}">
        <p14:creationId xmlns:p14="http://schemas.microsoft.com/office/powerpoint/2010/main" val="378935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Mayor and Council, I will begin this evening and present the 2015 Budget, answer any questions you may have or I have staff address it if I am unable to.  I will then have Jodi come up and present the supplemental and 2015 appropriation ordinances to you.</a:t>
            </a:r>
          </a:p>
          <a:p>
            <a:endParaRPr lang="en-US" baseline="0" dirty="0" smtClean="0"/>
          </a:p>
        </p:txBody>
      </p:sp>
      <p:sp>
        <p:nvSpPr>
          <p:cNvPr id="4" name="Slide Number Placeholder 3"/>
          <p:cNvSpPr>
            <a:spLocks noGrp="1"/>
          </p:cNvSpPr>
          <p:nvPr>
            <p:ph type="sldNum" sz="quarter" idx="10"/>
          </p:nvPr>
        </p:nvSpPr>
        <p:spPr/>
        <p:txBody>
          <a:bodyPr/>
          <a:lstStyle/>
          <a:p>
            <a:fld id="{89DAA4D9-E382-4363-81EA-DB717C606062}" type="slidenum">
              <a:rPr lang="en-US" smtClean="0"/>
              <a:pPr/>
              <a:t>1</a:t>
            </a:fld>
            <a:endParaRPr lang="en-US" dirty="0"/>
          </a:p>
        </p:txBody>
      </p:sp>
    </p:spTree>
    <p:extLst>
      <p:ext uri="{BB962C8B-B14F-4D97-AF65-F5344CB8AC3E}">
        <p14:creationId xmlns:p14="http://schemas.microsoft.com/office/powerpoint/2010/main" val="2719619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t>
            </a:r>
            <a:r>
              <a:rPr lang="en-US" dirty="0" smtClean="0"/>
              <a:t>This</a:t>
            </a:r>
            <a:r>
              <a:rPr lang="en-US" baseline="0" dirty="0" smtClean="0"/>
              <a:t> chart will show where the 2015 dollars are planned to be spent, and the relative percentage of the pie based on the $143 million dollar total budget.</a:t>
            </a:r>
          </a:p>
          <a:p>
            <a:endParaRPr lang="en-US" baseline="0" dirty="0" smtClean="0"/>
          </a:p>
          <a:p>
            <a:r>
              <a:rPr lang="en-US" b="1" baseline="0" dirty="0" smtClean="0"/>
              <a:t>*****</a:t>
            </a:r>
            <a:r>
              <a:rPr lang="en-US" baseline="0" dirty="0" smtClean="0"/>
              <a:t>Labor expenses are 44% of our budget.  Down from 46% of the budget for Adopted 2014.</a:t>
            </a:r>
          </a:p>
          <a:p>
            <a:endParaRPr lang="en-US" baseline="0" dirty="0" smtClean="0"/>
          </a:p>
          <a:p>
            <a:r>
              <a:rPr lang="en-US" b="1" baseline="0" dirty="0" smtClean="0"/>
              <a:t>*****</a:t>
            </a:r>
            <a:r>
              <a:rPr lang="en-US" baseline="0" dirty="0" smtClean="0"/>
              <a:t>Internal Service expense is the cost of technology, fleet, insurance, and the E911 Regional Communication Center and with the addition of Facilities Management is now 13% of our budget</a:t>
            </a:r>
          </a:p>
          <a:p>
            <a:endParaRPr lang="en-US" baseline="0" dirty="0" smtClean="0"/>
          </a:p>
          <a:p>
            <a:r>
              <a:rPr lang="en-US" b="1" baseline="0" dirty="0" smtClean="0"/>
              <a:t>*****</a:t>
            </a:r>
            <a:r>
              <a:rPr lang="en-US" baseline="0" dirty="0" smtClean="0"/>
              <a:t>Operating expense is 19% of our budget and includes expenses for things like ammunition, road salt, chemicals and fertilizers, vehicle parts, repairs &amp; maintenance, utilities, contract services, economic development, and community partnerships.  This is the same piece of the pie that was spent on operating expense as Adopted 2014.</a:t>
            </a:r>
          </a:p>
          <a:p>
            <a:endParaRPr lang="en-US" baseline="0" dirty="0" smtClean="0"/>
          </a:p>
          <a:p>
            <a:r>
              <a:rPr lang="en-US" b="1" baseline="0" dirty="0" smtClean="0"/>
              <a:t>*****</a:t>
            </a:r>
            <a:r>
              <a:rPr lang="en-US" baseline="0" dirty="0" smtClean="0"/>
              <a:t>Debt Service is 7% of the budget.  As discussed earlier In 2015 we will begin getting the full benefit of the refinance of parkway debt, with a corresponding reduction of the annual Parkway debt service by $1.4 million.</a:t>
            </a:r>
          </a:p>
          <a:p>
            <a:endParaRPr lang="en-US" baseline="0" dirty="0" smtClean="0"/>
          </a:p>
          <a:p>
            <a:r>
              <a:rPr lang="en-US" b="1" baseline="0" dirty="0" smtClean="0"/>
              <a:t>*****</a:t>
            </a:r>
            <a:r>
              <a:rPr lang="en-US" baseline="0" dirty="0" smtClean="0"/>
              <a:t>The capital spending in 2015 is at $24.4 million or 17% of our budget which is an increase from our 2014 capital allocation primarily in street infrastructure</a:t>
            </a:r>
            <a:r>
              <a:rPr lang="en-US" b="1" baseline="0" dirty="0" smtClean="0"/>
              <a:t>*****</a:t>
            </a:r>
          </a:p>
        </p:txBody>
      </p:sp>
      <p:sp>
        <p:nvSpPr>
          <p:cNvPr id="4" name="Slide Number Placeholder 3"/>
          <p:cNvSpPr>
            <a:spLocks noGrp="1"/>
          </p:cNvSpPr>
          <p:nvPr>
            <p:ph type="sldNum" sz="quarter" idx="10"/>
          </p:nvPr>
        </p:nvSpPr>
        <p:spPr/>
        <p:txBody>
          <a:bodyPr/>
          <a:lstStyle/>
          <a:p>
            <a:fld id="{89DAA4D9-E382-4363-81EA-DB717C606062}" type="slidenum">
              <a:rPr lang="en-US" smtClean="0"/>
              <a:pPr/>
              <a:t>10</a:t>
            </a:fld>
            <a:endParaRPr lang="en-US" dirty="0"/>
          </a:p>
        </p:txBody>
      </p:sp>
    </p:spTree>
    <p:extLst>
      <p:ext uri="{BB962C8B-B14F-4D97-AF65-F5344CB8AC3E}">
        <p14:creationId xmlns:p14="http://schemas.microsoft.com/office/powerpoint/2010/main" val="804177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0"/>
            <a:r>
              <a:rPr lang="en-US" sz="1600" dirty="0" smtClean="0"/>
              <a:t>*****This</a:t>
            </a:r>
            <a:r>
              <a:rPr lang="en-US" sz="1600" baseline="0" dirty="0" smtClean="0"/>
              <a:t> next pie will show the 2015 operating budget of $108.9 million by department.  This budget includes labor, internal service charges, and operating expenses. </a:t>
            </a:r>
          </a:p>
          <a:p>
            <a:pPr lvl="0"/>
            <a:endParaRPr lang="en-US" sz="1600" baseline="0" dirty="0" smtClean="0"/>
          </a:p>
          <a:p>
            <a:pPr lvl="0"/>
            <a:r>
              <a:rPr lang="en-US" sz="1600" baseline="0" dirty="0" smtClean="0"/>
              <a:t>*****For 2015, we have 641 authorized full time positions and during the height of our seasonal time we add another 300 positions at the equivalent of about 82 full time positions.  As you will see the majority of employees are in the public safety and public works areas.</a:t>
            </a:r>
          </a:p>
          <a:p>
            <a:pPr lvl="0"/>
            <a:endParaRPr lang="en-US" sz="1600" baseline="0" dirty="0" smtClean="0"/>
          </a:p>
          <a:p>
            <a:pPr lvl="0"/>
            <a:r>
              <a:rPr lang="en-US" sz="1600" baseline="0" dirty="0" smtClean="0"/>
              <a:t>*****The police department with 196 employees makes up the largest piece of the operating budget at $27.2 million per year.  This includes all of police operations as well as the E911 Regional Communication Center.</a:t>
            </a:r>
          </a:p>
          <a:p>
            <a:pPr lvl="0"/>
            <a:endParaRPr lang="en-US" sz="1600" baseline="0" dirty="0" smtClean="0"/>
          </a:p>
          <a:p>
            <a:pPr lvl="0"/>
            <a:r>
              <a:rPr lang="en-US" sz="1600" baseline="0" dirty="0" smtClean="0"/>
              <a:t>*****Public Works, Utilities, and Planning are nearly the same size as Police with 133 employees and 23% of the budget.  This department includes the water, sewer, trash, traffic, streets, and engineering operations as well.</a:t>
            </a:r>
          </a:p>
          <a:p>
            <a:pPr lvl="0"/>
            <a:endParaRPr lang="en-US" sz="1600" baseline="0" dirty="0"/>
          </a:p>
          <a:p>
            <a:pPr lvl="0"/>
            <a:r>
              <a:rPr lang="en-US" sz="1600" baseline="0" smtClean="0"/>
              <a:t>*****Convention</a:t>
            </a:r>
            <a:r>
              <a:rPr lang="en-US" sz="1600" baseline="0" dirty="0" smtClean="0"/>
              <a:t>, and Visitor Services have 22 employees and are 4% of the budget at $4.5 million.  This includes our Visitor and Convention Bureau operations as well as Two Rivers Convention Center and the Avalon Theatre.</a:t>
            </a:r>
          </a:p>
          <a:p>
            <a:pPr lvl="0"/>
            <a:endParaRPr lang="en-US" sz="1600" baseline="0" dirty="0" smtClean="0"/>
          </a:p>
          <a:p>
            <a:pPr lvl="0"/>
            <a:r>
              <a:rPr lang="en-US" sz="1600" baseline="0" dirty="0" smtClean="0"/>
              <a:t>The </a:t>
            </a:r>
            <a:r>
              <a:rPr lang="en-US" sz="1600" baseline="0" smtClean="0"/>
              <a:t>next 5 </a:t>
            </a:r>
            <a:r>
              <a:rPr lang="en-US" sz="1600" baseline="0" dirty="0" smtClean="0"/>
              <a:t>pieces of the pie are what are considered our internal support of the organization and combined have 104 employees.</a:t>
            </a:r>
          </a:p>
          <a:p>
            <a:pPr lvl="0"/>
            <a:endParaRPr lang="en-US" sz="1600" baseline="0" dirty="0" smtClean="0"/>
          </a:p>
          <a:p>
            <a:pPr lvl="0"/>
            <a:r>
              <a:rPr lang="en-US" sz="1600" baseline="0" dirty="0" smtClean="0"/>
              <a:t>*****First is titled Administration and includes the City Council’s economic development and community partnership budget as well as internal support functions of Finance, Human Resources, and Purchasing.</a:t>
            </a:r>
          </a:p>
          <a:p>
            <a:pPr lvl="0"/>
            <a:endParaRPr lang="en-US" sz="1600" baseline="0" dirty="0" smtClean="0"/>
          </a:p>
          <a:p>
            <a:pPr lvl="0"/>
            <a:r>
              <a:rPr lang="en-US" sz="1600" baseline="0" dirty="0" smtClean="0"/>
              <a:t>*****Next is our Information Technology operation which includes our GIS division and support, maintenance, and replacement of the advanced and complex technological systems of the City</a:t>
            </a:r>
          </a:p>
          <a:p>
            <a:pPr lvl="0"/>
            <a:endParaRPr lang="en-US" sz="1600" baseline="0" dirty="0" smtClean="0"/>
          </a:p>
          <a:p>
            <a:pPr lvl="0"/>
            <a:r>
              <a:rPr lang="en-US" sz="1600" baseline="0" dirty="0" smtClean="0"/>
              <a:t>*****The fleet operations maintains all of the City’s rolling fleet including Trash trucks, patrol vehicles, fire engines, and dump trucks.</a:t>
            </a:r>
          </a:p>
          <a:p>
            <a:pPr lvl="0"/>
            <a:endParaRPr lang="en-US" sz="1600" baseline="0" dirty="0" smtClean="0"/>
          </a:p>
          <a:p>
            <a:pPr lvl="0"/>
            <a:r>
              <a:rPr lang="en-US" sz="1600" baseline="0" dirty="0" smtClean="0"/>
              <a:t>*****Self insurance manages the health, property, liability, and employment insurance needs for the organization.</a:t>
            </a:r>
          </a:p>
          <a:p>
            <a:pPr lvl="0"/>
            <a:endParaRPr lang="en-US" sz="1600" baseline="0" dirty="0" smtClean="0"/>
          </a:p>
          <a:p>
            <a:pPr lvl="0"/>
            <a:r>
              <a:rPr lang="en-US" sz="1600" baseline="0" dirty="0" smtClean="0"/>
              <a:t>*****The newly established facilities operations maintains the City’s buildings and manages utilities for the organization.  This operation was previously accounted for among the separate departments but will now be accounted for under one fund and begin to function as an internal service operation in 2015.</a:t>
            </a:r>
          </a:p>
          <a:p>
            <a:pPr lvl="0"/>
            <a:endParaRPr lang="en-US" sz="1600" baseline="0" dirty="0" smtClean="0"/>
          </a:p>
          <a:p>
            <a:pPr lvl="0"/>
            <a:r>
              <a:rPr lang="en-US" sz="1600" baseline="0" dirty="0" smtClean="0"/>
              <a:t>*****The next section is our Fire department which includes fire response, emergency medical services, and ambulance transport.  Fire has 120 employees and makes up 14% of the budget.</a:t>
            </a:r>
          </a:p>
          <a:p>
            <a:pPr lvl="0"/>
            <a:endParaRPr lang="en-US" sz="1600" baseline="0" dirty="0" smtClean="0"/>
          </a:p>
          <a:p>
            <a:pPr lvl="0"/>
            <a:r>
              <a:rPr lang="en-US" sz="1600" baseline="0" dirty="0" smtClean="0"/>
              <a:t>*****Last but not least is the Parks and Recreation department with 66 employees and 10% of the budget.  Parks &amp; Recreation includes the operation of 2 swimming pools, 2 municipal golf courses, recreation programs, numerous parks and open spaces. *****</a:t>
            </a:r>
          </a:p>
        </p:txBody>
      </p:sp>
      <p:sp>
        <p:nvSpPr>
          <p:cNvPr id="4" name="Slide Number Placeholder 3"/>
          <p:cNvSpPr>
            <a:spLocks noGrp="1"/>
          </p:cNvSpPr>
          <p:nvPr>
            <p:ph type="sldNum" sz="quarter" idx="10"/>
          </p:nvPr>
        </p:nvSpPr>
        <p:spPr/>
        <p:txBody>
          <a:bodyPr/>
          <a:lstStyle/>
          <a:p>
            <a:fld id="{89DAA4D9-E382-4363-81EA-DB717C606062}" type="slidenum">
              <a:rPr lang="en-US" smtClean="0"/>
              <a:pPr/>
              <a:t>11</a:t>
            </a:fld>
            <a:endParaRPr lang="en-US" dirty="0"/>
          </a:p>
        </p:txBody>
      </p:sp>
    </p:spTree>
    <p:extLst>
      <p:ext uri="{BB962C8B-B14F-4D97-AF65-F5344CB8AC3E}">
        <p14:creationId xmlns:p14="http://schemas.microsoft.com/office/powerpoint/2010/main" val="2095555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400" smtClean="0"/>
              <a:t>This </a:t>
            </a:r>
            <a:r>
              <a:rPr lang="en-US" sz="1400" dirty="0"/>
              <a:t>next slide will give you an idea of where the City’s capital investment will be made in the coming year</a:t>
            </a:r>
          </a:p>
          <a:p>
            <a:endParaRPr lang="en-US" sz="1400" dirty="0"/>
          </a:p>
          <a:p>
            <a:r>
              <a:rPr lang="en-US" sz="1400" b="1" dirty="0" smtClean="0"/>
              <a:t>*****</a:t>
            </a:r>
            <a:r>
              <a:rPr lang="en-US" sz="1400" b="0" dirty="0" smtClean="0"/>
              <a:t>as</a:t>
            </a:r>
            <a:r>
              <a:rPr lang="en-US" sz="1400" b="0" baseline="0" dirty="0" smtClean="0"/>
              <a:t> planned and discussed the OM Fire Station will be relocated with a total project cost of $2.6 million in 2015 after design will be completed this year.  Staff was successful in getting 2 DOLA grants for this project with the second one just being awarded yesterday for $1.5 million</a:t>
            </a:r>
            <a:endParaRPr lang="en-US" sz="1400" dirty="0"/>
          </a:p>
          <a:p>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a:t>
            </a:r>
            <a:r>
              <a:rPr lang="en-US" sz="1400" dirty="0" smtClean="0"/>
              <a:t>The North Avenue Streetscape project</a:t>
            </a:r>
            <a:r>
              <a:rPr lang="en-US" sz="1400" baseline="0" dirty="0" smtClean="0"/>
              <a:t> will be completed next year.  Again a project largely funded by securing grant funds.</a:t>
            </a:r>
            <a:endParaRPr lang="en-US" sz="1400" dirty="0" smtClean="0"/>
          </a:p>
          <a:p>
            <a:endParaRPr lang="en-US" sz="1400" b="1" dirty="0"/>
          </a:p>
          <a:p>
            <a:r>
              <a:rPr lang="en-US" sz="1400" b="1" dirty="0" smtClean="0"/>
              <a:t>*****</a:t>
            </a:r>
            <a:r>
              <a:rPr lang="en-US" sz="1400" dirty="0" smtClean="0"/>
              <a:t>Las</a:t>
            </a:r>
            <a:r>
              <a:rPr lang="en-US" sz="1400" baseline="0" dirty="0" smtClean="0"/>
              <a:t> </a:t>
            </a:r>
            <a:r>
              <a:rPr lang="en-US" sz="1400" baseline="0" dirty="0" err="1" smtClean="0"/>
              <a:t>Colonias</a:t>
            </a:r>
            <a:r>
              <a:rPr lang="en-US" sz="1400" baseline="0" dirty="0" smtClean="0"/>
              <a:t> next phase development and Amphitheatre designed are planned in 2015.</a:t>
            </a:r>
          </a:p>
          <a:p>
            <a:endParaRPr lang="en-US" sz="1400" b="1" baseline="0" dirty="0" smtClean="0"/>
          </a:p>
          <a:p>
            <a:r>
              <a:rPr lang="en-US" sz="1400" b="1" baseline="0" dirty="0" smtClean="0"/>
              <a:t>*****</a:t>
            </a:r>
            <a:r>
              <a:rPr lang="en-US" sz="1400" baseline="0" dirty="0" smtClean="0"/>
              <a:t>Bridge replacement at 31 and F ½ Road</a:t>
            </a:r>
          </a:p>
          <a:p>
            <a:endParaRPr lang="en-US" sz="1400" b="1" baseline="0" dirty="0" smtClean="0"/>
          </a:p>
          <a:p>
            <a:r>
              <a:rPr lang="en-US" sz="1400" b="1" baseline="0" dirty="0" smtClean="0"/>
              <a:t>*****Our two major storm drainage projects next year will be the c</a:t>
            </a:r>
            <a:r>
              <a:rPr lang="en-US" sz="1400" baseline="0" dirty="0" smtClean="0"/>
              <a:t>ompletion of the Leach Creek Flood Control Dam for $525,000 but hopefully will be successful in getting a $200,000 DOLA grant which will free up that same amount of funds for another capital project.  The other drainage project is the </a:t>
            </a:r>
            <a:r>
              <a:rPr lang="en-US" sz="1400" baseline="0" dirty="0" err="1" smtClean="0"/>
              <a:t>Buthorn</a:t>
            </a:r>
            <a:r>
              <a:rPr lang="en-US" sz="1400" baseline="0" dirty="0" smtClean="0"/>
              <a:t> Drain Improvements.</a:t>
            </a:r>
          </a:p>
          <a:p>
            <a:endParaRPr lang="en-US" sz="1400" baseline="0" dirty="0" smtClean="0"/>
          </a:p>
          <a:p>
            <a:r>
              <a:rPr lang="en-US" sz="1400" b="1" dirty="0" smtClean="0"/>
              <a:t>*****</a:t>
            </a:r>
            <a:r>
              <a:rPr lang="en-US" sz="1400" dirty="0" smtClean="0"/>
              <a:t>the </a:t>
            </a:r>
            <a:r>
              <a:rPr lang="en-US" sz="1400" dirty="0" err="1" smtClean="0"/>
              <a:t>Chipseal</a:t>
            </a:r>
            <a:r>
              <a:rPr lang="en-US" sz="1400" dirty="0" smtClean="0"/>
              <a:t> program will concentrate in the area between</a:t>
            </a:r>
            <a:r>
              <a:rPr lang="en-US" sz="1400" baseline="0" dirty="0" smtClean="0"/>
              <a:t> North and Patterson in the east part of the community.</a:t>
            </a:r>
          </a:p>
          <a:p>
            <a:endParaRPr lang="en-US" sz="1400" dirty="0" smtClean="0"/>
          </a:p>
          <a:p>
            <a:r>
              <a:rPr lang="en-US" sz="1400" dirty="0" smtClean="0"/>
              <a:t>The </a:t>
            </a:r>
            <a:r>
              <a:rPr lang="en-US" sz="1400" dirty="0"/>
              <a:t>next </a:t>
            </a:r>
            <a:r>
              <a:rPr lang="en-US" sz="1400" dirty="0" smtClean="0"/>
              <a:t>three </a:t>
            </a:r>
            <a:r>
              <a:rPr lang="en-US" sz="1400" dirty="0"/>
              <a:t>projects are the transportation capacity projects for the year </a:t>
            </a:r>
            <a:r>
              <a:rPr lang="en-US" sz="1400" b="1" dirty="0"/>
              <a:t>*****</a:t>
            </a:r>
            <a:r>
              <a:rPr lang="en-US" sz="1400" dirty="0"/>
              <a:t>and include work on </a:t>
            </a:r>
            <a:r>
              <a:rPr lang="en-US" sz="1400" dirty="0" smtClean="0"/>
              <a:t>a turn</a:t>
            </a:r>
            <a:r>
              <a:rPr lang="en-US" sz="1400" baseline="0" dirty="0" smtClean="0"/>
              <a:t> lane at 25 </a:t>
            </a:r>
            <a:r>
              <a:rPr lang="en-US" sz="1400" baseline="0" dirty="0" err="1" smtClean="0"/>
              <a:t>rd</a:t>
            </a:r>
            <a:r>
              <a:rPr lang="en-US" sz="1400" baseline="0" dirty="0" smtClean="0"/>
              <a:t> and Waite, </a:t>
            </a:r>
            <a:r>
              <a:rPr lang="en-US" sz="1400" dirty="0" smtClean="0"/>
              <a:t>Community Hospital,</a:t>
            </a:r>
            <a:r>
              <a:rPr lang="en-US" sz="1400" baseline="0" dirty="0" smtClean="0"/>
              <a:t> and </a:t>
            </a:r>
            <a:r>
              <a:rPr lang="en-US" sz="1400" dirty="0" smtClean="0"/>
              <a:t>a </a:t>
            </a:r>
            <a:r>
              <a:rPr lang="en-US" sz="1400" dirty="0"/>
              <a:t>turn lane for a new parking garage at the Veteran’s Administration </a:t>
            </a:r>
            <a:r>
              <a:rPr lang="en-US" sz="1400" dirty="0" smtClean="0"/>
              <a:t>Hospital</a:t>
            </a:r>
            <a:r>
              <a:rPr lang="en-US" sz="1400" baseline="0" dirty="0" smtClean="0"/>
              <a:t>.</a:t>
            </a:r>
            <a:endParaRPr lang="en-US" sz="1400" dirty="0"/>
          </a:p>
          <a:p>
            <a:endParaRPr lang="en-US" sz="1400" dirty="0"/>
          </a:p>
          <a:p>
            <a:r>
              <a:rPr lang="en-US" sz="1400" b="1" dirty="0" smtClean="0"/>
              <a:t>*****</a:t>
            </a:r>
            <a:r>
              <a:rPr lang="en-US" sz="1400" b="0" dirty="0" smtClean="0"/>
              <a:t>The</a:t>
            </a:r>
            <a:r>
              <a:rPr lang="en-US" sz="1400" b="0" baseline="0" dirty="0" smtClean="0"/>
              <a:t> Horizon Drive Interchange joint project with the Horizon Drive Business Improvement District will be completed in 2015</a:t>
            </a:r>
            <a:r>
              <a:rPr lang="en-US" sz="1400" b="0" dirty="0" smtClean="0"/>
              <a:t> </a:t>
            </a:r>
          </a:p>
          <a:p>
            <a:endParaRPr lang="en-US" sz="1400" b="0" dirty="0"/>
          </a:p>
          <a:p>
            <a:r>
              <a:rPr lang="en-US" sz="1400" b="1" dirty="0" smtClean="0"/>
              <a:t>*****</a:t>
            </a:r>
            <a:r>
              <a:rPr lang="en-US" sz="1400" b="0" dirty="0" smtClean="0"/>
              <a:t>Next</a:t>
            </a:r>
            <a:r>
              <a:rPr lang="en-US" sz="1400" b="0" baseline="0" dirty="0" smtClean="0"/>
              <a:t> you’ll see where our sewer projects are planned for 2015.  Of course we also have the biogas project happening next year.</a:t>
            </a:r>
          </a:p>
          <a:p>
            <a:endParaRPr lang="en-US" sz="1400" dirty="0"/>
          </a:p>
          <a:p>
            <a:r>
              <a:rPr lang="en-US" sz="1400" b="1" dirty="0" smtClean="0"/>
              <a:t>*****</a:t>
            </a:r>
            <a:r>
              <a:rPr lang="en-US" sz="1400" b="0" dirty="0" smtClean="0"/>
              <a:t>We</a:t>
            </a:r>
            <a:r>
              <a:rPr lang="en-US" sz="1400" b="0" baseline="0" dirty="0" smtClean="0"/>
              <a:t> will </a:t>
            </a:r>
            <a:r>
              <a:rPr lang="en-US" sz="1400" dirty="0" smtClean="0"/>
              <a:t>complete the expansion of </a:t>
            </a:r>
            <a:r>
              <a:rPr lang="en-US" sz="1400" dirty="0"/>
              <a:t>our Compressed Natural Gas system by construction an additional 10 slow fill </a:t>
            </a:r>
            <a:r>
              <a:rPr lang="en-US" sz="1400" dirty="0" smtClean="0"/>
              <a:t>stations.  </a:t>
            </a:r>
            <a:endParaRPr lang="en-US" sz="1400" dirty="0"/>
          </a:p>
          <a:p>
            <a:endParaRPr lang="en-US" sz="1400" dirty="0"/>
          </a:p>
          <a:p>
            <a:r>
              <a:rPr lang="en-US" sz="1400" b="1" dirty="0" smtClean="0"/>
              <a:t>*****</a:t>
            </a:r>
            <a:r>
              <a:rPr lang="en-US" sz="1400" dirty="0" smtClean="0"/>
              <a:t>Finally</a:t>
            </a:r>
            <a:r>
              <a:rPr lang="en-US" sz="1400" baseline="0" dirty="0" smtClean="0"/>
              <a:t> we will coordinate water line replacements in our chip seal area</a:t>
            </a:r>
            <a:r>
              <a:rPr lang="en-US" sz="1400" b="1" dirty="0" smtClean="0"/>
              <a:t>*****</a:t>
            </a:r>
            <a:r>
              <a:rPr lang="en-US" sz="1400" dirty="0" smtClean="0"/>
              <a:t> </a:t>
            </a:r>
            <a:r>
              <a:rPr lang="en-US" sz="1400" dirty="0"/>
              <a:t>and we have noted a few other capital projects planned as </a:t>
            </a:r>
            <a:r>
              <a:rPr lang="en-US" sz="1400" dirty="0" smtClean="0"/>
              <a:t>well including the design</a:t>
            </a:r>
            <a:r>
              <a:rPr lang="en-US" sz="1400" baseline="0" dirty="0" smtClean="0"/>
              <a:t> work on major street reconstructions including 1</a:t>
            </a:r>
            <a:r>
              <a:rPr lang="en-US" sz="1400" baseline="30000" dirty="0" smtClean="0"/>
              <a:t>st</a:t>
            </a:r>
            <a:r>
              <a:rPr lang="en-US" sz="1400" baseline="0" dirty="0" smtClean="0"/>
              <a:t> street north to </a:t>
            </a:r>
            <a:r>
              <a:rPr lang="en-US" sz="1400" baseline="0" dirty="0" err="1" smtClean="0"/>
              <a:t>ouray</a:t>
            </a:r>
            <a:r>
              <a:rPr lang="en-US" sz="1400" baseline="0" dirty="0" smtClean="0"/>
              <a:t> and Orchard avenue </a:t>
            </a:r>
            <a:r>
              <a:rPr lang="en-US" sz="1400" baseline="0" dirty="0" err="1" smtClean="0"/>
              <a:t>normandy</a:t>
            </a:r>
            <a:r>
              <a:rPr lang="en-US" sz="1400" baseline="0" dirty="0" smtClean="0"/>
              <a:t> to 29 rd.  As well as the B ½ Road overpass project</a:t>
            </a:r>
            <a:r>
              <a:rPr lang="en-US" sz="1400" dirty="0" smtClean="0"/>
              <a:t>. </a:t>
            </a:r>
            <a:r>
              <a:rPr lang="en-US" sz="1400" b="1" dirty="0" smtClean="0"/>
              <a:t>****</a:t>
            </a:r>
          </a:p>
          <a:p>
            <a:endParaRPr lang="en-US" sz="1400" b="1" dirty="0"/>
          </a:p>
          <a:p>
            <a:endParaRPr lang="en-US" sz="1400" dirty="0"/>
          </a:p>
        </p:txBody>
      </p:sp>
      <p:sp>
        <p:nvSpPr>
          <p:cNvPr id="4" name="Slide Number Placeholder 3"/>
          <p:cNvSpPr>
            <a:spLocks noGrp="1"/>
          </p:cNvSpPr>
          <p:nvPr>
            <p:ph type="sldNum" sz="quarter" idx="10"/>
          </p:nvPr>
        </p:nvSpPr>
        <p:spPr/>
        <p:txBody>
          <a:bodyPr/>
          <a:lstStyle/>
          <a:p>
            <a:fld id="{89DAA4D9-E382-4363-81EA-DB717C606062}" type="slidenum">
              <a:rPr lang="en-US" smtClean="0"/>
              <a:pPr/>
              <a:t>12</a:t>
            </a:fld>
            <a:endParaRPr lang="en-US" dirty="0"/>
          </a:p>
        </p:txBody>
      </p:sp>
    </p:spTree>
    <p:extLst>
      <p:ext uri="{BB962C8B-B14F-4D97-AF65-F5344CB8AC3E}">
        <p14:creationId xmlns:p14="http://schemas.microsoft.com/office/powerpoint/2010/main" val="3613369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chart</a:t>
            </a:r>
            <a:r>
              <a:rPr lang="en-US" baseline="0" dirty="0" smtClean="0"/>
              <a:t> </a:t>
            </a:r>
            <a:r>
              <a:rPr lang="en-US" dirty="0" smtClean="0"/>
              <a:t>shows</a:t>
            </a:r>
            <a:r>
              <a:rPr lang="en-US" baseline="0" dirty="0" smtClean="0"/>
              <a:t> a combination of the City’s capital projects, Council’s commitment to economic development, and many community partnership for a total investment of $26.6 million*****</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9DAA4D9-E382-4363-81EA-DB717C606062}" type="slidenum">
              <a:rPr lang="en-US" smtClean="0"/>
              <a:pPr/>
              <a:t>13</a:t>
            </a:fld>
            <a:endParaRPr lang="en-US" dirty="0"/>
          </a:p>
        </p:txBody>
      </p:sp>
    </p:spTree>
    <p:extLst>
      <p:ext uri="{BB962C8B-B14F-4D97-AF65-F5344CB8AC3E}">
        <p14:creationId xmlns:p14="http://schemas.microsoft.com/office/powerpoint/2010/main" val="3069614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that,</a:t>
            </a:r>
            <a:r>
              <a:rPr lang="en-US" baseline="0" dirty="0" smtClean="0"/>
              <a:t> this concludes the presentation.  Again I want to thank you all for your involvement in this process.  This budget is not just the City Manager’s or the City Council’s. It is our community budget.  I am proud of the process and of our wise use of tax payers dollars. This budget creates the framework for addressing so many of the varied needs and dreams of the community we serve.  So we are here to address any questions of Council at this time.</a:t>
            </a:r>
            <a:endParaRPr lang="en-US" dirty="0" smtClean="0"/>
          </a:p>
          <a:p>
            <a:endParaRPr lang="en-US" dirty="0"/>
          </a:p>
        </p:txBody>
      </p:sp>
      <p:sp>
        <p:nvSpPr>
          <p:cNvPr id="4" name="Slide Number Placeholder 3"/>
          <p:cNvSpPr>
            <a:spLocks noGrp="1"/>
          </p:cNvSpPr>
          <p:nvPr>
            <p:ph type="sldNum" sz="quarter" idx="10"/>
          </p:nvPr>
        </p:nvSpPr>
        <p:spPr/>
        <p:txBody>
          <a:bodyPr/>
          <a:lstStyle/>
          <a:p>
            <a:fld id="{89DAA4D9-E382-4363-81EA-DB717C606062}" type="slidenum">
              <a:rPr lang="en-US" smtClean="0"/>
              <a:pPr/>
              <a:t>14</a:t>
            </a:fld>
            <a:endParaRPr lang="en-US" dirty="0"/>
          </a:p>
        </p:txBody>
      </p:sp>
    </p:spTree>
    <p:extLst>
      <p:ext uri="{BB962C8B-B14F-4D97-AF65-F5344CB8AC3E}">
        <p14:creationId xmlns:p14="http://schemas.microsoft.com/office/powerpoint/2010/main" val="407728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100" dirty="0" smtClean="0"/>
              <a:t>As we begin tonigh</a:t>
            </a:r>
            <a:r>
              <a:rPr lang="en-US" sz="1100" baseline="0" dirty="0" smtClean="0"/>
              <a:t>t I would like to revisit the Policy Direction.</a:t>
            </a:r>
          </a:p>
          <a:p>
            <a:endParaRPr lang="en-US" sz="1100" baseline="0" dirty="0" smtClean="0"/>
          </a:p>
          <a:p>
            <a:r>
              <a:rPr lang="en-US" sz="1100" baseline="0" dirty="0" smtClean="0"/>
              <a:t>This all starts with </a:t>
            </a:r>
            <a:r>
              <a:rPr lang="en-US" sz="1100" dirty="0" smtClean="0"/>
              <a:t>Council setting</a:t>
            </a:r>
            <a:r>
              <a:rPr lang="en-US" sz="1100" baseline="0" dirty="0" smtClean="0"/>
              <a:t> the policies that establish the base that the entire budget is built around**********.</a:t>
            </a:r>
          </a:p>
          <a:p>
            <a:endParaRPr lang="en-US" sz="1100" baseline="0" dirty="0" smtClean="0"/>
          </a:p>
          <a:p>
            <a:r>
              <a:rPr lang="en-US" sz="1100" baseline="0" dirty="0" smtClean="0"/>
              <a:t>Council established three areas of emphasis that we have and continue to follow.  Those were reiterated again back in June of this year and continue to be Public Safety, Infrastructure and Economic Development.</a:t>
            </a:r>
          </a:p>
          <a:p>
            <a:endParaRPr lang="en-US" sz="1100" baseline="0" dirty="0" smtClean="0"/>
          </a:p>
          <a:p>
            <a:r>
              <a:rPr lang="en-US" sz="1100" baseline="0" dirty="0" smtClean="0"/>
              <a:t>Based on tracking Economic Indicators throughout the year and using those to project what may be on the horizon, Council agreed to a 3% projected growth in sales tax for the coming year.  As of this last month our sales tax growth over the prior year is 3.3% .</a:t>
            </a:r>
          </a:p>
          <a:p>
            <a:endParaRPr lang="en-US" sz="1100" baseline="0" dirty="0" smtClean="0"/>
          </a:p>
          <a:p>
            <a:r>
              <a:rPr lang="en-US" sz="1100" baseline="0" dirty="0" smtClean="0"/>
              <a:t>We maintained the total reserve amount of $18.5 which includes $11.9 million of unrestricted funds.</a:t>
            </a:r>
          </a:p>
          <a:p>
            <a:endParaRPr lang="en-US" sz="1100" baseline="0" dirty="0" smtClean="0"/>
          </a:p>
          <a:p>
            <a:r>
              <a:rPr lang="en-US" sz="1100" baseline="0" dirty="0" smtClean="0"/>
              <a:t>The Council was engaged in balancing the capital fund in which some projects were put out till 2016 and some were move back in.  Using a series of options for both for capital and operations the Council had the opportunity to make final adjustments with the amounts delivered over and above the minimum reserves.</a:t>
            </a:r>
          </a:p>
          <a:p>
            <a:endParaRPr lang="en-US" sz="1100" baseline="0" dirty="0" smtClean="0"/>
          </a:p>
          <a:p>
            <a:r>
              <a:rPr lang="en-US" sz="1100" baseline="0" dirty="0" smtClean="0"/>
              <a:t>The budget continues to carry forward work that has begun this year and will go throughout 2015 in order to maximize the Council’s ED Plan.</a:t>
            </a:r>
          </a:p>
          <a:p>
            <a:endParaRPr lang="en-US" sz="1100" baseline="0" dirty="0" smtClean="0"/>
          </a:p>
          <a:p>
            <a:r>
              <a:rPr lang="en-US" sz="1100" baseline="0" dirty="0" smtClean="0"/>
              <a:t>Staff also presented and will continue to work on 3-5 capital plans as well as bringing forward the ideas and thoughts that surfaced as a result of the budget process.  Some of the visionary discussions have already taken place this week.</a:t>
            </a:r>
            <a:endParaRPr lang="en-US" sz="1100" dirty="0"/>
          </a:p>
        </p:txBody>
      </p:sp>
      <p:sp>
        <p:nvSpPr>
          <p:cNvPr id="4" name="Slide Number Placeholder 3"/>
          <p:cNvSpPr>
            <a:spLocks noGrp="1"/>
          </p:cNvSpPr>
          <p:nvPr>
            <p:ph type="sldNum" sz="quarter" idx="10"/>
          </p:nvPr>
        </p:nvSpPr>
        <p:spPr/>
        <p:txBody>
          <a:bodyPr/>
          <a:lstStyle/>
          <a:p>
            <a:fld id="{89DAA4D9-E382-4363-81EA-DB717C606062}" type="slidenum">
              <a:rPr lang="en-US" smtClean="0"/>
              <a:pPr/>
              <a:t>2</a:t>
            </a:fld>
            <a:endParaRPr lang="en-US" dirty="0"/>
          </a:p>
        </p:txBody>
      </p:sp>
    </p:spTree>
    <p:extLst>
      <p:ext uri="{BB962C8B-B14F-4D97-AF65-F5344CB8AC3E}">
        <p14:creationId xmlns:p14="http://schemas.microsoft.com/office/powerpoint/2010/main" val="2752578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As</a:t>
            </a:r>
            <a:r>
              <a:rPr lang="en-US" b="0" baseline="0" dirty="0" smtClean="0"/>
              <a:t> the dates will indicate, the development of the budget takes a great deal of time and effort.</a:t>
            </a:r>
          </a:p>
          <a:p>
            <a:endParaRPr lang="en-US" b="0" baseline="0" dirty="0" smtClean="0"/>
          </a:p>
          <a:p>
            <a:r>
              <a:rPr lang="en-US" b="0" baseline="0" dirty="0" smtClean="0"/>
              <a:t>The time between the end of August and October 13</a:t>
            </a:r>
            <a:r>
              <a:rPr lang="en-US" b="0" baseline="30000" dirty="0" smtClean="0"/>
              <a:t>th</a:t>
            </a:r>
            <a:r>
              <a:rPr lang="en-US" b="0" baseline="0" dirty="0" smtClean="0"/>
              <a:t> staff is putting the information gathered from Council into numbers and establishing the first set of budget documents to work from. </a:t>
            </a:r>
          </a:p>
          <a:p>
            <a:endParaRPr lang="en-US" b="0" baseline="0" dirty="0" smtClean="0"/>
          </a:p>
          <a:p>
            <a:r>
              <a:rPr lang="en-US" b="0" baseline="0" dirty="0" smtClean="0"/>
              <a:t>October and November are spent balancing that lead us to establishing the year end supplemental appropriation and the 2015 appropriations that Jodi will present in a short bit.</a:t>
            </a:r>
          </a:p>
        </p:txBody>
      </p:sp>
      <p:sp>
        <p:nvSpPr>
          <p:cNvPr id="4" name="Slide Number Placeholder 3"/>
          <p:cNvSpPr>
            <a:spLocks noGrp="1"/>
          </p:cNvSpPr>
          <p:nvPr>
            <p:ph type="sldNum" sz="quarter" idx="10"/>
          </p:nvPr>
        </p:nvSpPr>
        <p:spPr/>
        <p:txBody>
          <a:bodyPr/>
          <a:lstStyle/>
          <a:p>
            <a:fld id="{89DAA4D9-E382-4363-81EA-DB717C606062}" type="slidenum">
              <a:rPr lang="en-US" smtClean="0"/>
              <a:pPr/>
              <a:t>3</a:t>
            </a:fld>
            <a:endParaRPr lang="en-US" dirty="0"/>
          </a:p>
        </p:txBody>
      </p:sp>
    </p:spTree>
    <p:extLst>
      <p:ext uri="{BB962C8B-B14F-4D97-AF65-F5344CB8AC3E}">
        <p14:creationId xmlns:p14="http://schemas.microsoft.com/office/powerpoint/2010/main" val="1320464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This</a:t>
            </a:r>
            <a:r>
              <a:rPr lang="en-US" sz="1100" baseline="0" dirty="0" smtClean="0"/>
              <a:t> next slide shows the budget history for the last five years plus tonight’s 2015 proposed budget.  </a:t>
            </a:r>
          </a:p>
          <a:p>
            <a:endParaRPr lang="en-US" sz="1100" baseline="0" dirty="0" smtClean="0"/>
          </a:p>
          <a:p>
            <a:r>
              <a:rPr lang="en-US" sz="1100" baseline="0" dirty="0" smtClean="0"/>
              <a:t>*****the blue section represents the total labor budget  (including wages and benefits and insurance) and as you can see has remained relatively consistent since 2010</a:t>
            </a:r>
          </a:p>
          <a:p>
            <a:endParaRPr lang="en-US" sz="1100" baseline="0" dirty="0" smtClean="0"/>
          </a:p>
          <a:p>
            <a:r>
              <a:rPr lang="en-US" sz="1100" baseline="0" dirty="0" smtClean="0"/>
              <a:t>*****the red section is our operating costs which includes the Council’s economic development and community partnerships budget of around $2 million*****followed by our internal service costs which includes technology, fleet, communication center charges, insurance and the newly established facilities management.  As you can see this accounts for the majority of the increase in the overall budget increase from 2014</a:t>
            </a:r>
          </a:p>
          <a:p>
            <a:endParaRPr lang="en-US" sz="1100" baseline="0" dirty="0" smtClean="0"/>
          </a:p>
          <a:p>
            <a:r>
              <a:rPr lang="en-US" sz="1100" baseline="0" dirty="0" smtClean="0"/>
              <a:t>*****the purple section is debt and as I will mention in the following slides, we will experience the full benefit of refinancing the Riverside parkway debt in 2015</a:t>
            </a:r>
          </a:p>
          <a:p>
            <a:endParaRPr lang="en-US" sz="1100" baseline="0" dirty="0" smtClean="0"/>
          </a:p>
          <a:p>
            <a:r>
              <a:rPr lang="en-US" sz="1100" baseline="0" dirty="0" smtClean="0"/>
              <a:t>*****finally the turquoise section represents the capital investment portion of the budget which remains strong from year to year.  The large investments in 2012 and 2013 was from the public safety and stadium projects.</a:t>
            </a:r>
          </a:p>
          <a:p>
            <a:endParaRPr lang="en-US" sz="1100" baseline="0" dirty="0" smtClean="0"/>
          </a:p>
          <a:p>
            <a:r>
              <a:rPr lang="en-US" sz="1100" baseline="0" dirty="0" smtClean="0"/>
              <a:t>*****total budget in 2015 is $143 million</a:t>
            </a:r>
            <a:endParaRPr lang="en-US" sz="1100" dirty="0"/>
          </a:p>
        </p:txBody>
      </p:sp>
      <p:sp>
        <p:nvSpPr>
          <p:cNvPr id="4" name="Slide Number Placeholder 3"/>
          <p:cNvSpPr>
            <a:spLocks noGrp="1"/>
          </p:cNvSpPr>
          <p:nvPr>
            <p:ph type="sldNum" sz="quarter" idx="10"/>
          </p:nvPr>
        </p:nvSpPr>
        <p:spPr/>
        <p:txBody>
          <a:bodyPr/>
          <a:lstStyle/>
          <a:p>
            <a:fld id="{89DAA4D9-E382-4363-81EA-DB717C60606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a:p>
        </p:txBody>
      </p:sp>
      <p:sp>
        <p:nvSpPr>
          <p:cNvPr id="4" name="Slide Number Placeholder 3"/>
          <p:cNvSpPr>
            <a:spLocks noGrp="1"/>
          </p:cNvSpPr>
          <p:nvPr>
            <p:ph type="sldNum" sz="quarter" idx="10"/>
          </p:nvPr>
        </p:nvSpPr>
        <p:spPr/>
        <p:txBody>
          <a:bodyPr/>
          <a:lstStyle/>
          <a:p>
            <a:fld id="{89DAA4D9-E382-4363-81EA-DB717C606062}" type="slidenum">
              <a:rPr lang="en-US" smtClean="0"/>
              <a:pPr/>
              <a:t>5</a:t>
            </a:fld>
            <a:endParaRPr lang="en-US" dirty="0"/>
          </a:p>
        </p:txBody>
      </p:sp>
    </p:spTree>
    <p:extLst>
      <p:ext uri="{BB962C8B-B14F-4D97-AF65-F5344CB8AC3E}">
        <p14:creationId xmlns:p14="http://schemas.microsoft.com/office/powerpoint/2010/main" val="241394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Park Patrol was 21 weeks</a:t>
            </a:r>
            <a:r>
              <a:rPr lang="en-US" sz="1100" baseline="0" dirty="0" smtClean="0"/>
              <a:t> May – September, full-time. Budget includes additional 17 weeks of part-time coverage from March-April and Oct.-Nov.</a:t>
            </a:r>
            <a:endParaRPr lang="en-US" sz="1100" dirty="0"/>
          </a:p>
        </p:txBody>
      </p:sp>
      <p:sp>
        <p:nvSpPr>
          <p:cNvPr id="4" name="Slide Number Placeholder 3"/>
          <p:cNvSpPr>
            <a:spLocks noGrp="1"/>
          </p:cNvSpPr>
          <p:nvPr>
            <p:ph type="sldNum" sz="quarter" idx="10"/>
          </p:nvPr>
        </p:nvSpPr>
        <p:spPr/>
        <p:txBody>
          <a:bodyPr/>
          <a:lstStyle/>
          <a:p>
            <a:fld id="{89DAA4D9-E382-4363-81EA-DB717C606062}" type="slidenum">
              <a:rPr lang="en-US" smtClean="0"/>
              <a:pPr/>
              <a:t>6</a:t>
            </a:fld>
            <a:endParaRPr lang="en-US" dirty="0"/>
          </a:p>
        </p:txBody>
      </p:sp>
    </p:spTree>
    <p:extLst>
      <p:ext uri="{BB962C8B-B14F-4D97-AF65-F5344CB8AC3E}">
        <p14:creationId xmlns:p14="http://schemas.microsoft.com/office/powerpoint/2010/main" val="552049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9DAA4D9-E382-4363-81EA-DB717C606062}" type="slidenum">
              <a:rPr lang="en-US" smtClean="0"/>
              <a:pPr/>
              <a:t>7</a:t>
            </a:fld>
            <a:endParaRPr lang="en-US" dirty="0"/>
          </a:p>
        </p:txBody>
      </p:sp>
    </p:spTree>
    <p:extLst>
      <p:ext uri="{BB962C8B-B14F-4D97-AF65-F5344CB8AC3E}">
        <p14:creationId xmlns:p14="http://schemas.microsoft.com/office/powerpoint/2010/main" val="2740233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9DAA4D9-E382-4363-81EA-DB717C606062}" type="slidenum">
              <a:rPr lang="en-US" smtClean="0"/>
              <a:pPr/>
              <a:t>8</a:t>
            </a:fld>
            <a:endParaRPr lang="en-US" dirty="0"/>
          </a:p>
        </p:txBody>
      </p:sp>
    </p:spTree>
    <p:extLst>
      <p:ext uri="{BB962C8B-B14F-4D97-AF65-F5344CB8AC3E}">
        <p14:creationId xmlns:p14="http://schemas.microsoft.com/office/powerpoint/2010/main" val="308390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This chart shows the source</a:t>
            </a:r>
            <a:r>
              <a:rPr lang="en-US" sz="1100" baseline="0" dirty="0" smtClean="0"/>
              <a:t> of revenues for the City</a:t>
            </a:r>
            <a:r>
              <a:rPr lang="en-US" sz="1100" b="1" dirty="0" smtClean="0"/>
              <a:t>*****  </a:t>
            </a:r>
            <a:r>
              <a:rPr lang="en-US" sz="1100" dirty="0" smtClean="0"/>
              <a:t>This is what we use to begin the process of allocating the expenses by projecting what we have to work with. </a:t>
            </a:r>
            <a:r>
              <a:rPr lang="en-US" sz="1100" baseline="0" dirty="0" smtClean="0"/>
              <a:t>and as you know we have conservatively projected 2015. </a:t>
            </a:r>
            <a:endParaRPr lang="en-US" sz="1100" dirty="0" smtClean="0"/>
          </a:p>
          <a:p>
            <a:endParaRPr lang="en-US" sz="1100" dirty="0" smtClean="0"/>
          </a:p>
          <a:p>
            <a:r>
              <a:rPr lang="en-US" sz="1100" b="1" dirty="0" smtClean="0"/>
              <a:t>*****</a:t>
            </a:r>
            <a:r>
              <a:rPr lang="en-US" sz="1100" dirty="0" smtClean="0"/>
              <a:t>Taxes</a:t>
            </a:r>
            <a:r>
              <a:rPr lang="en-US" sz="1100" baseline="0" dirty="0" smtClean="0"/>
              <a:t> are our single most significant source of revenue and support all our general government operations including public safety, streets, and parks. </a:t>
            </a:r>
            <a:r>
              <a:rPr lang="en-US" sz="1100" dirty="0" smtClean="0"/>
              <a:t>The blue section represents</a:t>
            </a:r>
            <a:r>
              <a:rPr lang="en-US" sz="1100" baseline="0" dirty="0" smtClean="0"/>
              <a:t> this and</a:t>
            </a:r>
            <a:r>
              <a:rPr lang="en-US" sz="1100" dirty="0" smtClean="0"/>
              <a:t> includes property taxes, highway user’s tax, and severance taxes. Sales and Use tax Revenues make up the majority of </a:t>
            </a:r>
            <a:r>
              <a:rPr lang="en-US" sz="1100" b="1" dirty="0" smtClean="0"/>
              <a:t>the general fund revenues </a:t>
            </a:r>
            <a:r>
              <a:rPr lang="en-US" sz="1100" dirty="0" smtClean="0"/>
              <a:t>and we have projected these revenues to be 3%.</a:t>
            </a:r>
          </a:p>
          <a:p>
            <a:endParaRPr lang="en-US" sz="1100" dirty="0" smtClean="0"/>
          </a:p>
          <a:p>
            <a:r>
              <a:rPr lang="en-US" sz="1100" b="1" dirty="0" smtClean="0"/>
              <a:t>*****</a:t>
            </a:r>
            <a:r>
              <a:rPr lang="en-US" sz="1100" dirty="0" smtClean="0"/>
              <a:t>The red section is charges for services and includes utility fees, the rural fire district contract, ambulance transport fees and the E911 surcharge revenue.  </a:t>
            </a:r>
          </a:p>
          <a:p>
            <a:endParaRPr lang="en-US" sz="1100" dirty="0" smtClean="0"/>
          </a:p>
          <a:p>
            <a:r>
              <a:rPr lang="en-US" sz="1100" b="1" dirty="0" smtClean="0"/>
              <a:t>*****------*****</a:t>
            </a:r>
            <a:r>
              <a:rPr lang="en-US" sz="1100" dirty="0" smtClean="0"/>
              <a:t>The green and</a:t>
            </a:r>
            <a:r>
              <a:rPr lang="en-US" sz="1100" baseline="0" dirty="0" smtClean="0"/>
              <a:t> purple sections combined make up 10</a:t>
            </a:r>
            <a:r>
              <a:rPr lang="en-US" sz="1100" dirty="0" smtClean="0"/>
              <a:t>% of revenue</a:t>
            </a:r>
            <a:r>
              <a:rPr lang="en-US" sz="1100" baseline="0" dirty="0" smtClean="0"/>
              <a:t> and include grant revenues, followed by fines, license, and permit fees. </a:t>
            </a:r>
            <a:r>
              <a:rPr lang="en-US" sz="1100" b="1" baseline="0" dirty="0" smtClean="0"/>
              <a:t>*****</a:t>
            </a:r>
          </a:p>
          <a:p>
            <a:endParaRPr lang="en-US" sz="1100" dirty="0" smtClean="0"/>
          </a:p>
          <a:p>
            <a:endParaRPr lang="en-US" sz="1100" dirty="0" smtClean="0"/>
          </a:p>
          <a:p>
            <a:endParaRPr lang="en-US" sz="1100" dirty="0"/>
          </a:p>
          <a:p>
            <a:endParaRPr lang="en-US" sz="1100" dirty="0"/>
          </a:p>
          <a:p>
            <a:endParaRPr lang="en-US" sz="1100"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fld id="{89DAA4D9-E382-4363-81EA-DB717C606062}" type="slidenum">
              <a:rPr lang="en-US" smtClean="0"/>
              <a:pPr/>
              <a:t>9</a:t>
            </a:fld>
            <a:endParaRPr lang="en-US" dirty="0"/>
          </a:p>
        </p:txBody>
      </p:sp>
    </p:spTree>
    <p:extLst>
      <p:ext uri="{BB962C8B-B14F-4D97-AF65-F5344CB8AC3E}">
        <p14:creationId xmlns:p14="http://schemas.microsoft.com/office/powerpoint/2010/main" val="780649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C20AE4-7007-449A-8CCC-B4CA080AA024}" type="datetimeFigureOut">
              <a:rPr lang="en-US" smtClean="0"/>
              <a:pPr/>
              <a:t>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8B7E9E-CBC2-40D1-ACA8-60807F9E784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20AE4-7007-449A-8CCC-B4CA080AA024}" type="datetimeFigureOut">
              <a:rPr lang="en-US" smtClean="0"/>
              <a:pPr/>
              <a:t>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8B7E9E-CBC2-40D1-ACA8-60807F9E784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20AE4-7007-449A-8CCC-B4CA080AA024}" type="datetimeFigureOut">
              <a:rPr lang="en-US" smtClean="0"/>
              <a:pPr/>
              <a:t>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8B7E9E-CBC2-40D1-ACA8-60807F9E784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20AE4-7007-449A-8CCC-B4CA080AA024}" type="datetimeFigureOut">
              <a:rPr lang="en-US" smtClean="0"/>
              <a:pPr/>
              <a:t>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8B7E9E-CBC2-40D1-ACA8-60807F9E784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20AE4-7007-449A-8CCC-B4CA080AA024}" type="datetimeFigureOut">
              <a:rPr lang="en-US" smtClean="0"/>
              <a:pPr/>
              <a:t>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8B7E9E-CBC2-40D1-ACA8-60807F9E784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C20AE4-7007-449A-8CCC-B4CA080AA024}" type="datetimeFigureOut">
              <a:rPr lang="en-US" smtClean="0"/>
              <a:pPr/>
              <a:t>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8B7E9E-CBC2-40D1-ACA8-60807F9E784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C20AE4-7007-449A-8CCC-B4CA080AA024}" type="datetimeFigureOut">
              <a:rPr lang="en-US" smtClean="0"/>
              <a:pPr/>
              <a:t>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8B7E9E-CBC2-40D1-ACA8-60807F9E784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C20AE4-7007-449A-8CCC-B4CA080AA024}" type="datetimeFigureOut">
              <a:rPr lang="en-US" smtClean="0"/>
              <a:pPr/>
              <a:t>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8B7E9E-CBC2-40D1-ACA8-60807F9E784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20AE4-7007-449A-8CCC-B4CA080AA024}" type="datetimeFigureOut">
              <a:rPr lang="en-US" smtClean="0"/>
              <a:pPr/>
              <a:t>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8B7E9E-CBC2-40D1-ACA8-60807F9E784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20AE4-7007-449A-8CCC-B4CA080AA024}" type="datetimeFigureOut">
              <a:rPr lang="en-US" smtClean="0"/>
              <a:pPr/>
              <a:t>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8B7E9E-CBC2-40D1-ACA8-60807F9E7842}"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3C20AE4-7007-449A-8CCC-B4CA080AA024}" type="datetimeFigureOut">
              <a:rPr lang="en-US" smtClean="0"/>
              <a:pPr/>
              <a:t>2/5/2015</a:t>
            </a:fld>
            <a:endParaRPr lang="en-US" dirty="0"/>
          </a:p>
        </p:txBody>
      </p:sp>
      <p:sp>
        <p:nvSpPr>
          <p:cNvPr id="9" name="Slide Number Placeholder 8"/>
          <p:cNvSpPr>
            <a:spLocks noGrp="1"/>
          </p:cNvSpPr>
          <p:nvPr>
            <p:ph type="sldNum" sz="quarter" idx="11"/>
          </p:nvPr>
        </p:nvSpPr>
        <p:spPr/>
        <p:txBody>
          <a:bodyPr/>
          <a:lstStyle/>
          <a:p>
            <a:fld id="{778B7E9E-CBC2-40D1-ACA8-60807F9E7842}"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78B7E9E-CBC2-40D1-ACA8-60807F9E7842}"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3C20AE4-7007-449A-8CCC-B4CA080AA024}" type="datetimeFigureOut">
              <a:rPr lang="en-US" smtClean="0"/>
              <a:pPr/>
              <a:t>2/5/2015</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1905000"/>
          </a:xfrm>
        </p:spPr>
        <p:txBody>
          <a:bodyPr/>
          <a:lstStyle/>
          <a:p>
            <a:pPr algn="ctr"/>
            <a:r>
              <a:rPr lang="en-US" sz="6000" dirty="0" smtClean="0">
                <a:solidFill>
                  <a:schemeClr val="accent1">
                    <a:lumMod val="50000"/>
                  </a:schemeClr>
                </a:solidFill>
              </a:rPr>
              <a:t>City of Grand Junction</a:t>
            </a:r>
            <a:br>
              <a:rPr lang="en-US" sz="6000" dirty="0" smtClean="0">
                <a:solidFill>
                  <a:schemeClr val="accent1">
                    <a:lumMod val="50000"/>
                  </a:schemeClr>
                </a:solidFill>
              </a:rPr>
            </a:br>
            <a:r>
              <a:rPr lang="en-US" sz="6000" dirty="0" smtClean="0">
                <a:solidFill>
                  <a:schemeClr val="accent1">
                    <a:lumMod val="50000"/>
                  </a:schemeClr>
                </a:solidFill>
              </a:rPr>
              <a:t>2015 Budget</a:t>
            </a:r>
            <a:endParaRPr lang="en-US" sz="6000" dirty="0">
              <a:solidFill>
                <a:schemeClr val="accent1">
                  <a:lumMod val="50000"/>
                </a:schemeClr>
              </a:solidFill>
            </a:endParaRPr>
          </a:p>
        </p:txBody>
      </p:sp>
      <p:sp>
        <p:nvSpPr>
          <p:cNvPr id="3" name="Subtitle 2"/>
          <p:cNvSpPr>
            <a:spLocks noGrp="1"/>
          </p:cNvSpPr>
          <p:nvPr>
            <p:ph type="subTitle" idx="1"/>
          </p:nvPr>
        </p:nvSpPr>
        <p:spPr/>
        <p:txBody>
          <a:bodyPr/>
          <a:lstStyle/>
          <a:p>
            <a:r>
              <a:rPr lang="en-US" dirty="0" smtClean="0">
                <a:solidFill>
                  <a:schemeClr val="bg2">
                    <a:lumMod val="10000"/>
                  </a:schemeClr>
                </a:solidFill>
              </a:rPr>
              <a:t>Rich Englehart, City Manager</a:t>
            </a:r>
          </a:p>
          <a:p>
            <a:r>
              <a:rPr lang="en-US" dirty="0" smtClean="0">
                <a:solidFill>
                  <a:schemeClr val="bg2">
                    <a:lumMod val="10000"/>
                  </a:schemeClr>
                </a:solidFill>
              </a:rPr>
              <a:t>December 17th, 2014</a:t>
            </a:r>
            <a:endParaRPr lang="en-US" dirty="0">
              <a:solidFill>
                <a:schemeClr val="bg2">
                  <a:lumMod val="10000"/>
                </a:schemeClr>
              </a:solidFill>
            </a:endParaRPr>
          </a:p>
        </p:txBody>
      </p:sp>
      <p:pic>
        <p:nvPicPr>
          <p:cNvPr id="4" name="Picture 3" descr="Logo Caps Color.jpg"/>
          <p:cNvPicPr>
            <a:picLocks noChangeAspect="1"/>
          </p:cNvPicPr>
          <p:nvPr/>
        </p:nvPicPr>
        <p:blipFill>
          <a:blip r:embed="rId3" cstate="print"/>
          <a:stretch>
            <a:fillRect/>
          </a:stretch>
        </p:blipFill>
        <p:spPr>
          <a:xfrm>
            <a:off x="457200" y="5715000"/>
            <a:ext cx="3358896" cy="838200"/>
          </a:xfrm>
          <a:prstGeom prst="rect">
            <a:avLst/>
          </a:prstGeom>
        </p:spPr>
      </p:pic>
    </p:spTree>
    <p:extLst>
      <p:ext uri="{BB962C8B-B14F-4D97-AF65-F5344CB8AC3E}">
        <p14:creationId xmlns:p14="http://schemas.microsoft.com/office/powerpoint/2010/main" val="926301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1832154347"/>
              </p:ext>
            </p:extLst>
          </p:nvPr>
        </p:nvGraphicFramePr>
        <p:xfrm>
          <a:off x="685800" y="1443990"/>
          <a:ext cx="7648575" cy="480441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noFill/>
        </p:spPr>
        <p:txBody>
          <a:bodyPr vert="horz" lIns="91440" tIns="45720" rIns="91440" bIns="45720" rtlCol="0" anchor="ctr">
            <a:noAutofit/>
          </a:bodyPr>
          <a:lstStyle/>
          <a:p>
            <a:r>
              <a:rPr lang="en-US" dirty="0">
                <a:solidFill>
                  <a:schemeClr val="accent1">
                    <a:lumMod val="50000"/>
                  </a:schemeClr>
                </a:solidFill>
              </a:rPr>
              <a:t>Spending By Type</a:t>
            </a:r>
          </a:p>
        </p:txBody>
      </p:sp>
      <p:pic>
        <p:nvPicPr>
          <p:cNvPr id="16" name="Picture 15" descr="Logo Caps Color.jpg"/>
          <p:cNvPicPr>
            <a:picLocks noChangeAspect="1"/>
          </p:cNvPicPr>
          <p:nvPr/>
        </p:nvPicPr>
        <p:blipFill>
          <a:blip r:embed="rId4" cstate="print"/>
          <a:stretch>
            <a:fillRect/>
          </a:stretch>
        </p:blipFill>
        <p:spPr>
          <a:xfrm>
            <a:off x="304800" y="6248400"/>
            <a:ext cx="1905000" cy="475386"/>
          </a:xfrm>
          <a:prstGeom prst="rect">
            <a:avLst/>
          </a:prstGeom>
        </p:spPr>
      </p:pic>
      <p:sp>
        <p:nvSpPr>
          <p:cNvPr id="5" name="TextBox 1"/>
          <p:cNvSpPr txBox="1"/>
          <p:nvPr/>
        </p:nvSpPr>
        <p:spPr>
          <a:xfrm>
            <a:off x="3962400" y="5334000"/>
            <a:ext cx="838200" cy="228600"/>
          </a:xfrm>
          <a:prstGeom prst="rect">
            <a:avLst/>
          </a:prstGeom>
          <a:solidFill>
            <a:srgbClr val="EFEFFF"/>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1" dirty="0" smtClean="0"/>
              <a:t>11% in 2014</a:t>
            </a:r>
            <a:endParaRPr lang="en-US" sz="1000" b="0" i="1" dirty="0"/>
          </a:p>
        </p:txBody>
      </p:sp>
      <p:sp>
        <p:nvSpPr>
          <p:cNvPr id="7" name="TextBox 1"/>
          <p:cNvSpPr txBox="1"/>
          <p:nvPr/>
        </p:nvSpPr>
        <p:spPr>
          <a:xfrm>
            <a:off x="2590800" y="3048000"/>
            <a:ext cx="914400" cy="228600"/>
          </a:xfrm>
          <a:prstGeom prst="rect">
            <a:avLst/>
          </a:prstGeom>
          <a:solidFill>
            <a:srgbClr val="EFEFFF"/>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i="1" dirty="0"/>
              <a:t>8</a:t>
            </a:r>
            <a:r>
              <a:rPr lang="en-US" sz="1000" b="0" i="1" dirty="0" smtClean="0"/>
              <a:t>% in 2014</a:t>
            </a:r>
            <a:endParaRPr lang="en-US" sz="1000" b="0" i="1" dirty="0"/>
          </a:p>
        </p:txBody>
      </p:sp>
      <p:sp>
        <p:nvSpPr>
          <p:cNvPr id="8" name="TextBox 1"/>
          <p:cNvSpPr txBox="1"/>
          <p:nvPr/>
        </p:nvSpPr>
        <p:spPr>
          <a:xfrm>
            <a:off x="5410200" y="3314700"/>
            <a:ext cx="838200" cy="228600"/>
          </a:xfrm>
          <a:prstGeom prst="rect">
            <a:avLst/>
          </a:prstGeom>
          <a:solidFill>
            <a:srgbClr val="EFEFFF"/>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1" dirty="0" smtClean="0"/>
              <a:t>46% in 2014</a:t>
            </a:r>
            <a:endParaRPr lang="en-US" sz="1000" b="0" i="1" dirty="0"/>
          </a:p>
        </p:txBody>
      </p:sp>
      <p:sp>
        <p:nvSpPr>
          <p:cNvPr id="9" name="TextBox 1"/>
          <p:cNvSpPr txBox="1"/>
          <p:nvPr/>
        </p:nvSpPr>
        <p:spPr>
          <a:xfrm>
            <a:off x="1981200" y="4495800"/>
            <a:ext cx="838200" cy="228600"/>
          </a:xfrm>
          <a:prstGeom prst="rect">
            <a:avLst/>
          </a:prstGeom>
          <a:solidFill>
            <a:srgbClr val="EFEFFF"/>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1" dirty="0" smtClean="0"/>
              <a:t>19% in 2014</a:t>
            </a:r>
            <a:endParaRPr lang="en-US" sz="1000" b="0" i="1" dirty="0"/>
          </a:p>
        </p:txBody>
      </p:sp>
      <p:sp>
        <p:nvSpPr>
          <p:cNvPr id="10" name="TextBox 1"/>
          <p:cNvSpPr txBox="1"/>
          <p:nvPr/>
        </p:nvSpPr>
        <p:spPr>
          <a:xfrm>
            <a:off x="3657600" y="2865966"/>
            <a:ext cx="855133" cy="262467"/>
          </a:xfrm>
          <a:prstGeom prst="rect">
            <a:avLst/>
          </a:prstGeom>
          <a:solidFill>
            <a:srgbClr val="EFEFFF"/>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0" i="1" dirty="0" smtClean="0"/>
              <a:t>16% in 2014</a:t>
            </a:r>
            <a:endParaRPr lang="en-US" sz="1000" b="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wipe(down)">
                                      <p:cBhvr>
                                        <p:cTn id="7" dur="500"/>
                                        <p:tgtEl>
                                          <p:spTgt spid="11">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graphicEl>
                                              <a:chart seriesIdx="-4" categoryIdx="0" bldStep="category"/>
                                            </p:graphicEl>
                                          </p:spTgt>
                                        </p:tgtEl>
                                        <p:attrNameLst>
                                          <p:attrName>style.visibility</p:attrName>
                                        </p:attrNameLst>
                                      </p:cBhvr>
                                      <p:to>
                                        <p:strVal val="visible"/>
                                      </p:to>
                                    </p:set>
                                    <p:animEffect transition="in" filter="wipe(down)">
                                      <p:cBhvr>
                                        <p:cTn id="12" dur="500"/>
                                        <p:tgtEl>
                                          <p:spTgt spid="11">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graphicEl>
                                              <a:chart seriesIdx="-4" categoryIdx="1" bldStep="category"/>
                                            </p:graphicEl>
                                          </p:spTgt>
                                        </p:tgtEl>
                                        <p:attrNameLst>
                                          <p:attrName>style.visibility</p:attrName>
                                        </p:attrNameLst>
                                      </p:cBhvr>
                                      <p:to>
                                        <p:strVal val="visible"/>
                                      </p:to>
                                    </p:set>
                                    <p:animEffect transition="in" filter="wipe(down)">
                                      <p:cBhvr>
                                        <p:cTn id="21" dur="500"/>
                                        <p:tgtEl>
                                          <p:spTgt spid="11">
                                            <p:graphicEl>
                                              <a:chart seriesIdx="-4" categoryIdx="1" bldStep="category"/>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graphicEl>
                                              <a:chart seriesIdx="-4" categoryIdx="2" bldStep="category"/>
                                            </p:graphicEl>
                                          </p:spTgt>
                                        </p:tgtEl>
                                        <p:attrNameLst>
                                          <p:attrName>style.visibility</p:attrName>
                                        </p:attrNameLst>
                                      </p:cBhvr>
                                      <p:to>
                                        <p:strVal val="visible"/>
                                      </p:to>
                                    </p:set>
                                    <p:animEffect transition="in" filter="wipe(down)">
                                      <p:cBhvr>
                                        <p:cTn id="30" dur="500"/>
                                        <p:tgtEl>
                                          <p:spTgt spid="11">
                                            <p:graphicEl>
                                              <a:chart seriesIdx="-4" categoryIdx="2" bldStep="category"/>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graphicEl>
                                              <a:chart seriesIdx="-4" categoryIdx="3" bldStep="category"/>
                                            </p:graphicEl>
                                          </p:spTgt>
                                        </p:tgtEl>
                                        <p:attrNameLst>
                                          <p:attrName>style.visibility</p:attrName>
                                        </p:attrNameLst>
                                      </p:cBhvr>
                                      <p:to>
                                        <p:strVal val="visible"/>
                                      </p:to>
                                    </p:set>
                                    <p:animEffect transition="in" filter="wipe(down)">
                                      <p:cBhvr>
                                        <p:cTn id="39" dur="500"/>
                                        <p:tgtEl>
                                          <p:spTgt spid="11">
                                            <p:graphicEl>
                                              <a:chart seriesIdx="-4" categoryIdx="3" bldStep="category"/>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1">
                                            <p:graphicEl>
                                              <a:chart seriesIdx="-4" categoryIdx="4" bldStep="category"/>
                                            </p:graphicEl>
                                          </p:spTgt>
                                        </p:tgtEl>
                                        <p:attrNameLst>
                                          <p:attrName>style.visibility</p:attrName>
                                        </p:attrNameLst>
                                      </p:cBhvr>
                                      <p:to>
                                        <p:strVal val="visible"/>
                                      </p:to>
                                    </p:set>
                                    <p:animEffect transition="in" filter="wipe(down)">
                                      <p:cBhvr>
                                        <p:cTn id="48" dur="500"/>
                                        <p:tgtEl>
                                          <p:spTgt spid="11">
                                            <p:graphicEl>
                                              <a:chart seriesIdx="-4" categoryIdx="4" bldStep="category"/>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category"/>
        </p:bldSub>
      </p:bldGraphic>
      <p:bldP spid="5"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vert="horz" lIns="91440" tIns="45720" rIns="91440" bIns="45720" rtlCol="0" anchor="ctr">
            <a:noAutofit/>
          </a:bodyPr>
          <a:lstStyle/>
          <a:p>
            <a:r>
              <a:rPr lang="en-US" dirty="0">
                <a:solidFill>
                  <a:schemeClr val="accent1">
                    <a:lumMod val="50000"/>
                  </a:schemeClr>
                </a:solidFill>
              </a:rPr>
              <a:t>Spending By Department</a:t>
            </a:r>
          </a:p>
        </p:txBody>
      </p:sp>
      <p:pic>
        <p:nvPicPr>
          <p:cNvPr id="9" name="Picture 8" descr="Logo Caps Color.jpg"/>
          <p:cNvPicPr>
            <a:picLocks noChangeAspect="1"/>
          </p:cNvPicPr>
          <p:nvPr/>
        </p:nvPicPr>
        <p:blipFill>
          <a:blip r:embed="rId3" cstate="print"/>
          <a:stretch>
            <a:fillRect/>
          </a:stretch>
        </p:blipFill>
        <p:spPr>
          <a:xfrm>
            <a:off x="304800" y="6324462"/>
            <a:ext cx="1600200" cy="399324"/>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3656899489"/>
              </p:ext>
            </p:extLst>
          </p:nvPr>
        </p:nvGraphicFramePr>
        <p:xfrm>
          <a:off x="838200" y="1066800"/>
          <a:ext cx="7467600" cy="53423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7316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5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ipe(down)">
                                      <p:cBhvr>
                                        <p:cTn id="12" dur="500"/>
                                        <p:tgtEl>
                                          <p:spTgt spid="7">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down)">
                                      <p:cBhvr>
                                        <p:cTn id="17" dur="500"/>
                                        <p:tgtEl>
                                          <p:spTgt spid="7">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wipe(down)">
                                      <p:cBhvr>
                                        <p:cTn id="22" dur="500"/>
                                        <p:tgtEl>
                                          <p:spTgt spid="7">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wipe(down)">
                                      <p:cBhvr>
                                        <p:cTn id="27" dur="500"/>
                                        <p:tgtEl>
                                          <p:spTgt spid="7">
                                            <p:graphicEl>
                                              <a:chart seriesIdx="-4" categoryIdx="3"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wipe(down)">
                                      <p:cBhvr>
                                        <p:cTn id="32" dur="500"/>
                                        <p:tgtEl>
                                          <p:spTgt spid="7">
                                            <p:graphicEl>
                                              <a:chart seriesIdx="-4" categoryIdx="4"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wipe(down)">
                                      <p:cBhvr>
                                        <p:cTn id="37" dur="500"/>
                                        <p:tgtEl>
                                          <p:spTgt spid="7">
                                            <p:graphicEl>
                                              <a:chart seriesIdx="-4" categoryIdx="5"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graphicEl>
                                              <a:chart seriesIdx="-4" categoryIdx="6" bldStep="category"/>
                                            </p:graphicEl>
                                          </p:spTgt>
                                        </p:tgtEl>
                                        <p:attrNameLst>
                                          <p:attrName>style.visibility</p:attrName>
                                        </p:attrNameLst>
                                      </p:cBhvr>
                                      <p:to>
                                        <p:strVal val="visible"/>
                                      </p:to>
                                    </p:set>
                                    <p:animEffect transition="in" filter="wipe(down)">
                                      <p:cBhvr>
                                        <p:cTn id="42" dur="500"/>
                                        <p:tgtEl>
                                          <p:spTgt spid="7">
                                            <p:graphicEl>
                                              <a:chart seriesIdx="-4" categoryIdx="6" bldStep="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graphicEl>
                                              <a:chart seriesIdx="-4" categoryIdx="7" bldStep="category"/>
                                            </p:graphicEl>
                                          </p:spTgt>
                                        </p:tgtEl>
                                        <p:attrNameLst>
                                          <p:attrName>style.visibility</p:attrName>
                                        </p:attrNameLst>
                                      </p:cBhvr>
                                      <p:to>
                                        <p:strVal val="visible"/>
                                      </p:to>
                                    </p:set>
                                    <p:animEffect transition="in" filter="wipe(down)">
                                      <p:cBhvr>
                                        <p:cTn id="47" dur="500"/>
                                        <p:tgtEl>
                                          <p:spTgt spid="7">
                                            <p:graphicEl>
                                              <a:chart seriesIdx="-4" categoryIdx="7" bldStep="category"/>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
                                            <p:graphicEl>
                                              <a:chart seriesIdx="-4" categoryIdx="8" bldStep="category"/>
                                            </p:graphicEl>
                                          </p:spTgt>
                                        </p:tgtEl>
                                        <p:attrNameLst>
                                          <p:attrName>style.visibility</p:attrName>
                                        </p:attrNameLst>
                                      </p:cBhvr>
                                      <p:to>
                                        <p:strVal val="visible"/>
                                      </p:to>
                                    </p:set>
                                    <p:animEffect transition="in" filter="wipe(down)">
                                      <p:cBhvr>
                                        <p:cTn id="52" dur="500"/>
                                        <p:tgtEl>
                                          <p:spTgt spid="7">
                                            <p:graphicEl>
                                              <a:chart seriesIdx="-4" categoryIdx="8" bldStep="category"/>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7">
                                            <p:graphicEl>
                                              <a:chart seriesIdx="-4" categoryIdx="9" bldStep="category"/>
                                            </p:graphicEl>
                                          </p:spTgt>
                                        </p:tgtEl>
                                        <p:attrNameLst>
                                          <p:attrName>style.visibility</p:attrName>
                                        </p:attrNameLst>
                                      </p:cBhvr>
                                      <p:to>
                                        <p:strVal val="visible"/>
                                      </p:to>
                                    </p:set>
                                    <p:animEffect transition="in" filter="wipe(down)">
                                      <p:cBhvr>
                                        <p:cTn id="57" dur="500"/>
                                        <p:tgtEl>
                                          <p:spTgt spid="7">
                                            <p:graphicEl>
                                              <a:chart seriesIdx="-4" categoryIdx="9"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2" descr="mesa co map.jpg"/>
          <p:cNvPicPr>
            <a:picLocks noChangeAspect="1"/>
          </p:cNvPicPr>
          <p:nvPr/>
        </p:nvPicPr>
        <p:blipFill>
          <a:blip r:embed="rId3" cstate="print"/>
          <a:srcRect l="8142" b="19847"/>
          <a:stretch>
            <a:fillRect/>
          </a:stretch>
        </p:blipFill>
        <p:spPr bwMode="auto">
          <a:xfrm>
            <a:off x="0" y="342532"/>
            <a:ext cx="9144000" cy="6276975"/>
          </a:xfrm>
          <a:prstGeom prst="rect">
            <a:avLst/>
          </a:prstGeom>
          <a:noFill/>
          <a:ln w="9525">
            <a:noFill/>
            <a:miter lim="800000"/>
            <a:headEnd/>
            <a:tailEnd/>
          </a:ln>
        </p:spPr>
      </p:pic>
      <p:grpSp>
        <p:nvGrpSpPr>
          <p:cNvPr id="21" name="Group 20"/>
          <p:cNvGrpSpPr/>
          <p:nvPr/>
        </p:nvGrpSpPr>
        <p:grpSpPr>
          <a:xfrm>
            <a:off x="4314659" y="1164727"/>
            <a:ext cx="1805940" cy="1154092"/>
            <a:chOff x="4314659" y="1164727"/>
            <a:chExt cx="1805940" cy="1154092"/>
          </a:xfrm>
        </p:grpSpPr>
        <p:sp>
          <p:nvSpPr>
            <p:cNvPr id="83" name="TextBox 10"/>
            <p:cNvSpPr txBox="1"/>
            <p:nvPr/>
          </p:nvSpPr>
          <p:spPr>
            <a:xfrm>
              <a:off x="4314659" y="1164727"/>
              <a:ext cx="1805940" cy="304800"/>
            </a:xfrm>
            <a:prstGeom prst="rect">
              <a:avLst/>
            </a:prstGeom>
            <a:solidFill>
              <a:srgbClr val="FFD9B3"/>
            </a:solidFill>
            <a:ln w="19050" cmpd="sng">
              <a:solidFill>
                <a:schemeClr val="accent6">
                  <a:lumMod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indent="0" algn="ctr">
                <a:defRPr sz="1100" b="1"/>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Horizon Drive Interchange </a:t>
              </a:r>
            </a:p>
          </p:txBody>
        </p:sp>
        <p:cxnSp>
          <p:nvCxnSpPr>
            <p:cNvPr id="13" name="Straight Arrow Connector 12"/>
            <p:cNvCxnSpPr>
              <a:stCxn id="83" idx="2"/>
            </p:cNvCxnSpPr>
            <p:nvPr/>
          </p:nvCxnSpPr>
          <p:spPr>
            <a:xfrm>
              <a:off x="5217629" y="1469527"/>
              <a:ext cx="497371" cy="849292"/>
            </a:xfrm>
            <a:prstGeom prst="straightConnector1">
              <a:avLst/>
            </a:prstGeom>
            <a:ln w="19050">
              <a:solidFill>
                <a:schemeClr val="accent6">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grpSp>
      <p:sp>
        <p:nvSpPr>
          <p:cNvPr id="2049" name="TextBox 2048"/>
          <p:cNvSpPr txBox="1"/>
          <p:nvPr/>
        </p:nvSpPr>
        <p:spPr>
          <a:xfrm>
            <a:off x="8390467" y="0"/>
            <a:ext cx="753533" cy="605637"/>
          </a:xfrm>
          <a:prstGeom prst="rect">
            <a:avLst/>
          </a:prstGeom>
          <a:solidFill>
            <a:schemeClr val="bg1"/>
          </a:solidFill>
        </p:spPr>
        <p:txBody>
          <a:bodyPr wrap="square" rtlCol="0">
            <a:spAutoFit/>
          </a:bodyPr>
          <a:lstStyle/>
          <a:p>
            <a:endParaRPr lang="en-US" dirty="0"/>
          </a:p>
        </p:txBody>
      </p:sp>
      <p:sp>
        <p:nvSpPr>
          <p:cNvPr id="91" name="TextBox 90"/>
          <p:cNvSpPr txBox="1"/>
          <p:nvPr/>
        </p:nvSpPr>
        <p:spPr>
          <a:xfrm>
            <a:off x="8205523" y="6392332"/>
            <a:ext cx="938477" cy="465668"/>
          </a:xfrm>
          <a:prstGeom prst="rect">
            <a:avLst/>
          </a:prstGeom>
          <a:solidFill>
            <a:schemeClr val="bg1"/>
          </a:solidFill>
        </p:spPr>
        <p:txBody>
          <a:bodyPr wrap="square" rtlCol="0">
            <a:spAutoFit/>
          </a:bodyPr>
          <a:lstStyle/>
          <a:p>
            <a:endParaRPr lang="en-US" dirty="0"/>
          </a:p>
        </p:txBody>
      </p:sp>
      <p:grpSp>
        <p:nvGrpSpPr>
          <p:cNvPr id="26" name="Group 25"/>
          <p:cNvGrpSpPr/>
          <p:nvPr/>
        </p:nvGrpSpPr>
        <p:grpSpPr>
          <a:xfrm>
            <a:off x="5217629" y="4373404"/>
            <a:ext cx="1592640" cy="304800"/>
            <a:chOff x="5217629" y="4373404"/>
            <a:chExt cx="1592640" cy="304800"/>
          </a:xfrm>
        </p:grpSpPr>
        <p:sp>
          <p:nvSpPr>
            <p:cNvPr id="93" name="TextBox 6"/>
            <p:cNvSpPr txBox="1"/>
            <p:nvPr/>
          </p:nvSpPr>
          <p:spPr>
            <a:xfrm>
              <a:off x="5842529" y="4373404"/>
              <a:ext cx="967740" cy="304800"/>
            </a:xfrm>
            <a:prstGeom prst="rect">
              <a:avLst/>
            </a:prstGeom>
            <a:solidFill>
              <a:srgbClr val="FFD9B3"/>
            </a:solidFill>
            <a:ln w="19050" cmpd="sng">
              <a:solidFill>
                <a:schemeClr val="accent6">
                  <a:lumMod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indent="0" algn="ctr">
                <a:defRPr sz="1100" b="1"/>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Las </a:t>
              </a:r>
              <a:r>
                <a:rPr lang="en-US" dirty="0" err="1"/>
                <a:t>Colonias</a:t>
              </a:r>
              <a:endParaRPr lang="en-US" dirty="0"/>
            </a:p>
          </p:txBody>
        </p:sp>
        <p:cxnSp>
          <p:nvCxnSpPr>
            <p:cNvPr id="94" name="Straight Arrow Connector 93"/>
            <p:cNvCxnSpPr>
              <a:stCxn id="93" idx="1"/>
            </p:cNvCxnSpPr>
            <p:nvPr/>
          </p:nvCxnSpPr>
          <p:spPr>
            <a:xfrm flipH="1">
              <a:off x="5217629" y="4525804"/>
              <a:ext cx="624900" cy="152400"/>
            </a:xfrm>
            <a:prstGeom prst="straightConnector1">
              <a:avLst/>
            </a:prstGeom>
            <a:ln w="19050">
              <a:solidFill>
                <a:schemeClr val="accent6">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997212" y="302820"/>
            <a:ext cx="1879588" cy="687780"/>
            <a:chOff x="2997212" y="302820"/>
            <a:chExt cx="1879588" cy="687780"/>
          </a:xfrm>
        </p:grpSpPr>
        <p:sp>
          <p:nvSpPr>
            <p:cNvPr id="115" name="TextBox 20"/>
            <p:cNvSpPr txBox="1"/>
            <p:nvPr/>
          </p:nvSpPr>
          <p:spPr>
            <a:xfrm>
              <a:off x="2997212" y="414408"/>
              <a:ext cx="1432971" cy="576192"/>
            </a:xfrm>
            <a:prstGeom prst="rect">
              <a:avLst/>
            </a:prstGeom>
            <a:solidFill>
              <a:srgbClr val="FFD9B3"/>
            </a:solidFill>
            <a:ln w="19050" cmpd="sng">
              <a:solidFill>
                <a:schemeClr val="accent6">
                  <a:lumMod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indent="0">
                <a:defRPr sz="1100" b="1"/>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lgn="ctr"/>
              <a:r>
                <a:rPr lang="en-US" dirty="0" smtClean="0"/>
                <a:t>Leach Creek Flood Control Dam</a:t>
              </a:r>
            </a:p>
            <a:p>
              <a:pPr algn="ctr"/>
              <a:r>
                <a:rPr lang="en-US" dirty="0" smtClean="0"/>
                <a:t>North 27 ¼ Rd</a:t>
              </a:r>
            </a:p>
            <a:p>
              <a:pPr algn="ctr"/>
              <a:endParaRPr lang="en-US" dirty="0"/>
            </a:p>
          </p:txBody>
        </p:sp>
        <p:cxnSp>
          <p:nvCxnSpPr>
            <p:cNvPr id="116" name="Straight Arrow Connector 115"/>
            <p:cNvCxnSpPr>
              <a:stCxn id="115" idx="3"/>
            </p:cNvCxnSpPr>
            <p:nvPr/>
          </p:nvCxnSpPr>
          <p:spPr>
            <a:xfrm flipV="1">
              <a:off x="4430183" y="302820"/>
              <a:ext cx="446617" cy="399684"/>
            </a:xfrm>
            <a:prstGeom prst="straightConnector1">
              <a:avLst/>
            </a:prstGeom>
            <a:ln w="19050">
              <a:solidFill>
                <a:schemeClr val="accent6">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2048" name="Group 2047"/>
          <p:cNvGrpSpPr/>
          <p:nvPr/>
        </p:nvGrpSpPr>
        <p:grpSpPr>
          <a:xfrm>
            <a:off x="1590211" y="1938457"/>
            <a:ext cx="1893570" cy="678190"/>
            <a:chOff x="1590211" y="1938457"/>
            <a:chExt cx="1893570" cy="678190"/>
          </a:xfrm>
        </p:grpSpPr>
        <p:sp>
          <p:nvSpPr>
            <p:cNvPr id="127" name="TextBox 17"/>
            <p:cNvSpPr txBox="1"/>
            <p:nvPr/>
          </p:nvSpPr>
          <p:spPr>
            <a:xfrm>
              <a:off x="1590211" y="1938457"/>
              <a:ext cx="1893570" cy="350520"/>
            </a:xfrm>
            <a:prstGeom prst="rect">
              <a:avLst/>
            </a:prstGeom>
            <a:solidFill>
              <a:srgbClr val="FFD9B3"/>
            </a:solidFill>
            <a:ln w="19050" cmpd="sng">
              <a:solidFill>
                <a:schemeClr val="accent6">
                  <a:lumMod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indent="0" algn="ctr">
                <a:defRPr sz="1100" b="1"/>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Community Hospital (TCP)</a:t>
              </a:r>
            </a:p>
          </p:txBody>
        </p:sp>
        <p:cxnSp>
          <p:nvCxnSpPr>
            <p:cNvPr id="128" name="Straight Arrow Connector 127"/>
            <p:cNvCxnSpPr/>
            <p:nvPr/>
          </p:nvCxnSpPr>
          <p:spPr>
            <a:xfrm>
              <a:off x="2536996" y="2304888"/>
              <a:ext cx="737394" cy="311759"/>
            </a:xfrm>
            <a:prstGeom prst="straightConnector1">
              <a:avLst/>
            </a:prstGeom>
            <a:ln w="19050">
              <a:solidFill>
                <a:schemeClr val="accent6">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2051" name="Group 2050"/>
          <p:cNvGrpSpPr/>
          <p:nvPr/>
        </p:nvGrpSpPr>
        <p:grpSpPr>
          <a:xfrm>
            <a:off x="2286000" y="1415610"/>
            <a:ext cx="1981200" cy="1311611"/>
            <a:chOff x="2286000" y="1415610"/>
            <a:chExt cx="1981200" cy="1311611"/>
          </a:xfrm>
        </p:grpSpPr>
        <p:sp>
          <p:nvSpPr>
            <p:cNvPr id="132" name="TextBox 16"/>
            <p:cNvSpPr txBox="1"/>
            <p:nvPr/>
          </p:nvSpPr>
          <p:spPr>
            <a:xfrm>
              <a:off x="2286000" y="1415610"/>
              <a:ext cx="1981200" cy="391789"/>
            </a:xfrm>
            <a:prstGeom prst="rect">
              <a:avLst/>
            </a:prstGeom>
            <a:solidFill>
              <a:srgbClr val="FFD9B3"/>
            </a:solidFill>
            <a:ln w="19050" cmpd="sng">
              <a:solidFill>
                <a:schemeClr val="accent6">
                  <a:lumMod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indent="0" algn="ctr">
                <a:defRPr sz="1100" b="1"/>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25 Rd Turn Lane at Waite Street (Local Imp - TCP)</a:t>
              </a:r>
            </a:p>
          </p:txBody>
        </p:sp>
        <p:cxnSp>
          <p:nvCxnSpPr>
            <p:cNvPr id="133" name="Straight Arrow Connector 132"/>
            <p:cNvCxnSpPr>
              <a:stCxn id="132" idx="3"/>
            </p:cNvCxnSpPr>
            <p:nvPr/>
          </p:nvCxnSpPr>
          <p:spPr>
            <a:xfrm flipH="1">
              <a:off x="4099533" y="1611505"/>
              <a:ext cx="167667" cy="1115716"/>
            </a:xfrm>
            <a:prstGeom prst="straightConnector1">
              <a:avLst/>
            </a:prstGeom>
            <a:ln w="19050">
              <a:solidFill>
                <a:schemeClr val="accent6">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2052" name="Group 2051"/>
          <p:cNvGrpSpPr/>
          <p:nvPr/>
        </p:nvGrpSpPr>
        <p:grpSpPr>
          <a:xfrm>
            <a:off x="4320259" y="2104076"/>
            <a:ext cx="1089941" cy="1085863"/>
            <a:chOff x="4320259" y="2104076"/>
            <a:chExt cx="1089941" cy="1085863"/>
          </a:xfrm>
        </p:grpSpPr>
        <p:sp>
          <p:nvSpPr>
            <p:cNvPr id="147" name="TextBox 19"/>
            <p:cNvSpPr txBox="1"/>
            <p:nvPr/>
          </p:nvSpPr>
          <p:spPr>
            <a:xfrm>
              <a:off x="4320259" y="2104076"/>
              <a:ext cx="1089941" cy="484717"/>
            </a:xfrm>
            <a:prstGeom prst="rect">
              <a:avLst/>
            </a:prstGeom>
            <a:solidFill>
              <a:srgbClr val="C1D9AB"/>
            </a:solidFill>
            <a:ln w="19050" cmpd="sng">
              <a:solidFill>
                <a:schemeClr val="accent3">
                  <a:lumMod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indent="0" algn="ctr">
                <a:defRPr sz="1100" b="1"/>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Sewer Line Replacements</a:t>
              </a:r>
            </a:p>
          </p:txBody>
        </p:sp>
        <p:cxnSp>
          <p:nvCxnSpPr>
            <p:cNvPr id="148" name="Straight Arrow Connector 147"/>
            <p:cNvCxnSpPr>
              <a:stCxn id="147" idx="2"/>
            </p:cNvCxnSpPr>
            <p:nvPr/>
          </p:nvCxnSpPr>
          <p:spPr>
            <a:xfrm>
              <a:off x="4865230" y="2588793"/>
              <a:ext cx="50411" cy="601146"/>
            </a:xfrm>
            <a:prstGeom prst="straightConnector1">
              <a:avLst/>
            </a:prstGeom>
            <a:ln w="19050">
              <a:solidFill>
                <a:schemeClr val="accent3">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1592527" y="3130500"/>
            <a:ext cx="2903273" cy="390534"/>
            <a:chOff x="1592527" y="3130500"/>
            <a:chExt cx="2903273" cy="390534"/>
          </a:xfrm>
        </p:grpSpPr>
        <p:sp>
          <p:nvSpPr>
            <p:cNvPr id="98" name="TextBox 12"/>
            <p:cNvSpPr txBox="1"/>
            <p:nvPr/>
          </p:nvSpPr>
          <p:spPr>
            <a:xfrm>
              <a:off x="1592527" y="3130500"/>
              <a:ext cx="2110740" cy="350520"/>
            </a:xfrm>
            <a:prstGeom prst="rect">
              <a:avLst/>
            </a:prstGeom>
            <a:solidFill>
              <a:srgbClr val="FFD9B3"/>
            </a:solidFill>
            <a:ln w="19050" cmpd="sng">
              <a:solidFill>
                <a:schemeClr val="accent6">
                  <a:lumMod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indent="0" algn="ctr">
                <a:defRPr sz="1100" b="1"/>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err="1"/>
                <a:t>Buthorn</a:t>
              </a:r>
              <a:r>
                <a:rPr lang="en-US" dirty="0"/>
                <a:t> Drain Improvements</a:t>
              </a:r>
            </a:p>
          </p:txBody>
        </p:sp>
        <p:cxnSp>
          <p:nvCxnSpPr>
            <p:cNvPr id="109" name="Straight Arrow Connector 108"/>
            <p:cNvCxnSpPr>
              <a:stCxn id="98" idx="3"/>
            </p:cNvCxnSpPr>
            <p:nvPr/>
          </p:nvCxnSpPr>
          <p:spPr>
            <a:xfrm>
              <a:off x="3703267" y="3305760"/>
              <a:ext cx="792533" cy="215274"/>
            </a:xfrm>
            <a:prstGeom prst="straightConnector1">
              <a:avLst/>
            </a:prstGeom>
            <a:ln w="19050">
              <a:solidFill>
                <a:schemeClr val="accent6">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2552700" y="3609703"/>
            <a:ext cx="1790700" cy="416356"/>
            <a:chOff x="2552700" y="3609703"/>
            <a:chExt cx="1790700" cy="416356"/>
          </a:xfrm>
        </p:grpSpPr>
        <p:sp>
          <p:nvSpPr>
            <p:cNvPr id="123" name="TextBox 24"/>
            <p:cNvSpPr txBox="1"/>
            <p:nvPr/>
          </p:nvSpPr>
          <p:spPr>
            <a:xfrm>
              <a:off x="2552700" y="3609703"/>
              <a:ext cx="1470660" cy="304800"/>
            </a:xfrm>
            <a:prstGeom prst="rect">
              <a:avLst/>
            </a:prstGeom>
            <a:solidFill>
              <a:srgbClr val="FFD9B3"/>
            </a:solidFill>
            <a:ln w="19050" cmpd="sng">
              <a:solidFill>
                <a:schemeClr val="accent6">
                  <a:lumMod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indent="0" algn="ctr">
                <a:defRPr sz="1100" b="1"/>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CNG Slow Fill Stations</a:t>
              </a:r>
            </a:p>
          </p:txBody>
        </p:sp>
        <p:cxnSp>
          <p:nvCxnSpPr>
            <p:cNvPr id="124" name="Straight Arrow Connector 123"/>
            <p:cNvCxnSpPr>
              <a:stCxn id="123" idx="3"/>
            </p:cNvCxnSpPr>
            <p:nvPr/>
          </p:nvCxnSpPr>
          <p:spPr>
            <a:xfrm>
              <a:off x="4023360" y="3762103"/>
              <a:ext cx="320040" cy="263956"/>
            </a:xfrm>
            <a:prstGeom prst="straightConnector1">
              <a:avLst/>
            </a:prstGeom>
            <a:ln w="19050">
              <a:solidFill>
                <a:schemeClr val="accent6">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065229" y="3691832"/>
            <a:ext cx="1805940" cy="604502"/>
            <a:chOff x="5065229" y="3691832"/>
            <a:chExt cx="1805940" cy="604502"/>
          </a:xfrm>
        </p:grpSpPr>
        <p:sp>
          <p:nvSpPr>
            <p:cNvPr id="87" name="TextBox 11"/>
            <p:cNvSpPr txBox="1"/>
            <p:nvPr/>
          </p:nvSpPr>
          <p:spPr>
            <a:xfrm>
              <a:off x="5065229" y="3991534"/>
              <a:ext cx="1805940" cy="304800"/>
            </a:xfrm>
            <a:prstGeom prst="rect">
              <a:avLst/>
            </a:prstGeom>
            <a:solidFill>
              <a:srgbClr val="FFD9B3"/>
            </a:solidFill>
            <a:ln w="19050" cmpd="sng">
              <a:solidFill>
                <a:schemeClr val="accent6">
                  <a:lumMod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indent="0" algn="ctr">
                <a:defRPr sz="1100" b="1"/>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North Avenue Streetscape</a:t>
              </a:r>
            </a:p>
          </p:txBody>
        </p:sp>
        <p:cxnSp>
          <p:nvCxnSpPr>
            <p:cNvPr id="88" name="Straight Arrow Connector 87"/>
            <p:cNvCxnSpPr>
              <a:stCxn id="87" idx="0"/>
            </p:cNvCxnSpPr>
            <p:nvPr/>
          </p:nvCxnSpPr>
          <p:spPr>
            <a:xfrm flipH="1" flipV="1">
              <a:off x="5486399" y="3691832"/>
              <a:ext cx="481800" cy="299702"/>
            </a:xfrm>
            <a:prstGeom prst="straightConnector1">
              <a:avLst/>
            </a:prstGeom>
            <a:ln w="19050">
              <a:solidFill>
                <a:schemeClr val="accent6">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2053" name="Group 2052"/>
          <p:cNvGrpSpPr/>
          <p:nvPr/>
        </p:nvGrpSpPr>
        <p:grpSpPr>
          <a:xfrm>
            <a:off x="5593607" y="2538145"/>
            <a:ext cx="2282510" cy="1153686"/>
            <a:chOff x="5593607" y="2538145"/>
            <a:chExt cx="2282510" cy="1153686"/>
          </a:xfrm>
        </p:grpSpPr>
        <p:sp>
          <p:nvSpPr>
            <p:cNvPr id="177" name="Freeform 176"/>
            <p:cNvSpPr/>
            <p:nvPr/>
          </p:nvSpPr>
          <p:spPr>
            <a:xfrm>
              <a:off x="5593607" y="3085126"/>
              <a:ext cx="1055689" cy="606705"/>
            </a:xfrm>
            <a:custGeom>
              <a:avLst/>
              <a:gdLst>
                <a:gd name="connsiteX0" fmla="*/ 8878 w 3062797"/>
                <a:gd name="connsiteY0" fmla="*/ 1305018 h 1349406"/>
                <a:gd name="connsiteX1" fmla="*/ 1882067 w 3062797"/>
                <a:gd name="connsiteY1" fmla="*/ 1313895 h 1349406"/>
                <a:gd name="connsiteX2" fmla="*/ 1961966 w 3062797"/>
                <a:gd name="connsiteY2" fmla="*/ 1349406 h 1349406"/>
                <a:gd name="connsiteX3" fmla="*/ 2210540 w 3062797"/>
                <a:gd name="connsiteY3" fmla="*/ 1305018 h 1349406"/>
                <a:gd name="connsiteX4" fmla="*/ 2565647 w 3062797"/>
                <a:gd name="connsiteY4" fmla="*/ 1233996 h 1349406"/>
                <a:gd name="connsiteX5" fmla="*/ 2769833 w 3062797"/>
                <a:gd name="connsiteY5" fmla="*/ 1233996 h 1349406"/>
                <a:gd name="connsiteX6" fmla="*/ 2947387 w 3062797"/>
                <a:gd name="connsiteY6" fmla="*/ 1225119 h 1349406"/>
                <a:gd name="connsiteX7" fmla="*/ 3062797 w 3062797"/>
                <a:gd name="connsiteY7" fmla="*/ 1242874 h 1349406"/>
                <a:gd name="connsiteX8" fmla="*/ 3053919 w 3062797"/>
                <a:gd name="connsiteY8" fmla="*/ 887767 h 1349406"/>
                <a:gd name="connsiteX9" fmla="*/ 2929632 w 3062797"/>
                <a:gd name="connsiteY9" fmla="*/ 887767 h 1349406"/>
                <a:gd name="connsiteX10" fmla="*/ 2920754 w 3062797"/>
                <a:gd name="connsiteY10" fmla="*/ 621437 h 1349406"/>
                <a:gd name="connsiteX11" fmla="*/ 2840855 w 3062797"/>
                <a:gd name="connsiteY11" fmla="*/ 621437 h 1349406"/>
                <a:gd name="connsiteX12" fmla="*/ 2840855 w 3062797"/>
                <a:gd name="connsiteY12" fmla="*/ 497150 h 1349406"/>
                <a:gd name="connsiteX13" fmla="*/ 2237173 w 3062797"/>
                <a:gd name="connsiteY13" fmla="*/ 497150 h 1349406"/>
                <a:gd name="connsiteX14" fmla="*/ 2237173 w 3062797"/>
                <a:gd name="connsiteY14" fmla="*/ 381740 h 1349406"/>
                <a:gd name="connsiteX15" fmla="*/ 2059620 w 3062797"/>
                <a:gd name="connsiteY15" fmla="*/ 381740 h 1349406"/>
                <a:gd name="connsiteX16" fmla="*/ 2059620 w 3062797"/>
                <a:gd name="connsiteY16" fmla="*/ 284086 h 1349406"/>
                <a:gd name="connsiteX17" fmla="*/ 1926455 w 3062797"/>
                <a:gd name="connsiteY17" fmla="*/ 284086 h 1349406"/>
                <a:gd name="connsiteX18" fmla="*/ 1926455 w 3062797"/>
                <a:gd name="connsiteY18" fmla="*/ 150921 h 1349406"/>
                <a:gd name="connsiteX19" fmla="*/ 1811045 w 3062797"/>
                <a:gd name="connsiteY19" fmla="*/ 150921 h 1349406"/>
                <a:gd name="connsiteX20" fmla="*/ 1811045 w 3062797"/>
                <a:gd name="connsiteY20" fmla="*/ 0 h 1349406"/>
                <a:gd name="connsiteX21" fmla="*/ 923278 w 3062797"/>
                <a:gd name="connsiteY21" fmla="*/ 8878 h 1349406"/>
                <a:gd name="connsiteX22" fmla="*/ 932156 w 3062797"/>
                <a:gd name="connsiteY22" fmla="*/ 355107 h 1349406"/>
                <a:gd name="connsiteX23" fmla="*/ 630315 w 3062797"/>
                <a:gd name="connsiteY23" fmla="*/ 346229 h 1349406"/>
                <a:gd name="connsiteX24" fmla="*/ 621437 w 3062797"/>
                <a:gd name="connsiteY24" fmla="*/ 878890 h 1349406"/>
                <a:gd name="connsiteX25" fmla="*/ 550416 w 3062797"/>
                <a:gd name="connsiteY25" fmla="*/ 923278 h 1349406"/>
                <a:gd name="connsiteX26" fmla="*/ 541538 w 3062797"/>
                <a:gd name="connsiteY26" fmla="*/ 1012055 h 1349406"/>
                <a:gd name="connsiteX27" fmla="*/ 443884 w 3062797"/>
                <a:gd name="connsiteY27" fmla="*/ 1029810 h 1349406"/>
                <a:gd name="connsiteX28" fmla="*/ 346230 w 3062797"/>
                <a:gd name="connsiteY28" fmla="*/ 1038688 h 1349406"/>
                <a:gd name="connsiteX29" fmla="*/ 346230 w 3062797"/>
                <a:gd name="connsiteY29" fmla="*/ 1162975 h 1349406"/>
                <a:gd name="connsiteX30" fmla="*/ 257453 w 3062797"/>
                <a:gd name="connsiteY30" fmla="*/ 1162975 h 1349406"/>
                <a:gd name="connsiteX31" fmla="*/ 257453 w 3062797"/>
                <a:gd name="connsiteY31" fmla="*/ 1198486 h 1349406"/>
                <a:gd name="connsiteX32" fmla="*/ 195309 w 3062797"/>
                <a:gd name="connsiteY32" fmla="*/ 1198486 h 1349406"/>
                <a:gd name="connsiteX33" fmla="*/ 204187 w 3062797"/>
                <a:gd name="connsiteY33" fmla="*/ 1225119 h 1349406"/>
                <a:gd name="connsiteX34" fmla="*/ 97655 w 3062797"/>
                <a:gd name="connsiteY34" fmla="*/ 1216241 h 1349406"/>
                <a:gd name="connsiteX35" fmla="*/ 97655 w 3062797"/>
                <a:gd name="connsiteY35" fmla="*/ 1154097 h 1349406"/>
                <a:gd name="connsiteX36" fmla="*/ 0 w 3062797"/>
                <a:gd name="connsiteY36" fmla="*/ 1154097 h 1349406"/>
                <a:gd name="connsiteX37" fmla="*/ 8878 w 3062797"/>
                <a:gd name="connsiteY37" fmla="*/ 1305018 h 1349406"/>
                <a:gd name="connsiteX0" fmla="*/ 8878 w 3062797"/>
                <a:gd name="connsiteY0" fmla="*/ 1305018 h 1349406"/>
                <a:gd name="connsiteX1" fmla="*/ 1882067 w 3062797"/>
                <a:gd name="connsiteY1" fmla="*/ 1313895 h 1349406"/>
                <a:gd name="connsiteX2" fmla="*/ 1961966 w 3062797"/>
                <a:gd name="connsiteY2" fmla="*/ 1349406 h 1349406"/>
                <a:gd name="connsiteX3" fmla="*/ 2210540 w 3062797"/>
                <a:gd name="connsiteY3" fmla="*/ 1305018 h 1349406"/>
                <a:gd name="connsiteX4" fmla="*/ 2565647 w 3062797"/>
                <a:gd name="connsiteY4" fmla="*/ 1233996 h 1349406"/>
                <a:gd name="connsiteX5" fmla="*/ 2769833 w 3062797"/>
                <a:gd name="connsiteY5" fmla="*/ 1233996 h 1349406"/>
                <a:gd name="connsiteX6" fmla="*/ 2947387 w 3062797"/>
                <a:gd name="connsiteY6" fmla="*/ 1225119 h 1349406"/>
                <a:gd name="connsiteX7" fmla="*/ 3062797 w 3062797"/>
                <a:gd name="connsiteY7" fmla="*/ 1242874 h 1349406"/>
                <a:gd name="connsiteX8" fmla="*/ 3053919 w 3062797"/>
                <a:gd name="connsiteY8" fmla="*/ 887767 h 1349406"/>
                <a:gd name="connsiteX9" fmla="*/ 2929632 w 3062797"/>
                <a:gd name="connsiteY9" fmla="*/ 887767 h 1349406"/>
                <a:gd name="connsiteX10" fmla="*/ 2920754 w 3062797"/>
                <a:gd name="connsiteY10" fmla="*/ 621437 h 1349406"/>
                <a:gd name="connsiteX11" fmla="*/ 2840855 w 3062797"/>
                <a:gd name="connsiteY11" fmla="*/ 621437 h 1349406"/>
                <a:gd name="connsiteX12" fmla="*/ 2840855 w 3062797"/>
                <a:gd name="connsiteY12" fmla="*/ 497150 h 1349406"/>
                <a:gd name="connsiteX13" fmla="*/ 2237173 w 3062797"/>
                <a:gd name="connsiteY13" fmla="*/ 497150 h 1349406"/>
                <a:gd name="connsiteX14" fmla="*/ 2237173 w 3062797"/>
                <a:gd name="connsiteY14" fmla="*/ 381740 h 1349406"/>
                <a:gd name="connsiteX15" fmla="*/ 2059620 w 3062797"/>
                <a:gd name="connsiteY15" fmla="*/ 381740 h 1349406"/>
                <a:gd name="connsiteX16" fmla="*/ 2059620 w 3062797"/>
                <a:gd name="connsiteY16" fmla="*/ 284086 h 1349406"/>
                <a:gd name="connsiteX17" fmla="*/ 1926455 w 3062797"/>
                <a:gd name="connsiteY17" fmla="*/ 284086 h 1349406"/>
                <a:gd name="connsiteX18" fmla="*/ 1926455 w 3062797"/>
                <a:gd name="connsiteY18" fmla="*/ 150921 h 1349406"/>
                <a:gd name="connsiteX19" fmla="*/ 1811045 w 3062797"/>
                <a:gd name="connsiteY19" fmla="*/ 150921 h 1349406"/>
                <a:gd name="connsiteX20" fmla="*/ 1811045 w 3062797"/>
                <a:gd name="connsiteY20" fmla="*/ 0 h 1349406"/>
                <a:gd name="connsiteX21" fmla="*/ 923278 w 3062797"/>
                <a:gd name="connsiteY21" fmla="*/ 8878 h 1349406"/>
                <a:gd name="connsiteX22" fmla="*/ 932156 w 3062797"/>
                <a:gd name="connsiteY22" fmla="*/ 355107 h 1349406"/>
                <a:gd name="connsiteX23" fmla="*/ 630315 w 3062797"/>
                <a:gd name="connsiteY23" fmla="*/ 346229 h 1349406"/>
                <a:gd name="connsiteX24" fmla="*/ 621437 w 3062797"/>
                <a:gd name="connsiteY24" fmla="*/ 878890 h 1349406"/>
                <a:gd name="connsiteX25" fmla="*/ 541538 w 3062797"/>
                <a:gd name="connsiteY25" fmla="*/ 1012055 h 1349406"/>
                <a:gd name="connsiteX26" fmla="*/ 443884 w 3062797"/>
                <a:gd name="connsiteY26" fmla="*/ 1029810 h 1349406"/>
                <a:gd name="connsiteX27" fmla="*/ 346230 w 3062797"/>
                <a:gd name="connsiteY27" fmla="*/ 1038688 h 1349406"/>
                <a:gd name="connsiteX28" fmla="*/ 346230 w 3062797"/>
                <a:gd name="connsiteY28" fmla="*/ 1162975 h 1349406"/>
                <a:gd name="connsiteX29" fmla="*/ 257453 w 3062797"/>
                <a:gd name="connsiteY29" fmla="*/ 1162975 h 1349406"/>
                <a:gd name="connsiteX30" fmla="*/ 257453 w 3062797"/>
                <a:gd name="connsiteY30" fmla="*/ 1198486 h 1349406"/>
                <a:gd name="connsiteX31" fmla="*/ 195309 w 3062797"/>
                <a:gd name="connsiteY31" fmla="*/ 1198486 h 1349406"/>
                <a:gd name="connsiteX32" fmla="*/ 204187 w 3062797"/>
                <a:gd name="connsiteY32" fmla="*/ 1225119 h 1349406"/>
                <a:gd name="connsiteX33" fmla="*/ 97655 w 3062797"/>
                <a:gd name="connsiteY33" fmla="*/ 1216241 h 1349406"/>
                <a:gd name="connsiteX34" fmla="*/ 97655 w 3062797"/>
                <a:gd name="connsiteY34" fmla="*/ 1154097 h 1349406"/>
                <a:gd name="connsiteX35" fmla="*/ 0 w 3062797"/>
                <a:gd name="connsiteY35" fmla="*/ 1154097 h 1349406"/>
                <a:gd name="connsiteX36" fmla="*/ 8878 w 3062797"/>
                <a:gd name="connsiteY36" fmla="*/ 1305018 h 1349406"/>
                <a:gd name="connsiteX0" fmla="*/ 8878 w 3062797"/>
                <a:gd name="connsiteY0" fmla="*/ 1305018 h 1349406"/>
                <a:gd name="connsiteX1" fmla="*/ 1882067 w 3062797"/>
                <a:gd name="connsiteY1" fmla="*/ 1313895 h 1349406"/>
                <a:gd name="connsiteX2" fmla="*/ 1961966 w 3062797"/>
                <a:gd name="connsiteY2" fmla="*/ 1349406 h 1349406"/>
                <a:gd name="connsiteX3" fmla="*/ 2210540 w 3062797"/>
                <a:gd name="connsiteY3" fmla="*/ 1305018 h 1349406"/>
                <a:gd name="connsiteX4" fmla="*/ 2565647 w 3062797"/>
                <a:gd name="connsiteY4" fmla="*/ 1233996 h 1349406"/>
                <a:gd name="connsiteX5" fmla="*/ 2769833 w 3062797"/>
                <a:gd name="connsiteY5" fmla="*/ 1233996 h 1349406"/>
                <a:gd name="connsiteX6" fmla="*/ 2947387 w 3062797"/>
                <a:gd name="connsiteY6" fmla="*/ 1225119 h 1349406"/>
                <a:gd name="connsiteX7" fmla="*/ 3062797 w 3062797"/>
                <a:gd name="connsiteY7" fmla="*/ 1242874 h 1349406"/>
                <a:gd name="connsiteX8" fmla="*/ 3053919 w 3062797"/>
                <a:gd name="connsiteY8" fmla="*/ 887767 h 1349406"/>
                <a:gd name="connsiteX9" fmla="*/ 2929632 w 3062797"/>
                <a:gd name="connsiteY9" fmla="*/ 887767 h 1349406"/>
                <a:gd name="connsiteX10" fmla="*/ 2920754 w 3062797"/>
                <a:gd name="connsiteY10" fmla="*/ 621437 h 1349406"/>
                <a:gd name="connsiteX11" fmla="*/ 2840855 w 3062797"/>
                <a:gd name="connsiteY11" fmla="*/ 621437 h 1349406"/>
                <a:gd name="connsiteX12" fmla="*/ 2840855 w 3062797"/>
                <a:gd name="connsiteY12" fmla="*/ 497150 h 1349406"/>
                <a:gd name="connsiteX13" fmla="*/ 2237173 w 3062797"/>
                <a:gd name="connsiteY13" fmla="*/ 497150 h 1349406"/>
                <a:gd name="connsiteX14" fmla="*/ 2237173 w 3062797"/>
                <a:gd name="connsiteY14" fmla="*/ 381740 h 1349406"/>
                <a:gd name="connsiteX15" fmla="*/ 2059620 w 3062797"/>
                <a:gd name="connsiteY15" fmla="*/ 381740 h 1349406"/>
                <a:gd name="connsiteX16" fmla="*/ 2059620 w 3062797"/>
                <a:gd name="connsiteY16" fmla="*/ 284086 h 1349406"/>
                <a:gd name="connsiteX17" fmla="*/ 1926455 w 3062797"/>
                <a:gd name="connsiteY17" fmla="*/ 284086 h 1349406"/>
                <a:gd name="connsiteX18" fmla="*/ 1926455 w 3062797"/>
                <a:gd name="connsiteY18" fmla="*/ 150921 h 1349406"/>
                <a:gd name="connsiteX19" fmla="*/ 1811045 w 3062797"/>
                <a:gd name="connsiteY19" fmla="*/ 150921 h 1349406"/>
                <a:gd name="connsiteX20" fmla="*/ 1811045 w 3062797"/>
                <a:gd name="connsiteY20" fmla="*/ 0 h 1349406"/>
                <a:gd name="connsiteX21" fmla="*/ 923278 w 3062797"/>
                <a:gd name="connsiteY21" fmla="*/ 8878 h 1349406"/>
                <a:gd name="connsiteX22" fmla="*/ 932156 w 3062797"/>
                <a:gd name="connsiteY22" fmla="*/ 355107 h 1349406"/>
                <a:gd name="connsiteX23" fmla="*/ 630315 w 3062797"/>
                <a:gd name="connsiteY23" fmla="*/ 346229 h 1349406"/>
                <a:gd name="connsiteX24" fmla="*/ 621437 w 3062797"/>
                <a:gd name="connsiteY24" fmla="*/ 878890 h 1349406"/>
                <a:gd name="connsiteX25" fmla="*/ 443884 w 3062797"/>
                <a:gd name="connsiteY25" fmla="*/ 1029810 h 1349406"/>
                <a:gd name="connsiteX26" fmla="*/ 346230 w 3062797"/>
                <a:gd name="connsiteY26" fmla="*/ 1038688 h 1349406"/>
                <a:gd name="connsiteX27" fmla="*/ 346230 w 3062797"/>
                <a:gd name="connsiteY27" fmla="*/ 1162975 h 1349406"/>
                <a:gd name="connsiteX28" fmla="*/ 257453 w 3062797"/>
                <a:gd name="connsiteY28" fmla="*/ 1162975 h 1349406"/>
                <a:gd name="connsiteX29" fmla="*/ 257453 w 3062797"/>
                <a:gd name="connsiteY29" fmla="*/ 1198486 h 1349406"/>
                <a:gd name="connsiteX30" fmla="*/ 195309 w 3062797"/>
                <a:gd name="connsiteY30" fmla="*/ 1198486 h 1349406"/>
                <a:gd name="connsiteX31" fmla="*/ 204187 w 3062797"/>
                <a:gd name="connsiteY31" fmla="*/ 1225119 h 1349406"/>
                <a:gd name="connsiteX32" fmla="*/ 97655 w 3062797"/>
                <a:gd name="connsiteY32" fmla="*/ 1216241 h 1349406"/>
                <a:gd name="connsiteX33" fmla="*/ 97655 w 3062797"/>
                <a:gd name="connsiteY33" fmla="*/ 1154097 h 1349406"/>
                <a:gd name="connsiteX34" fmla="*/ 0 w 3062797"/>
                <a:gd name="connsiteY34" fmla="*/ 1154097 h 1349406"/>
                <a:gd name="connsiteX35" fmla="*/ 8878 w 3062797"/>
                <a:gd name="connsiteY35" fmla="*/ 1305018 h 1349406"/>
                <a:gd name="connsiteX0" fmla="*/ 8878 w 3062797"/>
                <a:gd name="connsiteY0" fmla="*/ 1305018 h 1349406"/>
                <a:gd name="connsiteX1" fmla="*/ 1882067 w 3062797"/>
                <a:gd name="connsiteY1" fmla="*/ 1313895 h 1349406"/>
                <a:gd name="connsiteX2" fmla="*/ 1961966 w 3062797"/>
                <a:gd name="connsiteY2" fmla="*/ 1349406 h 1349406"/>
                <a:gd name="connsiteX3" fmla="*/ 2210540 w 3062797"/>
                <a:gd name="connsiteY3" fmla="*/ 1305018 h 1349406"/>
                <a:gd name="connsiteX4" fmla="*/ 2565647 w 3062797"/>
                <a:gd name="connsiteY4" fmla="*/ 1233996 h 1349406"/>
                <a:gd name="connsiteX5" fmla="*/ 2769833 w 3062797"/>
                <a:gd name="connsiteY5" fmla="*/ 1233996 h 1349406"/>
                <a:gd name="connsiteX6" fmla="*/ 2947387 w 3062797"/>
                <a:gd name="connsiteY6" fmla="*/ 1225119 h 1349406"/>
                <a:gd name="connsiteX7" fmla="*/ 3062797 w 3062797"/>
                <a:gd name="connsiteY7" fmla="*/ 1242874 h 1349406"/>
                <a:gd name="connsiteX8" fmla="*/ 3053919 w 3062797"/>
                <a:gd name="connsiteY8" fmla="*/ 887767 h 1349406"/>
                <a:gd name="connsiteX9" fmla="*/ 2929632 w 3062797"/>
                <a:gd name="connsiteY9" fmla="*/ 887767 h 1349406"/>
                <a:gd name="connsiteX10" fmla="*/ 2920754 w 3062797"/>
                <a:gd name="connsiteY10" fmla="*/ 621437 h 1349406"/>
                <a:gd name="connsiteX11" fmla="*/ 2840855 w 3062797"/>
                <a:gd name="connsiteY11" fmla="*/ 621437 h 1349406"/>
                <a:gd name="connsiteX12" fmla="*/ 2840855 w 3062797"/>
                <a:gd name="connsiteY12" fmla="*/ 497150 h 1349406"/>
                <a:gd name="connsiteX13" fmla="*/ 2237173 w 3062797"/>
                <a:gd name="connsiteY13" fmla="*/ 497150 h 1349406"/>
                <a:gd name="connsiteX14" fmla="*/ 2237173 w 3062797"/>
                <a:gd name="connsiteY14" fmla="*/ 381740 h 1349406"/>
                <a:gd name="connsiteX15" fmla="*/ 2059620 w 3062797"/>
                <a:gd name="connsiteY15" fmla="*/ 381740 h 1349406"/>
                <a:gd name="connsiteX16" fmla="*/ 2059620 w 3062797"/>
                <a:gd name="connsiteY16" fmla="*/ 284086 h 1349406"/>
                <a:gd name="connsiteX17" fmla="*/ 1926455 w 3062797"/>
                <a:gd name="connsiteY17" fmla="*/ 284086 h 1349406"/>
                <a:gd name="connsiteX18" fmla="*/ 1926455 w 3062797"/>
                <a:gd name="connsiteY18" fmla="*/ 150921 h 1349406"/>
                <a:gd name="connsiteX19" fmla="*/ 1811045 w 3062797"/>
                <a:gd name="connsiteY19" fmla="*/ 150921 h 1349406"/>
                <a:gd name="connsiteX20" fmla="*/ 1811045 w 3062797"/>
                <a:gd name="connsiteY20" fmla="*/ 0 h 1349406"/>
                <a:gd name="connsiteX21" fmla="*/ 923278 w 3062797"/>
                <a:gd name="connsiteY21" fmla="*/ 8878 h 1349406"/>
                <a:gd name="connsiteX22" fmla="*/ 932156 w 3062797"/>
                <a:gd name="connsiteY22" fmla="*/ 355107 h 1349406"/>
                <a:gd name="connsiteX23" fmla="*/ 630315 w 3062797"/>
                <a:gd name="connsiteY23" fmla="*/ 346229 h 1349406"/>
                <a:gd name="connsiteX24" fmla="*/ 621437 w 3062797"/>
                <a:gd name="connsiteY24" fmla="*/ 878890 h 1349406"/>
                <a:gd name="connsiteX25" fmla="*/ 346230 w 3062797"/>
                <a:gd name="connsiteY25" fmla="*/ 1038688 h 1349406"/>
                <a:gd name="connsiteX26" fmla="*/ 346230 w 3062797"/>
                <a:gd name="connsiteY26" fmla="*/ 1162975 h 1349406"/>
                <a:gd name="connsiteX27" fmla="*/ 257453 w 3062797"/>
                <a:gd name="connsiteY27" fmla="*/ 1162975 h 1349406"/>
                <a:gd name="connsiteX28" fmla="*/ 257453 w 3062797"/>
                <a:gd name="connsiteY28" fmla="*/ 1198486 h 1349406"/>
                <a:gd name="connsiteX29" fmla="*/ 195309 w 3062797"/>
                <a:gd name="connsiteY29" fmla="*/ 1198486 h 1349406"/>
                <a:gd name="connsiteX30" fmla="*/ 204187 w 3062797"/>
                <a:gd name="connsiteY30" fmla="*/ 1225119 h 1349406"/>
                <a:gd name="connsiteX31" fmla="*/ 97655 w 3062797"/>
                <a:gd name="connsiteY31" fmla="*/ 1216241 h 1349406"/>
                <a:gd name="connsiteX32" fmla="*/ 97655 w 3062797"/>
                <a:gd name="connsiteY32" fmla="*/ 1154097 h 1349406"/>
                <a:gd name="connsiteX33" fmla="*/ 0 w 3062797"/>
                <a:gd name="connsiteY33" fmla="*/ 1154097 h 1349406"/>
                <a:gd name="connsiteX34" fmla="*/ 8878 w 3062797"/>
                <a:gd name="connsiteY34" fmla="*/ 1305018 h 1349406"/>
                <a:gd name="connsiteX0" fmla="*/ 8878 w 3062797"/>
                <a:gd name="connsiteY0" fmla="*/ 1305018 h 1349406"/>
                <a:gd name="connsiteX1" fmla="*/ 1882067 w 3062797"/>
                <a:gd name="connsiteY1" fmla="*/ 1313895 h 1349406"/>
                <a:gd name="connsiteX2" fmla="*/ 1961966 w 3062797"/>
                <a:gd name="connsiteY2" fmla="*/ 1349406 h 1349406"/>
                <a:gd name="connsiteX3" fmla="*/ 2210540 w 3062797"/>
                <a:gd name="connsiteY3" fmla="*/ 1305018 h 1349406"/>
                <a:gd name="connsiteX4" fmla="*/ 2565647 w 3062797"/>
                <a:gd name="connsiteY4" fmla="*/ 1233996 h 1349406"/>
                <a:gd name="connsiteX5" fmla="*/ 2769833 w 3062797"/>
                <a:gd name="connsiteY5" fmla="*/ 1233996 h 1349406"/>
                <a:gd name="connsiteX6" fmla="*/ 2947387 w 3062797"/>
                <a:gd name="connsiteY6" fmla="*/ 1225119 h 1349406"/>
                <a:gd name="connsiteX7" fmla="*/ 3062797 w 3062797"/>
                <a:gd name="connsiteY7" fmla="*/ 1242874 h 1349406"/>
                <a:gd name="connsiteX8" fmla="*/ 3053919 w 3062797"/>
                <a:gd name="connsiteY8" fmla="*/ 887767 h 1349406"/>
                <a:gd name="connsiteX9" fmla="*/ 2929632 w 3062797"/>
                <a:gd name="connsiteY9" fmla="*/ 887767 h 1349406"/>
                <a:gd name="connsiteX10" fmla="*/ 2920754 w 3062797"/>
                <a:gd name="connsiteY10" fmla="*/ 621437 h 1349406"/>
                <a:gd name="connsiteX11" fmla="*/ 2840855 w 3062797"/>
                <a:gd name="connsiteY11" fmla="*/ 621437 h 1349406"/>
                <a:gd name="connsiteX12" fmla="*/ 2840855 w 3062797"/>
                <a:gd name="connsiteY12" fmla="*/ 497150 h 1349406"/>
                <a:gd name="connsiteX13" fmla="*/ 2237173 w 3062797"/>
                <a:gd name="connsiteY13" fmla="*/ 497150 h 1349406"/>
                <a:gd name="connsiteX14" fmla="*/ 2237173 w 3062797"/>
                <a:gd name="connsiteY14" fmla="*/ 381740 h 1349406"/>
                <a:gd name="connsiteX15" fmla="*/ 2059620 w 3062797"/>
                <a:gd name="connsiteY15" fmla="*/ 381740 h 1349406"/>
                <a:gd name="connsiteX16" fmla="*/ 2059620 w 3062797"/>
                <a:gd name="connsiteY16" fmla="*/ 284086 h 1349406"/>
                <a:gd name="connsiteX17" fmla="*/ 1926455 w 3062797"/>
                <a:gd name="connsiteY17" fmla="*/ 284086 h 1349406"/>
                <a:gd name="connsiteX18" fmla="*/ 1926455 w 3062797"/>
                <a:gd name="connsiteY18" fmla="*/ 150921 h 1349406"/>
                <a:gd name="connsiteX19" fmla="*/ 1811045 w 3062797"/>
                <a:gd name="connsiteY19" fmla="*/ 150921 h 1349406"/>
                <a:gd name="connsiteX20" fmla="*/ 1811045 w 3062797"/>
                <a:gd name="connsiteY20" fmla="*/ 0 h 1349406"/>
                <a:gd name="connsiteX21" fmla="*/ 923278 w 3062797"/>
                <a:gd name="connsiteY21" fmla="*/ 8878 h 1349406"/>
                <a:gd name="connsiteX22" fmla="*/ 932156 w 3062797"/>
                <a:gd name="connsiteY22" fmla="*/ 355107 h 1349406"/>
                <a:gd name="connsiteX23" fmla="*/ 630315 w 3062797"/>
                <a:gd name="connsiteY23" fmla="*/ 346229 h 1349406"/>
                <a:gd name="connsiteX24" fmla="*/ 621437 w 3062797"/>
                <a:gd name="connsiteY24" fmla="*/ 878890 h 1349406"/>
                <a:gd name="connsiteX25" fmla="*/ 346230 w 3062797"/>
                <a:gd name="connsiteY25" fmla="*/ 1162975 h 1349406"/>
                <a:gd name="connsiteX26" fmla="*/ 257453 w 3062797"/>
                <a:gd name="connsiteY26" fmla="*/ 1162975 h 1349406"/>
                <a:gd name="connsiteX27" fmla="*/ 257453 w 3062797"/>
                <a:gd name="connsiteY27" fmla="*/ 1198486 h 1349406"/>
                <a:gd name="connsiteX28" fmla="*/ 195309 w 3062797"/>
                <a:gd name="connsiteY28" fmla="*/ 1198486 h 1349406"/>
                <a:gd name="connsiteX29" fmla="*/ 204187 w 3062797"/>
                <a:gd name="connsiteY29" fmla="*/ 1225119 h 1349406"/>
                <a:gd name="connsiteX30" fmla="*/ 97655 w 3062797"/>
                <a:gd name="connsiteY30" fmla="*/ 1216241 h 1349406"/>
                <a:gd name="connsiteX31" fmla="*/ 97655 w 3062797"/>
                <a:gd name="connsiteY31" fmla="*/ 1154097 h 1349406"/>
                <a:gd name="connsiteX32" fmla="*/ 0 w 3062797"/>
                <a:gd name="connsiteY32" fmla="*/ 1154097 h 1349406"/>
                <a:gd name="connsiteX33" fmla="*/ 8878 w 3062797"/>
                <a:gd name="connsiteY33" fmla="*/ 1305018 h 1349406"/>
                <a:gd name="connsiteX0" fmla="*/ 8878 w 3062797"/>
                <a:gd name="connsiteY0" fmla="*/ 1305018 h 1349406"/>
                <a:gd name="connsiteX1" fmla="*/ 1882067 w 3062797"/>
                <a:gd name="connsiteY1" fmla="*/ 1313895 h 1349406"/>
                <a:gd name="connsiteX2" fmla="*/ 1961966 w 3062797"/>
                <a:gd name="connsiteY2" fmla="*/ 1349406 h 1349406"/>
                <a:gd name="connsiteX3" fmla="*/ 2210540 w 3062797"/>
                <a:gd name="connsiteY3" fmla="*/ 1305018 h 1349406"/>
                <a:gd name="connsiteX4" fmla="*/ 2565647 w 3062797"/>
                <a:gd name="connsiteY4" fmla="*/ 1233996 h 1349406"/>
                <a:gd name="connsiteX5" fmla="*/ 2769833 w 3062797"/>
                <a:gd name="connsiteY5" fmla="*/ 1233996 h 1349406"/>
                <a:gd name="connsiteX6" fmla="*/ 2947387 w 3062797"/>
                <a:gd name="connsiteY6" fmla="*/ 1225119 h 1349406"/>
                <a:gd name="connsiteX7" fmla="*/ 3062797 w 3062797"/>
                <a:gd name="connsiteY7" fmla="*/ 1242874 h 1349406"/>
                <a:gd name="connsiteX8" fmla="*/ 3053919 w 3062797"/>
                <a:gd name="connsiteY8" fmla="*/ 887767 h 1349406"/>
                <a:gd name="connsiteX9" fmla="*/ 2929632 w 3062797"/>
                <a:gd name="connsiteY9" fmla="*/ 887767 h 1349406"/>
                <a:gd name="connsiteX10" fmla="*/ 2920754 w 3062797"/>
                <a:gd name="connsiteY10" fmla="*/ 621437 h 1349406"/>
                <a:gd name="connsiteX11" fmla="*/ 2840855 w 3062797"/>
                <a:gd name="connsiteY11" fmla="*/ 621437 h 1349406"/>
                <a:gd name="connsiteX12" fmla="*/ 2840855 w 3062797"/>
                <a:gd name="connsiteY12" fmla="*/ 497150 h 1349406"/>
                <a:gd name="connsiteX13" fmla="*/ 2237173 w 3062797"/>
                <a:gd name="connsiteY13" fmla="*/ 497150 h 1349406"/>
                <a:gd name="connsiteX14" fmla="*/ 2237173 w 3062797"/>
                <a:gd name="connsiteY14" fmla="*/ 381740 h 1349406"/>
                <a:gd name="connsiteX15" fmla="*/ 2059620 w 3062797"/>
                <a:gd name="connsiteY15" fmla="*/ 381740 h 1349406"/>
                <a:gd name="connsiteX16" fmla="*/ 2059620 w 3062797"/>
                <a:gd name="connsiteY16" fmla="*/ 284086 h 1349406"/>
                <a:gd name="connsiteX17" fmla="*/ 1926455 w 3062797"/>
                <a:gd name="connsiteY17" fmla="*/ 284086 h 1349406"/>
                <a:gd name="connsiteX18" fmla="*/ 1926455 w 3062797"/>
                <a:gd name="connsiteY18" fmla="*/ 150921 h 1349406"/>
                <a:gd name="connsiteX19" fmla="*/ 1811045 w 3062797"/>
                <a:gd name="connsiteY19" fmla="*/ 150921 h 1349406"/>
                <a:gd name="connsiteX20" fmla="*/ 1811045 w 3062797"/>
                <a:gd name="connsiteY20" fmla="*/ 0 h 1349406"/>
                <a:gd name="connsiteX21" fmla="*/ 923278 w 3062797"/>
                <a:gd name="connsiteY21" fmla="*/ 8878 h 1349406"/>
                <a:gd name="connsiteX22" fmla="*/ 932156 w 3062797"/>
                <a:gd name="connsiteY22" fmla="*/ 355107 h 1349406"/>
                <a:gd name="connsiteX23" fmla="*/ 630315 w 3062797"/>
                <a:gd name="connsiteY23" fmla="*/ 346229 h 1349406"/>
                <a:gd name="connsiteX24" fmla="*/ 621437 w 3062797"/>
                <a:gd name="connsiteY24" fmla="*/ 878890 h 1349406"/>
                <a:gd name="connsiteX25" fmla="*/ 346230 w 3062797"/>
                <a:gd name="connsiteY25" fmla="*/ 1162975 h 1349406"/>
                <a:gd name="connsiteX26" fmla="*/ 257453 w 3062797"/>
                <a:gd name="connsiteY26" fmla="*/ 1198486 h 1349406"/>
                <a:gd name="connsiteX27" fmla="*/ 195309 w 3062797"/>
                <a:gd name="connsiteY27" fmla="*/ 1198486 h 1349406"/>
                <a:gd name="connsiteX28" fmla="*/ 204187 w 3062797"/>
                <a:gd name="connsiteY28" fmla="*/ 1225119 h 1349406"/>
                <a:gd name="connsiteX29" fmla="*/ 97655 w 3062797"/>
                <a:gd name="connsiteY29" fmla="*/ 1216241 h 1349406"/>
                <a:gd name="connsiteX30" fmla="*/ 97655 w 3062797"/>
                <a:gd name="connsiteY30" fmla="*/ 1154097 h 1349406"/>
                <a:gd name="connsiteX31" fmla="*/ 0 w 3062797"/>
                <a:gd name="connsiteY31" fmla="*/ 1154097 h 1349406"/>
                <a:gd name="connsiteX32" fmla="*/ 8878 w 3062797"/>
                <a:gd name="connsiteY32" fmla="*/ 1305018 h 1349406"/>
                <a:gd name="connsiteX0" fmla="*/ 8878 w 3062797"/>
                <a:gd name="connsiteY0" fmla="*/ 1305018 h 1349406"/>
                <a:gd name="connsiteX1" fmla="*/ 1882067 w 3062797"/>
                <a:gd name="connsiteY1" fmla="*/ 1313895 h 1349406"/>
                <a:gd name="connsiteX2" fmla="*/ 1961966 w 3062797"/>
                <a:gd name="connsiteY2" fmla="*/ 1349406 h 1349406"/>
                <a:gd name="connsiteX3" fmla="*/ 2210540 w 3062797"/>
                <a:gd name="connsiteY3" fmla="*/ 1305018 h 1349406"/>
                <a:gd name="connsiteX4" fmla="*/ 2565647 w 3062797"/>
                <a:gd name="connsiteY4" fmla="*/ 1233996 h 1349406"/>
                <a:gd name="connsiteX5" fmla="*/ 2769833 w 3062797"/>
                <a:gd name="connsiteY5" fmla="*/ 1233996 h 1349406"/>
                <a:gd name="connsiteX6" fmla="*/ 2947387 w 3062797"/>
                <a:gd name="connsiteY6" fmla="*/ 1225119 h 1349406"/>
                <a:gd name="connsiteX7" fmla="*/ 3062797 w 3062797"/>
                <a:gd name="connsiteY7" fmla="*/ 1242874 h 1349406"/>
                <a:gd name="connsiteX8" fmla="*/ 3053919 w 3062797"/>
                <a:gd name="connsiteY8" fmla="*/ 887767 h 1349406"/>
                <a:gd name="connsiteX9" fmla="*/ 2929632 w 3062797"/>
                <a:gd name="connsiteY9" fmla="*/ 887767 h 1349406"/>
                <a:gd name="connsiteX10" fmla="*/ 2920754 w 3062797"/>
                <a:gd name="connsiteY10" fmla="*/ 621437 h 1349406"/>
                <a:gd name="connsiteX11" fmla="*/ 2840855 w 3062797"/>
                <a:gd name="connsiteY11" fmla="*/ 621437 h 1349406"/>
                <a:gd name="connsiteX12" fmla="*/ 2840855 w 3062797"/>
                <a:gd name="connsiteY12" fmla="*/ 497150 h 1349406"/>
                <a:gd name="connsiteX13" fmla="*/ 2237173 w 3062797"/>
                <a:gd name="connsiteY13" fmla="*/ 497150 h 1349406"/>
                <a:gd name="connsiteX14" fmla="*/ 2237173 w 3062797"/>
                <a:gd name="connsiteY14" fmla="*/ 381740 h 1349406"/>
                <a:gd name="connsiteX15" fmla="*/ 2059620 w 3062797"/>
                <a:gd name="connsiteY15" fmla="*/ 381740 h 1349406"/>
                <a:gd name="connsiteX16" fmla="*/ 2059620 w 3062797"/>
                <a:gd name="connsiteY16" fmla="*/ 284086 h 1349406"/>
                <a:gd name="connsiteX17" fmla="*/ 1926455 w 3062797"/>
                <a:gd name="connsiteY17" fmla="*/ 284086 h 1349406"/>
                <a:gd name="connsiteX18" fmla="*/ 1926455 w 3062797"/>
                <a:gd name="connsiteY18" fmla="*/ 150921 h 1349406"/>
                <a:gd name="connsiteX19" fmla="*/ 1811045 w 3062797"/>
                <a:gd name="connsiteY19" fmla="*/ 150921 h 1349406"/>
                <a:gd name="connsiteX20" fmla="*/ 1811045 w 3062797"/>
                <a:gd name="connsiteY20" fmla="*/ 0 h 1349406"/>
                <a:gd name="connsiteX21" fmla="*/ 923278 w 3062797"/>
                <a:gd name="connsiteY21" fmla="*/ 8878 h 1349406"/>
                <a:gd name="connsiteX22" fmla="*/ 932156 w 3062797"/>
                <a:gd name="connsiteY22" fmla="*/ 355107 h 1349406"/>
                <a:gd name="connsiteX23" fmla="*/ 630315 w 3062797"/>
                <a:gd name="connsiteY23" fmla="*/ 346229 h 1349406"/>
                <a:gd name="connsiteX24" fmla="*/ 621437 w 3062797"/>
                <a:gd name="connsiteY24" fmla="*/ 878890 h 1349406"/>
                <a:gd name="connsiteX25" fmla="*/ 346230 w 3062797"/>
                <a:gd name="connsiteY25" fmla="*/ 1162975 h 1349406"/>
                <a:gd name="connsiteX26" fmla="*/ 195309 w 3062797"/>
                <a:gd name="connsiteY26" fmla="*/ 1198486 h 1349406"/>
                <a:gd name="connsiteX27" fmla="*/ 204187 w 3062797"/>
                <a:gd name="connsiteY27" fmla="*/ 1225119 h 1349406"/>
                <a:gd name="connsiteX28" fmla="*/ 97655 w 3062797"/>
                <a:gd name="connsiteY28" fmla="*/ 1216241 h 1349406"/>
                <a:gd name="connsiteX29" fmla="*/ 97655 w 3062797"/>
                <a:gd name="connsiteY29" fmla="*/ 1154097 h 1349406"/>
                <a:gd name="connsiteX30" fmla="*/ 0 w 3062797"/>
                <a:gd name="connsiteY30" fmla="*/ 1154097 h 1349406"/>
                <a:gd name="connsiteX31" fmla="*/ 8878 w 3062797"/>
                <a:gd name="connsiteY31" fmla="*/ 1305018 h 1349406"/>
                <a:gd name="connsiteX0" fmla="*/ 8878 w 3062797"/>
                <a:gd name="connsiteY0" fmla="*/ 1305018 h 1349406"/>
                <a:gd name="connsiteX1" fmla="*/ 1882067 w 3062797"/>
                <a:gd name="connsiteY1" fmla="*/ 1313895 h 1349406"/>
                <a:gd name="connsiteX2" fmla="*/ 1961966 w 3062797"/>
                <a:gd name="connsiteY2" fmla="*/ 1349406 h 1349406"/>
                <a:gd name="connsiteX3" fmla="*/ 2210540 w 3062797"/>
                <a:gd name="connsiteY3" fmla="*/ 1305018 h 1349406"/>
                <a:gd name="connsiteX4" fmla="*/ 2565647 w 3062797"/>
                <a:gd name="connsiteY4" fmla="*/ 1233996 h 1349406"/>
                <a:gd name="connsiteX5" fmla="*/ 2769833 w 3062797"/>
                <a:gd name="connsiteY5" fmla="*/ 1233996 h 1349406"/>
                <a:gd name="connsiteX6" fmla="*/ 2947387 w 3062797"/>
                <a:gd name="connsiteY6" fmla="*/ 1225119 h 1349406"/>
                <a:gd name="connsiteX7" fmla="*/ 3062797 w 3062797"/>
                <a:gd name="connsiteY7" fmla="*/ 1242874 h 1349406"/>
                <a:gd name="connsiteX8" fmla="*/ 3053919 w 3062797"/>
                <a:gd name="connsiteY8" fmla="*/ 887767 h 1349406"/>
                <a:gd name="connsiteX9" fmla="*/ 2929632 w 3062797"/>
                <a:gd name="connsiteY9" fmla="*/ 887767 h 1349406"/>
                <a:gd name="connsiteX10" fmla="*/ 2920754 w 3062797"/>
                <a:gd name="connsiteY10" fmla="*/ 621437 h 1349406"/>
                <a:gd name="connsiteX11" fmla="*/ 2840855 w 3062797"/>
                <a:gd name="connsiteY11" fmla="*/ 621437 h 1349406"/>
                <a:gd name="connsiteX12" fmla="*/ 2840855 w 3062797"/>
                <a:gd name="connsiteY12" fmla="*/ 497150 h 1349406"/>
                <a:gd name="connsiteX13" fmla="*/ 2237173 w 3062797"/>
                <a:gd name="connsiteY13" fmla="*/ 497150 h 1349406"/>
                <a:gd name="connsiteX14" fmla="*/ 2237173 w 3062797"/>
                <a:gd name="connsiteY14" fmla="*/ 381740 h 1349406"/>
                <a:gd name="connsiteX15" fmla="*/ 2059620 w 3062797"/>
                <a:gd name="connsiteY15" fmla="*/ 381740 h 1349406"/>
                <a:gd name="connsiteX16" fmla="*/ 2059620 w 3062797"/>
                <a:gd name="connsiteY16" fmla="*/ 284086 h 1349406"/>
                <a:gd name="connsiteX17" fmla="*/ 1926455 w 3062797"/>
                <a:gd name="connsiteY17" fmla="*/ 284086 h 1349406"/>
                <a:gd name="connsiteX18" fmla="*/ 1926455 w 3062797"/>
                <a:gd name="connsiteY18" fmla="*/ 150921 h 1349406"/>
                <a:gd name="connsiteX19" fmla="*/ 1811045 w 3062797"/>
                <a:gd name="connsiteY19" fmla="*/ 150921 h 1349406"/>
                <a:gd name="connsiteX20" fmla="*/ 1811045 w 3062797"/>
                <a:gd name="connsiteY20" fmla="*/ 0 h 1349406"/>
                <a:gd name="connsiteX21" fmla="*/ 923278 w 3062797"/>
                <a:gd name="connsiteY21" fmla="*/ 8878 h 1349406"/>
                <a:gd name="connsiteX22" fmla="*/ 932156 w 3062797"/>
                <a:gd name="connsiteY22" fmla="*/ 355107 h 1349406"/>
                <a:gd name="connsiteX23" fmla="*/ 630315 w 3062797"/>
                <a:gd name="connsiteY23" fmla="*/ 346229 h 1349406"/>
                <a:gd name="connsiteX24" fmla="*/ 621437 w 3062797"/>
                <a:gd name="connsiteY24" fmla="*/ 878890 h 1349406"/>
                <a:gd name="connsiteX25" fmla="*/ 346230 w 3062797"/>
                <a:gd name="connsiteY25" fmla="*/ 1162975 h 1349406"/>
                <a:gd name="connsiteX26" fmla="*/ 195309 w 3062797"/>
                <a:gd name="connsiteY26" fmla="*/ 1198486 h 1349406"/>
                <a:gd name="connsiteX27" fmla="*/ 97655 w 3062797"/>
                <a:gd name="connsiteY27" fmla="*/ 1216241 h 1349406"/>
                <a:gd name="connsiteX28" fmla="*/ 97655 w 3062797"/>
                <a:gd name="connsiteY28" fmla="*/ 1154097 h 1349406"/>
                <a:gd name="connsiteX29" fmla="*/ 0 w 3062797"/>
                <a:gd name="connsiteY29" fmla="*/ 1154097 h 1349406"/>
                <a:gd name="connsiteX30" fmla="*/ 8878 w 3062797"/>
                <a:gd name="connsiteY30" fmla="*/ 1305018 h 1349406"/>
                <a:gd name="connsiteX0" fmla="*/ 8878 w 3062797"/>
                <a:gd name="connsiteY0" fmla="*/ 1305018 h 1349406"/>
                <a:gd name="connsiteX1" fmla="*/ 1882067 w 3062797"/>
                <a:gd name="connsiteY1" fmla="*/ 1313895 h 1349406"/>
                <a:gd name="connsiteX2" fmla="*/ 1961966 w 3062797"/>
                <a:gd name="connsiteY2" fmla="*/ 1349406 h 1349406"/>
                <a:gd name="connsiteX3" fmla="*/ 2210540 w 3062797"/>
                <a:gd name="connsiteY3" fmla="*/ 1305018 h 1349406"/>
                <a:gd name="connsiteX4" fmla="*/ 2565647 w 3062797"/>
                <a:gd name="connsiteY4" fmla="*/ 1233996 h 1349406"/>
                <a:gd name="connsiteX5" fmla="*/ 2769833 w 3062797"/>
                <a:gd name="connsiteY5" fmla="*/ 1233996 h 1349406"/>
                <a:gd name="connsiteX6" fmla="*/ 2947387 w 3062797"/>
                <a:gd name="connsiteY6" fmla="*/ 1225119 h 1349406"/>
                <a:gd name="connsiteX7" fmla="*/ 3062797 w 3062797"/>
                <a:gd name="connsiteY7" fmla="*/ 1242874 h 1349406"/>
                <a:gd name="connsiteX8" fmla="*/ 3053919 w 3062797"/>
                <a:gd name="connsiteY8" fmla="*/ 887767 h 1349406"/>
                <a:gd name="connsiteX9" fmla="*/ 2929632 w 3062797"/>
                <a:gd name="connsiteY9" fmla="*/ 887767 h 1349406"/>
                <a:gd name="connsiteX10" fmla="*/ 2920754 w 3062797"/>
                <a:gd name="connsiteY10" fmla="*/ 621437 h 1349406"/>
                <a:gd name="connsiteX11" fmla="*/ 2840855 w 3062797"/>
                <a:gd name="connsiteY11" fmla="*/ 621437 h 1349406"/>
                <a:gd name="connsiteX12" fmla="*/ 2840855 w 3062797"/>
                <a:gd name="connsiteY12" fmla="*/ 497150 h 1349406"/>
                <a:gd name="connsiteX13" fmla="*/ 2237173 w 3062797"/>
                <a:gd name="connsiteY13" fmla="*/ 497150 h 1349406"/>
                <a:gd name="connsiteX14" fmla="*/ 2237173 w 3062797"/>
                <a:gd name="connsiteY14" fmla="*/ 381740 h 1349406"/>
                <a:gd name="connsiteX15" fmla="*/ 2059620 w 3062797"/>
                <a:gd name="connsiteY15" fmla="*/ 381740 h 1349406"/>
                <a:gd name="connsiteX16" fmla="*/ 2059620 w 3062797"/>
                <a:gd name="connsiteY16" fmla="*/ 284086 h 1349406"/>
                <a:gd name="connsiteX17" fmla="*/ 1926455 w 3062797"/>
                <a:gd name="connsiteY17" fmla="*/ 284086 h 1349406"/>
                <a:gd name="connsiteX18" fmla="*/ 1926455 w 3062797"/>
                <a:gd name="connsiteY18" fmla="*/ 150921 h 1349406"/>
                <a:gd name="connsiteX19" fmla="*/ 1811045 w 3062797"/>
                <a:gd name="connsiteY19" fmla="*/ 150921 h 1349406"/>
                <a:gd name="connsiteX20" fmla="*/ 1811045 w 3062797"/>
                <a:gd name="connsiteY20" fmla="*/ 0 h 1349406"/>
                <a:gd name="connsiteX21" fmla="*/ 923278 w 3062797"/>
                <a:gd name="connsiteY21" fmla="*/ 8878 h 1349406"/>
                <a:gd name="connsiteX22" fmla="*/ 932156 w 3062797"/>
                <a:gd name="connsiteY22" fmla="*/ 355107 h 1349406"/>
                <a:gd name="connsiteX23" fmla="*/ 630315 w 3062797"/>
                <a:gd name="connsiteY23" fmla="*/ 346229 h 1349406"/>
                <a:gd name="connsiteX24" fmla="*/ 621437 w 3062797"/>
                <a:gd name="connsiteY24" fmla="*/ 878890 h 1349406"/>
                <a:gd name="connsiteX25" fmla="*/ 346230 w 3062797"/>
                <a:gd name="connsiteY25" fmla="*/ 1162975 h 1349406"/>
                <a:gd name="connsiteX26" fmla="*/ 97655 w 3062797"/>
                <a:gd name="connsiteY26" fmla="*/ 1216241 h 1349406"/>
                <a:gd name="connsiteX27" fmla="*/ 97655 w 3062797"/>
                <a:gd name="connsiteY27" fmla="*/ 1154097 h 1349406"/>
                <a:gd name="connsiteX28" fmla="*/ 0 w 3062797"/>
                <a:gd name="connsiteY28" fmla="*/ 1154097 h 1349406"/>
                <a:gd name="connsiteX29" fmla="*/ 8878 w 3062797"/>
                <a:gd name="connsiteY29" fmla="*/ 1305018 h 1349406"/>
                <a:gd name="connsiteX0" fmla="*/ 8878 w 3062797"/>
                <a:gd name="connsiteY0" fmla="*/ 1305018 h 1349406"/>
                <a:gd name="connsiteX1" fmla="*/ 1882067 w 3062797"/>
                <a:gd name="connsiteY1" fmla="*/ 1313895 h 1349406"/>
                <a:gd name="connsiteX2" fmla="*/ 1961966 w 3062797"/>
                <a:gd name="connsiteY2" fmla="*/ 1349406 h 1349406"/>
                <a:gd name="connsiteX3" fmla="*/ 2210540 w 3062797"/>
                <a:gd name="connsiteY3" fmla="*/ 1305018 h 1349406"/>
                <a:gd name="connsiteX4" fmla="*/ 2565647 w 3062797"/>
                <a:gd name="connsiteY4" fmla="*/ 1233996 h 1349406"/>
                <a:gd name="connsiteX5" fmla="*/ 2769833 w 3062797"/>
                <a:gd name="connsiteY5" fmla="*/ 1233996 h 1349406"/>
                <a:gd name="connsiteX6" fmla="*/ 2947387 w 3062797"/>
                <a:gd name="connsiteY6" fmla="*/ 1225119 h 1349406"/>
                <a:gd name="connsiteX7" fmla="*/ 3062797 w 3062797"/>
                <a:gd name="connsiteY7" fmla="*/ 1242874 h 1349406"/>
                <a:gd name="connsiteX8" fmla="*/ 3053919 w 3062797"/>
                <a:gd name="connsiteY8" fmla="*/ 887767 h 1349406"/>
                <a:gd name="connsiteX9" fmla="*/ 2929632 w 3062797"/>
                <a:gd name="connsiteY9" fmla="*/ 887767 h 1349406"/>
                <a:gd name="connsiteX10" fmla="*/ 2920754 w 3062797"/>
                <a:gd name="connsiteY10" fmla="*/ 621437 h 1349406"/>
                <a:gd name="connsiteX11" fmla="*/ 2840855 w 3062797"/>
                <a:gd name="connsiteY11" fmla="*/ 621437 h 1349406"/>
                <a:gd name="connsiteX12" fmla="*/ 2840855 w 3062797"/>
                <a:gd name="connsiteY12" fmla="*/ 497150 h 1349406"/>
                <a:gd name="connsiteX13" fmla="*/ 2237173 w 3062797"/>
                <a:gd name="connsiteY13" fmla="*/ 497150 h 1349406"/>
                <a:gd name="connsiteX14" fmla="*/ 2237173 w 3062797"/>
                <a:gd name="connsiteY14" fmla="*/ 381740 h 1349406"/>
                <a:gd name="connsiteX15" fmla="*/ 2059620 w 3062797"/>
                <a:gd name="connsiteY15" fmla="*/ 381740 h 1349406"/>
                <a:gd name="connsiteX16" fmla="*/ 2059620 w 3062797"/>
                <a:gd name="connsiteY16" fmla="*/ 284086 h 1349406"/>
                <a:gd name="connsiteX17" fmla="*/ 1926455 w 3062797"/>
                <a:gd name="connsiteY17" fmla="*/ 284086 h 1349406"/>
                <a:gd name="connsiteX18" fmla="*/ 1926455 w 3062797"/>
                <a:gd name="connsiteY18" fmla="*/ 150921 h 1349406"/>
                <a:gd name="connsiteX19" fmla="*/ 1811045 w 3062797"/>
                <a:gd name="connsiteY19" fmla="*/ 150921 h 1349406"/>
                <a:gd name="connsiteX20" fmla="*/ 1811045 w 3062797"/>
                <a:gd name="connsiteY20" fmla="*/ 0 h 1349406"/>
                <a:gd name="connsiteX21" fmla="*/ 923278 w 3062797"/>
                <a:gd name="connsiteY21" fmla="*/ 8878 h 1349406"/>
                <a:gd name="connsiteX22" fmla="*/ 932156 w 3062797"/>
                <a:gd name="connsiteY22" fmla="*/ 355107 h 1349406"/>
                <a:gd name="connsiteX23" fmla="*/ 630315 w 3062797"/>
                <a:gd name="connsiteY23" fmla="*/ 346229 h 1349406"/>
                <a:gd name="connsiteX24" fmla="*/ 621437 w 3062797"/>
                <a:gd name="connsiteY24" fmla="*/ 878890 h 1349406"/>
                <a:gd name="connsiteX25" fmla="*/ 346230 w 3062797"/>
                <a:gd name="connsiteY25" fmla="*/ 1162975 h 1349406"/>
                <a:gd name="connsiteX26" fmla="*/ 97655 w 3062797"/>
                <a:gd name="connsiteY26" fmla="*/ 1154097 h 1349406"/>
                <a:gd name="connsiteX27" fmla="*/ 0 w 3062797"/>
                <a:gd name="connsiteY27" fmla="*/ 1154097 h 1349406"/>
                <a:gd name="connsiteX28" fmla="*/ 8878 w 3062797"/>
                <a:gd name="connsiteY28" fmla="*/ 1305018 h 1349406"/>
                <a:gd name="connsiteX0" fmla="*/ 8878 w 3062797"/>
                <a:gd name="connsiteY0" fmla="*/ 1305018 h 1349406"/>
                <a:gd name="connsiteX1" fmla="*/ 1882067 w 3062797"/>
                <a:gd name="connsiteY1" fmla="*/ 1313895 h 1349406"/>
                <a:gd name="connsiteX2" fmla="*/ 1961966 w 3062797"/>
                <a:gd name="connsiteY2" fmla="*/ 1349406 h 1349406"/>
                <a:gd name="connsiteX3" fmla="*/ 2210540 w 3062797"/>
                <a:gd name="connsiteY3" fmla="*/ 1305018 h 1349406"/>
                <a:gd name="connsiteX4" fmla="*/ 2565647 w 3062797"/>
                <a:gd name="connsiteY4" fmla="*/ 1233996 h 1349406"/>
                <a:gd name="connsiteX5" fmla="*/ 2769833 w 3062797"/>
                <a:gd name="connsiteY5" fmla="*/ 1233996 h 1349406"/>
                <a:gd name="connsiteX6" fmla="*/ 2947387 w 3062797"/>
                <a:gd name="connsiteY6" fmla="*/ 1225119 h 1349406"/>
                <a:gd name="connsiteX7" fmla="*/ 3062797 w 3062797"/>
                <a:gd name="connsiteY7" fmla="*/ 1242874 h 1349406"/>
                <a:gd name="connsiteX8" fmla="*/ 3053919 w 3062797"/>
                <a:gd name="connsiteY8" fmla="*/ 887767 h 1349406"/>
                <a:gd name="connsiteX9" fmla="*/ 2929632 w 3062797"/>
                <a:gd name="connsiteY9" fmla="*/ 887767 h 1349406"/>
                <a:gd name="connsiteX10" fmla="*/ 2920754 w 3062797"/>
                <a:gd name="connsiteY10" fmla="*/ 621437 h 1349406"/>
                <a:gd name="connsiteX11" fmla="*/ 2840855 w 3062797"/>
                <a:gd name="connsiteY11" fmla="*/ 621437 h 1349406"/>
                <a:gd name="connsiteX12" fmla="*/ 2840855 w 3062797"/>
                <a:gd name="connsiteY12" fmla="*/ 497150 h 1349406"/>
                <a:gd name="connsiteX13" fmla="*/ 2237173 w 3062797"/>
                <a:gd name="connsiteY13" fmla="*/ 497150 h 1349406"/>
                <a:gd name="connsiteX14" fmla="*/ 2237173 w 3062797"/>
                <a:gd name="connsiteY14" fmla="*/ 381740 h 1349406"/>
                <a:gd name="connsiteX15" fmla="*/ 2059620 w 3062797"/>
                <a:gd name="connsiteY15" fmla="*/ 381740 h 1349406"/>
                <a:gd name="connsiteX16" fmla="*/ 2059620 w 3062797"/>
                <a:gd name="connsiteY16" fmla="*/ 284086 h 1349406"/>
                <a:gd name="connsiteX17" fmla="*/ 1926455 w 3062797"/>
                <a:gd name="connsiteY17" fmla="*/ 284086 h 1349406"/>
                <a:gd name="connsiteX18" fmla="*/ 1926455 w 3062797"/>
                <a:gd name="connsiteY18" fmla="*/ 150921 h 1349406"/>
                <a:gd name="connsiteX19" fmla="*/ 1811045 w 3062797"/>
                <a:gd name="connsiteY19" fmla="*/ 150921 h 1349406"/>
                <a:gd name="connsiteX20" fmla="*/ 1811045 w 3062797"/>
                <a:gd name="connsiteY20" fmla="*/ 0 h 1349406"/>
                <a:gd name="connsiteX21" fmla="*/ 923278 w 3062797"/>
                <a:gd name="connsiteY21" fmla="*/ 8878 h 1349406"/>
                <a:gd name="connsiteX22" fmla="*/ 932156 w 3062797"/>
                <a:gd name="connsiteY22" fmla="*/ 355107 h 1349406"/>
                <a:gd name="connsiteX23" fmla="*/ 630315 w 3062797"/>
                <a:gd name="connsiteY23" fmla="*/ 346229 h 1349406"/>
                <a:gd name="connsiteX24" fmla="*/ 621437 w 3062797"/>
                <a:gd name="connsiteY24" fmla="*/ 878890 h 1349406"/>
                <a:gd name="connsiteX25" fmla="*/ 346230 w 3062797"/>
                <a:gd name="connsiteY25" fmla="*/ 1162975 h 1349406"/>
                <a:gd name="connsiteX26" fmla="*/ 0 w 3062797"/>
                <a:gd name="connsiteY26" fmla="*/ 1154097 h 1349406"/>
                <a:gd name="connsiteX27" fmla="*/ 8878 w 3062797"/>
                <a:gd name="connsiteY27" fmla="*/ 1305018 h 1349406"/>
                <a:gd name="connsiteX0" fmla="*/ 8878 w 3062797"/>
                <a:gd name="connsiteY0" fmla="*/ 1305018 h 1349406"/>
                <a:gd name="connsiteX1" fmla="*/ 1882067 w 3062797"/>
                <a:gd name="connsiteY1" fmla="*/ 1313895 h 1349406"/>
                <a:gd name="connsiteX2" fmla="*/ 1961966 w 3062797"/>
                <a:gd name="connsiteY2" fmla="*/ 1349406 h 1349406"/>
                <a:gd name="connsiteX3" fmla="*/ 2210540 w 3062797"/>
                <a:gd name="connsiteY3" fmla="*/ 1305018 h 1349406"/>
                <a:gd name="connsiteX4" fmla="*/ 2565647 w 3062797"/>
                <a:gd name="connsiteY4" fmla="*/ 1233996 h 1349406"/>
                <a:gd name="connsiteX5" fmla="*/ 2769833 w 3062797"/>
                <a:gd name="connsiteY5" fmla="*/ 1233996 h 1349406"/>
                <a:gd name="connsiteX6" fmla="*/ 2947387 w 3062797"/>
                <a:gd name="connsiteY6" fmla="*/ 1225119 h 1349406"/>
                <a:gd name="connsiteX7" fmla="*/ 3062797 w 3062797"/>
                <a:gd name="connsiteY7" fmla="*/ 1242874 h 1349406"/>
                <a:gd name="connsiteX8" fmla="*/ 3053919 w 3062797"/>
                <a:gd name="connsiteY8" fmla="*/ 887767 h 1349406"/>
                <a:gd name="connsiteX9" fmla="*/ 2929632 w 3062797"/>
                <a:gd name="connsiteY9" fmla="*/ 887767 h 1349406"/>
                <a:gd name="connsiteX10" fmla="*/ 2920754 w 3062797"/>
                <a:gd name="connsiteY10" fmla="*/ 621437 h 1349406"/>
                <a:gd name="connsiteX11" fmla="*/ 2840855 w 3062797"/>
                <a:gd name="connsiteY11" fmla="*/ 621437 h 1349406"/>
                <a:gd name="connsiteX12" fmla="*/ 2840855 w 3062797"/>
                <a:gd name="connsiteY12" fmla="*/ 497150 h 1349406"/>
                <a:gd name="connsiteX13" fmla="*/ 2237173 w 3062797"/>
                <a:gd name="connsiteY13" fmla="*/ 497150 h 1349406"/>
                <a:gd name="connsiteX14" fmla="*/ 2237173 w 3062797"/>
                <a:gd name="connsiteY14" fmla="*/ 381740 h 1349406"/>
                <a:gd name="connsiteX15" fmla="*/ 2059620 w 3062797"/>
                <a:gd name="connsiteY15" fmla="*/ 381740 h 1349406"/>
                <a:gd name="connsiteX16" fmla="*/ 2059620 w 3062797"/>
                <a:gd name="connsiteY16" fmla="*/ 284086 h 1349406"/>
                <a:gd name="connsiteX17" fmla="*/ 1926455 w 3062797"/>
                <a:gd name="connsiteY17" fmla="*/ 284086 h 1349406"/>
                <a:gd name="connsiteX18" fmla="*/ 1926455 w 3062797"/>
                <a:gd name="connsiteY18" fmla="*/ 150921 h 1349406"/>
                <a:gd name="connsiteX19" fmla="*/ 1811045 w 3062797"/>
                <a:gd name="connsiteY19" fmla="*/ 150921 h 1349406"/>
                <a:gd name="connsiteX20" fmla="*/ 1811045 w 3062797"/>
                <a:gd name="connsiteY20" fmla="*/ 0 h 1349406"/>
                <a:gd name="connsiteX21" fmla="*/ 923278 w 3062797"/>
                <a:gd name="connsiteY21" fmla="*/ 8878 h 1349406"/>
                <a:gd name="connsiteX22" fmla="*/ 932156 w 3062797"/>
                <a:gd name="connsiteY22" fmla="*/ 355107 h 1349406"/>
                <a:gd name="connsiteX23" fmla="*/ 630315 w 3062797"/>
                <a:gd name="connsiteY23" fmla="*/ 346229 h 1349406"/>
                <a:gd name="connsiteX24" fmla="*/ 621437 w 3062797"/>
                <a:gd name="connsiteY24" fmla="*/ 878890 h 1349406"/>
                <a:gd name="connsiteX25" fmla="*/ 0 w 3062797"/>
                <a:gd name="connsiteY25" fmla="*/ 1154097 h 1349406"/>
                <a:gd name="connsiteX26" fmla="*/ 8878 w 3062797"/>
                <a:gd name="connsiteY26" fmla="*/ 1305018 h 1349406"/>
                <a:gd name="connsiteX0" fmla="*/ 8878 w 3062797"/>
                <a:gd name="connsiteY0" fmla="*/ 1305018 h 1349406"/>
                <a:gd name="connsiteX1" fmla="*/ 1882067 w 3062797"/>
                <a:gd name="connsiteY1" fmla="*/ 1313895 h 1349406"/>
                <a:gd name="connsiteX2" fmla="*/ 1961966 w 3062797"/>
                <a:gd name="connsiteY2" fmla="*/ 1349406 h 1349406"/>
                <a:gd name="connsiteX3" fmla="*/ 2210540 w 3062797"/>
                <a:gd name="connsiteY3" fmla="*/ 1305018 h 1349406"/>
                <a:gd name="connsiteX4" fmla="*/ 2565647 w 3062797"/>
                <a:gd name="connsiteY4" fmla="*/ 1233996 h 1349406"/>
                <a:gd name="connsiteX5" fmla="*/ 2769833 w 3062797"/>
                <a:gd name="connsiteY5" fmla="*/ 1233996 h 1349406"/>
                <a:gd name="connsiteX6" fmla="*/ 2947387 w 3062797"/>
                <a:gd name="connsiteY6" fmla="*/ 1225119 h 1349406"/>
                <a:gd name="connsiteX7" fmla="*/ 3062797 w 3062797"/>
                <a:gd name="connsiteY7" fmla="*/ 1242874 h 1349406"/>
                <a:gd name="connsiteX8" fmla="*/ 3053919 w 3062797"/>
                <a:gd name="connsiteY8" fmla="*/ 887767 h 1349406"/>
                <a:gd name="connsiteX9" fmla="*/ 2929632 w 3062797"/>
                <a:gd name="connsiteY9" fmla="*/ 887767 h 1349406"/>
                <a:gd name="connsiteX10" fmla="*/ 2920754 w 3062797"/>
                <a:gd name="connsiteY10" fmla="*/ 621437 h 1349406"/>
                <a:gd name="connsiteX11" fmla="*/ 2840855 w 3062797"/>
                <a:gd name="connsiteY11" fmla="*/ 621437 h 1349406"/>
                <a:gd name="connsiteX12" fmla="*/ 2840855 w 3062797"/>
                <a:gd name="connsiteY12" fmla="*/ 497150 h 1349406"/>
                <a:gd name="connsiteX13" fmla="*/ 2237173 w 3062797"/>
                <a:gd name="connsiteY13" fmla="*/ 497150 h 1349406"/>
                <a:gd name="connsiteX14" fmla="*/ 2237173 w 3062797"/>
                <a:gd name="connsiteY14" fmla="*/ 381740 h 1349406"/>
                <a:gd name="connsiteX15" fmla="*/ 2059620 w 3062797"/>
                <a:gd name="connsiteY15" fmla="*/ 381740 h 1349406"/>
                <a:gd name="connsiteX16" fmla="*/ 2059620 w 3062797"/>
                <a:gd name="connsiteY16" fmla="*/ 284086 h 1349406"/>
                <a:gd name="connsiteX17" fmla="*/ 1926455 w 3062797"/>
                <a:gd name="connsiteY17" fmla="*/ 284086 h 1349406"/>
                <a:gd name="connsiteX18" fmla="*/ 1926455 w 3062797"/>
                <a:gd name="connsiteY18" fmla="*/ 150921 h 1349406"/>
                <a:gd name="connsiteX19" fmla="*/ 1811045 w 3062797"/>
                <a:gd name="connsiteY19" fmla="*/ 150921 h 1349406"/>
                <a:gd name="connsiteX20" fmla="*/ 1811045 w 3062797"/>
                <a:gd name="connsiteY20" fmla="*/ 0 h 1349406"/>
                <a:gd name="connsiteX21" fmla="*/ 923278 w 3062797"/>
                <a:gd name="connsiteY21" fmla="*/ 8878 h 1349406"/>
                <a:gd name="connsiteX22" fmla="*/ 932156 w 3062797"/>
                <a:gd name="connsiteY22" fmla="*/ 355107 h 1349406"/>
                <a:gd name="connsiteX23" fmla="*/ 647514 w 3062797"/>
                <a:gd name="connsiteY23" fmla="*/ 457336 h 1349406"/>
                <a:gd name="connsiteX24" fmla="*/ 621437 w 3062797"/>
                <a:gd name="connsiteY24" fmla="*/ 878890 h 1349406"/>
                <a:gd name="connsiteX25" fmla="*/ 0 w 3062797"/>
                <a:gd name="connsiteY25" fmla="*/ 1154097 h 1349406"/>
                <a:gd name="connsiteX26" fmla="*/ 8878 w 3062797"/>
                <a:gd name="connsiteY26" fmla="*/ 1305018 h 1349406"/>
                <a:gd name="connsiteX0" fmla="*/ 8878 w 3062797"/>
                <a:gd name="connsiteY0" fmla="*/ 1305018 h 1349406"/>
                <a:gd name="connsiteX1" fmla="*/ 1882067 w 3062797"/>
                <a:gd name="connsiteY1" fmla="*/ 1313895 h 1349406"/>
                <a:gd name="connsiteX2" fmla="*/ 1961966 w 3062797"/>
                <a:gd name="connsiteY2" fmla="*/ 1349406 h 1349406"/>
                <a:gd name="connsiteX3" fmla="*/ 2210540 w 3062797"/>
                <a:gd name="connsiteY3" fmla="*/ 1305018 h 1349406"/>
                <a:gd name="connsiteX4" fmla="*/ 2565647 w 3062797"/>
                <a:gd name="connsiteY4" fmla="*/ 1233996 h 1349406"/>
                <a:gd name="connsiteX5" fmla="*/ 2769833 w 3062797"/>
                <a:gd name="connsiteY5" fmla="*/ 1233996 h 1349406"/>
                <a:gd name="connsiteX6" fmla="*/ 2947387 w 3062797"/>
                <a:gd name="connsiteY6" fmla="*/ 1225119 h 1349406"/>
                <a:gd name="connsiteX7" fmla="*/ 3062797 w 3062797"/>
                <a:gd name="connsiteY7" fmla="*/ 1242874 h 1349406"/>
                <a:gd name="connsiteX8" fmla="*/ 3053919 w 3062797"/>
                <a:gd name="connsiteY8" fmla="*/ 887767 h 1349406"/>
                <a:gd name="connsiteX9" fmla="*/ 2929632 w 3062797"/>
                <a:gd name="connsiteY9" fmla="*/ 887767 h 1349406"/>
                <a:gd name="connsiteX10" fmla="*/ 2920754 w 3062797"/>
                <a:gd name="connsiteY10" fmla="*/ 621437 h 1349406"/>
                <a:gd name="connsiteX11" fmla="*/ 2840855 w 3062797"/>
                <a:gd name="connsiteY11" fmla="*/ 621437 h 1349406"/>
                <a:gd name="connsiteX12" fmla="*/ 2840855 w 3062797"/>
                <a:gd name="connsiteY12" fmla="*/ 497150 h 1349406"/>
                <a:gd name="connsiteX13" fmla="*/ 2237173 w 3062797"/>
                <a:gd name="connsiteY13" fmla="*/ 497150 h 1349406"/>
                <a:gd name="connsiteX14" fmla="*/ 2237173 w 3062797"/>
                <a:gd name="connsiteY14" fmla="*/ 381740 h 1349406"/>
                <a:gd name="connsiteX15" fmla="*/ 2059620 w 3062797"/>
                <a:gd name="connsiteY15" fmla="*/ 381740 h 1349406"/>
                <a:gd name="connsiteX16" fmla="*/ 2059620 w 3062797"/>
                <a:gd name="connsiteY16" fmla="*/ 284086 h 1349406"/>
                <a:gd name="connsiteX17" fmla="*/ 1926455 w 3062797"/>
                <a:gd name="connsiteY17" fmla="*/ 284086 h 1349406"/>
                <a:gd name="connsiteX18" fmla="*/ 1926455 w 3062797"/>
                <a:gd name="connsiteY18" fmla="*/ 150921 h 1349406"/>
                <a:gd name="connsiteX19" fmla="*/ 1811045 w 3062797"/>
                <a:gd name="connsiteY19" fmla="*/ 150921 h 1349406"/>
                <a:gd name="connsiteX20" fmla="*/ 1811045 w 3062797"/>
                <a:gd name="connsiteY20" fmla="*/ 0 h 1349406"/>
                <a:gd name="connsiteX21" fmla="*/ 923278 w 3062797"/>
                <a:gd name="connsiteY21" fmla="*/ 8878 h 1349406"/>
                <a:gd name="connsiteX22" fmla="*/ 1051972 w 3062797"/>
                <a:gd name="connsiteY22" fmla="*/ 466214 h 1349406"/>
                <a:gd name="connsiteX23" fmla="*/ 647514 w 3062797"/>
                <a:gd name="connsiteY23" fmla="*/ 457336 h 1349406"/>
                <a:gd name="connsiteX24" fmla="*/ 621437 w 3062797"/>
                <a:gd name="connsiteY24" fmla="*/ 878890 h 1349406"/>
                <a:gd name="connsiteX25" fmla="*/ 0 w 3062797"/>
                <a:gd name="connsiteY25" fmla="*/ 1154097 h 1349406"/>
                <a:gd name="connsiteX26" fmla="*/ 8878 w 3062797"/>
                <a:gd name="connsiteY26" fmla="*/ 1305018 h 1349406"/>
                <a:gd name="connsiteX0" fmla="*/ 8878 w 3062797"/>
                <a:gd name="connsiteY0" fmla="*/ 1305018 h 1349406"/>
                <a:gd name="connsiteX1" fmla="*/ 1882067 w 3062797"/>
                <a:gd name="connsiteY1" fmla="*/ 1313895 h 1349406"/>
                <a:gd name="connsiteX2" fmla="*/ 1961966 w 3062797"/>
                <a:gd name="connsiteY2" fmla="*/ 1349406 h 1349406"/>
                <a:gd name="connsiteX3" fmla="*/ 2210540 w 3062797"/>
                <a:gd name="connsiteY3" fmla="*/ 1305018 h 1349406"/>
                <a:gd name="connsiteX4" fmla="*/ 2565647 w 3062797"/>
                <a:gd name="connsiteY4" fmla="*/ 1233996 h 1349406"/>
                <a:gd name="connsiteX5" fmla="*/ 2769833 w 3062797"/>
                <a:gd name="connsiteY5" fmla="*/ 1233996 h 1349406"/>
                <a:gd name="connsiteX6" fmla="*/ 2947387 w 3062797"/>
                <a:gd name="connsiteY6" fmla="*/ 1225119 h 1349406"/>
                <a:gd name="connsiteX7" fmla="*/ 3062797 w 3062797"/>
                <a:gd name="connsiteY7" fmla="*/ 1242874 h 1349406"/>
                <a:gd name="connsiteX8" fmla="*/ 3053919 w 3062797"/>
                <a:gd name="connsiteY8" fmla="*/ 887767 h 1349406"/>
                <a:gd name="connsiteX9" fmla="*/ 2929632 w 3062797"/>
                <a:gd name="connsiteY9" fmla="*/ 887767 h 1349406"/>
                <a:gd name="connsiteX10" fmla="*/ 2920754 w 3062797"/>
                <a:gd name="connsiteY10" fmla="*/ 621437 h 1349406"/>
                <a:gd name="connsiteX11" fmla="*/ 2840855 w 3062797"/>
                <a:gd name="connsiteY11" fmla="*/ 621437 h 1349406"/>
                <a:gd name="connsiteX12" fmla="*/ 2840855 w 3062797"/>
                <a:gd name="connsiteY12" fmla="*/ 497150 h 1349406"/>
                <a:gd name="connsiteX13" fmla="*/ 2237173 w 3062797"/>
                <a:gd name="connsiteY13" fmla="*/ 497150 h 1349406"/>
                <a:gd name="connsiteX14" fmla="*/ 2237173 w 3062797"/>
                <a:gd name="connsiteY14" fmla="*/ 381740 h 1349406"/>
                <a:gd name="connsiteX15" fmla="*/ 2059620 w 3062797"/>
                <a:gd name="connsiteY15" fmla="*/ 381740 h 1349406"/>
                <a:gd name="connsiteX16" fmla="*/ 2059620 w 3062797"/>
                <a:gd name="connsiteY16" fmla="*/ 284086 h 1349406"/>
                <a:gd name="connsiteX17" fmla="*/ 1926455 w 3062797"/>
                <a:gd name="connsiteY17" fmla="*/ 284086 h 1349406"/>
                <a:gd name="connsiteX18" fmla="*/ 1926455 w 3062797"/>
                <a:gd name="connsiteY18" fmla="*/ 150921 h 1349406"/>
                <a:gd name="connsiteX19" fmla="*/ 1811045 w 3062797"/>
                <a:gd name="connsiteY19" fmla="*/ 150921 h 1349406"/>
                <a:gd name="connsiteX20" fmla="*/ 1811045 w 3062797"/>
                <a:gd name="connsiteY20" fmla="*/ 0 h 1349406"/>
                <a:gd name="connsiteX21" fmla="*/ 1196942 w 3062797"/>
                <a:gd name="connsiteY21" fmla="*/ 444723 h 1349406"/>
                <a:gd name="connsiteX22" fmla="*/ 1051972 w 3062797"/>
                <a:gd name="connsiteY22" fmla="*/ 466214 h 1349406"/>
                <a:gd name="connsiteX23" fmla="*/ 647514 w 3062797"/>
                <a:gd name="connsiteY23" fmla="*/ 457336 h 1349406"/>
                <a:gd name="connsiteX24" fmla="*/ 621437 w 3062797"/>
                <a:gd name="connsiteY24" fmla="*/ 878890 h 1349406"/>
                <a:gd name="connsiteX25" fmla="*/ 0 w 3062797"/>
                <a:gd name="connsiteY25" fmla="*/ 1154097 h 1349406"/>
                <a:gd name="connsiteX26" fmla="*/ 8878 w 3062797"/>
                <a:gd name="connsiteY26" fmla="*/ 1305018 h 1349406"/>
                <a:gd name="connsiteX0" fmla="*/ 8878 w 3062797"/>
                <a:gd name="connsiteY0" fmla="*/ 1154097 h 1198485"/>
                <a:gd name="connsiteX1" fmla="*/ 1882067 w 3062797"/>
                <a:gd name="connsiteY1" fmla="*/ 1162974 h 1198485"/>
                <a:gd name="connsiteX2" fmla="*/ 1961966 w 3062797"/>
                <a:gd name="connsiteY2" fmla="*/ 1198485 h 1198485"/>
                <a:gd name="connsiteX3" fmla="*/ 2210540 w 3062797"/>
                <a:gd name="connsiteY3" fmla="*/ 1154097 h 1198485"/>
                <a:gd name="connsiteX4" fmla="*/ 2565647 w 3062797"/>
                <a:gd name="connsiteY4" fmla="*/ 1083075 h 1198485"/>
                <a:gd name="connsiteX5" fmla="*/ 2769833 w 3062797"/>
                <a:gd name="connsiteY5" fmla="*/ 1083075 h 1198485"/>
                <a:gd name="connsiteX6" fmla="*/ 2947387 w 3062797"/>
                <a:gd name="connsiteY6" fmla="*/ 1074198 h 1198485"/>
                <a:gd name="connsiteX7" fmla="*/ 3062797 w 3062797"/>
                <a:gd name="connsiteY7" fmla="*/ 1091953 h 1198485"/>
                <a:gd name="connsiteX8" fmla="*/ 3053919 w 3062797"/>
                <a:gd name="connsiteY8" fmla="*/ 736846 h 1198485"/>
                <a:gd name="connsiteX9" fmla="*/ 2929632 w 3062797"/>
                <a:gd name="connsiteY9" fmla="*/ 736846 h 1198485"/>
                <a:gd name="connsiteX10" fmla="*/ 2920754 w 3062797"/>
                <a:gd name="connsiteY10" fmla="*/ 470516 h 1198485"/>
                <a:gd name="connsiteX11" fmla="*/ 2840855 w 3062797"/>
                <a:gd name="connsiteY11" fmla="*/ 470516 h 1198485"/>
                <a:gd name="connsiteX12" fmla="*/ 2840855 w 3062797"/>
                <a:gd name="connsiteY12" fmla="*/ 346229 h 1198485"/>
                <a:gd name="connsiteX13" fmla="*/ 2237173 w 3062797"/>
                <a:gd name="connsiteY13" fmla="*/ 346229 h 1198485"/>
                <a:gd name="connsiteX14" fmla="*/ 2237173 w 3062797"/>
                <a:gd name="connsiteY14" fmla="*/ 230819 h 1198485"/>
                <a:gd name="connsiteX15" fmla="*/ 2059620 w 3062797"/>
                <a:gd name="connsiteY15" fmla="*/ 230819 h 1198485"/>
                <a:gd name="connsiteX16" fmla="*/ 2059620 w 3062797"/>
                <a:gd name="connsiteY16" fmla="*/ 133165 h 1198485"/>
                <a:gd name="connsiteX17" fmla="*/ 1926455 w 3062797"/>
                <a:gd name="connsiteY17" fmla="*/ 133165 h 1198485"/>
                <a:gd name="connsiteX18" fmla="*/ 1926455 w 3062797"/>
                <a:gd name="connsiteY18" fmla="*/ 0 h 1198485"/>
                <a:gd name="connsiteX19" fmla="*/ 1811045 w 3062797"/>
                <a:gd name="connsiteY19" fmla="*/ 0 h 1198485"/>
                <a:gd name="connsiteX20" fmla="*/ 1742968 w 3062797"/>
                <a:gd name="connsiteY20" fmla="*/ 79821 h 1198485"/>
                <a:gd name="connsiteX21" fmla="*/ 1196942 w 3062797"/>
                <a:gd name="connsiteY21" fmla="*/ 293802 h 1198485"/>
                <a:gd name="connsiteX22" fmla="*/ 1051972 w 3062797"/>
                <a:gd name="connsiteY22" fmla="*/ 315293 h 1198485"/>
                <a:gd name="connsiteX23" fmla="*/ 647514 w 3062797"/>
                <a:gd name="connsiteY23" fmla="*/ 306415 h 1198485"/>
                <a:gd name="connsiteX24" fmla="*/ 621437 w 3062797"/>
                <a:gd name="connsiteY24" fmla="*/ 727969 h 1198485"/>
                <a:gd name="connsiteX25" fmla="*/ 0 w 3062797"/>
                <a:gd name="connsiteY25" fmla="*/ 1003176 h 1198485"/>
                <a:gd name="connsiteX26" fmla="*/ 8878 w 3062797"/>
                <a:gd name="connsiteY26" fmla="*/ 1154097 h 1198485"/>
                <a:gd name="connsiteX0" fmla="*/ 8878 w 3062797"/>
                <a:gd name="connsiteY0" fmla="*/ 1154097 h 1198485"/>
                <a:gd name="connsiteX1" fmla="*/ 1882067 w 3062797"/>
                <a:gd name="connsiteY1" fmla="*/ 1162974 h 1198485"/>
                <a:gd name="connsiteX2" fmla="*/ 1961966 w 3062797"/>
                <a:gd name="connsiteY2" fmla="*/ 1198485 h 1198485"/>
                <a:gd name="connsiteX3" fmla="*/ 2210540 w 3062797"/>
                <a:gd name="connsiteY3" fmla="*/ 1154097 h 1198485"/>
                <a:gd name="connsiteX4" fmla="*/ 2565647 w 3062797"/>
                <a:gd name="connsiteY4" fmla="*/ 1083075 h 1198485"/>
                <a:gd name="connsiteX5" fmla="*/ 2769833 w 3062797"/>
                <a:gd name="connsiteY5" fmla="*/ 1083075 h 1198485"/>
                <a:gd name="connsiteX6" fmla="*/ 2947387 w 3062797"/>
                <a:gd name="connsiteY6" fmla="*/ 1074198 h 1198485"/>
                <a:gd name="connsiteX7" fmla="*/ 3062797 w 3062797"/>
                <a:gd name="connsiteY7" fmla="*/ 1091953 h 1198485"/>
                <a:gd name="connsiteX8" fmla="*/ 3053919 w 3062797"/>
                <a:gd name="connsiteY8" fmla="*/ 736846 h 1198485"/>
                <a:gd name="connsiteX9" fmla="*/ 2929632 w 3062797"/>
                <a:gd name="connsiteY9" fmla="*/ 736846 h 1198485"/>
                <a:gd name="connsiteX10" fmla="*/ 2920754 w 3062797"/>
                <a:gd name="connsiteY10" fmla="*/ 470516 h 1198485"/>
                <a:gd name="connsiteX11" fmla="*/ 2840855 w 3062797"/>
                <a:gd name="connsiteY11" fmla="*/ 470516 h 1198485"/>
                <a:gd name="connsiteX12" fmla="*/ 2840855 w 3062797"/>
                <a:gd name="connsiteY12" fmla="*/ 346229 h 1198485"/>
                <a:gd name="connsiteX13" fmla="*/ 2237173 w 3062797"/>
                <a:gd name="connsiteY13" fmla="*/ 346229 h 1198485"/>
                <a:gd name="connsiteX14" fmla="*/ 2237173 w 3062797"/>
                <a:gd name="connsiteY14" fmla="*/ 230819 h 1198485"/>
                <a:gd name="connsiteX15" fmla="*/ 2059620 w 3062797"/>
                <a:gd name="connsiteY15" fmla="*/ 230819 h 1198485"/>
                <a:gd name="connsiteX16" fmla="*/ 2059620 w 3062797"/>
                <a:gd name="connsiteY16" fmla="*/ 133165 h 1198485"/>
                <a:gd name="connsiteX17" fmla="*/ 1926455 w 3062797"/>
                <a:gd name="connsiteY17" fmla="*/ 133165 h 1198485"/>
                <a:gd name="connsiteX18" fmla="*/ 1926455 w 3062797"/>
                <a:gd name="connsiteY18" fmla="*/ 0 h 1198485"/>
                <a:gd name="connsiteX19" fmla="*/ 1742968 w 3062797"/>
                <a:gd name="connsiteY19" fmla="*/ 79821 h 1198485"/>
                <a:gd name="connsiteX20" fmla="*/ 1196942 w 3062797"/>
                <a:gd name="connsiteY20" fmla="*/ 293802 h 1198485"/>
                <a:gd name="connsiteX21" fmla="*/ 1051972 w 3062797"/>
                <a:gd name="connsiteY21" fmla="*/ 315293 h 1198485"/>
                <a:gd name="connsiteX22" fmla="*/ 647514 w 3062797"/>
                <a:gd name="connsiteY22" fmla="*/ 306415 h 1198485"/>
                <a:gd name="connsiteX23" fmla="*/ 621437 w 3062797"/>
                <a:gd name="connsiteY23" fmla="*/ 727969 h 1198485"/>
                <a:gd name="connsiteX24" fmla="*/ 0 w 3062797"/>
                <a:gd name="connsiteY24" fmla="*/ 1003176 h 1198485"/>
                <a:gd name="connsiteX25" fmla="*/ 8878 w 3062797"/>
                <a:gd name="connsiteY25" fmla="*/ 1154097 h 1198485"/>
                <a:gd name="connsiteX0" fmla="*/ 8878 w 3062797"/>
                <a:gd name="connsiteY0" fmla="*/ 1074276 h 1118664"/>
                <a:gd name="connsiteX1" fmla="*/ 1882067 w 3062797"/>
                <a:gd name="connsiteY1" fmla="*/ 1083153 h 1118664"/>
                <a:gd name="connsiteX2" fmla="*/ 1961966 w 3062797"/>
                <a:gd name="connsiteY2" fmla="*/ 1118664 h 1118664"/>
                <a:gd name="connsiteX3" fmla="*/ 2210540 w 3062797"/>
                <a:gd name="connsiteY3" fmla="*/ 1074276 h 1118664"/>
                <a:gd name="connsiteX4" fmla="*/ 2565647 w 3062797"/>
                <a:gd name="connsiteY4" fmla="*/ 1003254 h 1118664"/>
                <a:gd name="connsiteX5" fmla="*/ 2769833 w 3062797"/>
                <a:gd name="connsiteY5" fmla="*/ 1003254 h 1118664"/>
                <a:gd name="connsiteX6" fmla="*/ 2947387 w 3062797"/>
                <a:gd name="connsiteY6" fmla="*/ 994377 h 1118664"/>
                <a:gd name="connsiteX7" fmla="*/ 3062797 w 3062797"/>
                <a:gd name="connsiteY7" fmla="*/ 1012132 h 1118664"/>
                <a:gd name="connsiteX8" fmla="*/ 3053919 w 3062797"/>
                <a:gd name="connsiteY8" fmla="*/ 657025 h 1118664"/>
                <a:gd name="connsiteX9" fmla="*/ 2929632 w 3062797"/>
                <a:gd name="connsiteY9" fmla="*/ 657025 h 1118664"/>
                <a:gd name="connsiteX10" fmla="*/ 2920754 w 3062797"/>
                <a:gd name="connsiteY10" fmla="*/ 390695 h 1118664"/>
                <a:gd name="connsiteX11" fmla="*/ 2840855 w 3062797"/>
                <a:gd name="connsiteY11" fmla="*/ 390695 h 1118664"/>
                <a:gd name="connsiteX12" fmla="*/ 2840855 w 3062797"/>
                <a:gd name="connsiteY12" fmla="*/ 266408 h 1118664"/>
                <a:gd name="connsiteX13" fmla="*/ 2237173 w 3062797"/>
                <a:gd name="connsiteY13" fmla="*/ 266408 h 1118664"/>
                <a:gd name="connsiteX14" fmla="*/ 2237173 w 3062797"/>
                <a:gd name="connsiteY14" fmla="*/ 150998 h 1118664"/>
                <a:gd name="connsiteX15" fmla="*/ 2059620 w 3062797"/>
                <a:gd name="connsiteY15" fmla="*/ 150998 h 1118664"/>
                <a:gd name="connsiteX16" fmla="*/ 2059620 w 3062797"/>
                <a:gd name="connsiteY16" fmla="*/ 53344 h 1118664"/>
                <a:gd name="connsiteX17" fmla="*/ 1926455 w 3062797"/>
                <a:gd name="connsiteY17" fmla="*/ 53344 h 1118664"/>
                <a:gd name="connsiteX18" fmla="*/ 1742968 w 3062797"/>
                <a:gd name="connsiteY18" fmla="*/ 0 h 1118664"/>
                <a:gd name="connsiteX19" fmla="*/ 1196942 w 3062797"/>
                <a:gd name="connsiteY19" fmla="*/ 213981 h 1118664"/>
                <a:gd name="connsiteX20" fmla="*/ 1051972 w 3062797"/>
                <a:gd name="connsiteY20" fmla="*/ 235472 h 1118664"/>
                <a:gd name="connsiteX21" fmla="*/ 647514 w 3062797"/>
                <a:gd name="connsiteY21" fmla="*/ 226594 h 1118664"/>
                <a:gd name="connsiteX22" fmla="*/ 621437 w 3062797"/>
                <a:gd name="connsiteY22" fmla="*/ 648148 h 1118664"/>
                <a:gd name="connsiteX23" fmla="*/ 0 w 3062797"/>
                <a:gd name="connsiteY23" fmla="*/ 923355 h 1118664"/>
                <a:gd name="connsiteX24" fmla="*/ 8878 w 3062797"/>
                <a:gd name="connsiteY24" fmla="*/ 1074276 h 1118664"/>
                <a:gd name="connsiteX0" fmla="*/ 8878 w 3062797"/>
                <a:gd name="connsiteY0" fmla="*/ 1114937 h 1159325"/>
                <a:gd name="connsiteX1" fmla="*/ 1882067 w 3062797"/>
                <a:gd name="connsiteY1" fmla="*/ 1123814 h 1159325"/>
                <a:gd name="connsiteX2" fmla="*/ 1961966 w 3062797"/>
                <a:gd name="connsiteY2" fmla="*/ 1159325 h 1159325"/>
                <a:gd name="connsiteX3" fmla="*/ 2210540 w 3062797"/>
                <a:gd name="connsiteY3" fmla="*/ 1114937 h 1159325"/>
                <a:gd name="connsiteX4" fmla="*/ 2565647 w 3062797"/>
                <a:gd name="connsiteY4" fmla="*/ 1043915 h 1159325"/>
                <a:gd name="connsiteX5" fmla="*/ 2769833 w 3062797"/>
                <a:gd name="connsiteY5" fmla="*/ 1043915 h 1159325"/>
                <a:gd name="connsiteX6" fmla="*/ 2947387 w 3062797"/>
                <a:gd name="connsiteY6" fmla="*/ 1035038 h 1159325"/>
                <a:gd name="connsiteX7" fmla="*/ 3062797 w 3062797"/>
                <a:gd name="connsiteY7" fmla="*/ 1052793 h 1159325"/>
                <a:gd name="connsiteX8" fmla="*/ 3053919 w 3062797"/>
                <a:gd name="connsiteY8" fmla="*/ 697686 h 1159325"/>
                <a:gd name="connsiteX9" fmla="*/ 2929632 w 3062797"/>
                <a:gd name="connsiteY9" fmla="*/ 697686 h 1159325"/>
                <a:gd name="connsiteX10" fmla="*/ 2920754 w 3062797"/>
                <a:gd name="connsiteY10" fmla="*/ 431356 h 1159325"/>
                <a:gd name="connsiteX11" fmla="*/ 2840855 w 3062797"/>
                <a:gd name="connsiteY11" fmla="*/ 431356 h 1159325"/>
                <a:gd name="connsiteX12" fmla="*/ 2840855 w 3062797"/>
                <a:gd name="connsiteY12" fmla="*/ 307069 h 1159325"/>
                <a:gd name="connsiteX13" fmla="*/ 2237173 w 3062797"/>
                <a:gd name="connsiteY13" fmla="*/ 307069 h 1159325"/>
                <a:gd name="connsiteX14" fmla="*/ 2237173 w 3062797"/>
                <a:gd name="connsiteY14" fmla="*/ 191659 h 1159325"/>
                <a:gd name="connsiteX15" fmla="*/ 2059620 w 3062797"/>
                <a:gd name="connsiteY15" fmla="*/ 191659 h 1159325"/>
                <a:gd name="connsiteX16" fmla="*/ 2059620 w 3062797"/>
                <a:gd name="connsiteY16" fmla="*/ 94005 h 1159325"/>
                <a:gd name="connsiteX17" fmla="*/ 1952418 w 3062797"/>
                <a:gd name="connsiteY17" fmla="*/ 0 h 1159325"/>
                <a:gd name="connsiteX18" fmla="*/ 1742968 w 3062797"/>
                <a:gd name="connsiteY18" fmla="*/ 40661 h 1159325"/>
                <a:gd name="connsiteX19" fmla="*/ 1196942 w 3062797"/>
                <a:gd name="connsiteY19" fmla="*/ 254642 h 1159325"/>
                <a:gd name="connsiteX20" fmla="*/ 1051972 w 3062797"/>
                <a:gd name="connsiteY20" fmla="*/ 276133 h 1159325"/>
                <a:gd name="connsiteX21" fmla="*/ 647514 w 3062797"/>
                <a:gd name="connsiteY21" fmla="*/ 267255 h 1159325"/>
                <a:gd name="connsiteX22" fmla="*/ 621437 w 3062797"/>
                <a:gd name="connsiteY22" fmla="*/ 688809 h 1159325"/>
                <a:gd name="connsiteX23" fmla="*/ 0 w 3062797"/>
                <a:gd name="connsiteY23" fmla="*/ 964016 h 1159325"/>
                <a:gd name="connsiteX24" fmla="*/ 8878 w 3062797"/>
                <a:gd name="connsiteY24" fmla="*/ 1114937 h 1159325"/>
                <a:gd name="connsiteX0" fmla="*/ 8878 w 3062797"/>
                <a:gd name="connsiteY0" fmla="*/ 1074276 h 1118664"/>
                <a:gd name="connsiteX1" fmla="*/ 1882067 w 3062797"/>
                <a:gd name="connsiteY1" fmla="*/ 1083153 h 1118664"/>
                <a:gd name="connsiteX2" fmla="*/ 1961966 w 3062797"/>
                <a:gd name="connsiteY2" fmla="*/ 1118664 h 1118664"/>
                <a:gd name="connsiteX3" fmla="*/ 2210540 w 3062797"/>
                <a:gd name="connsiteY3" fmla="*/ 1074276 h 1118664"/>
                <a:gd name="connsiteX4" fmla="*/ 2565647 w 3062797"/>
                <a:gd name="connsiteY4" fmla="*/ 1003254 h 1118664"/>
                <a:gd name="connsiteX5" fmla="*/ 2769833 w 3062797"/>
                <a:gd name="connsiteY5" fmla="*/ 1003254 h 1118664"/>
                <a:gd name="connsiteX6" fmla="*/ 2947387 w 3062797"/>
                <a:gd name="connsiteY6" fmla="*/ 994377 h 1118664"/>
                <a:gd name="connsiteX7" fmla="*/ 3062797 w 3062797"/>
                <a:gd name="connsiteY7" fmla="*/ 1012132 h 1118664"/>
                <a:gd name="connsiteX8" fmla="*/ 3053919 w 3062797"/>
                <a:gd name="connsiteY8" fmla="*/ 657025 h 1118664"/>
                <a:gd name="connsiteX9" fmla="*/ 2929632 w 3062797"/>
                <a:gd name="connsiteY9" fmla="*/ 657025 h 1118664"/>
                <a:gd name="connsiteX10" fmla="*/ 2920754 w 3062797"/>
                <a:gd name="connsiteY10" fmla="*/ 390695 h 1118664"/>
                <a:gd name="connsiteX11" fmla="*/ 2840855 w 3062797"/>
                <a:gd name="connsiteY11" fmla="*/ 390695 h 1118664"/>
                <a:gd name="connsiteX12" fmla="*/ 2840855 w 3062797"/>
                <a:gd name="connsiteY12" fmla="*/ 266408 h 1118664"/>
                <a:gd name="connsiteX13" fmla="*/ 2237173 w 3062797"/>
                <a:gd name="connsiteY13" fmla="*/ 266408 h 1118664"/>
                <a:gd name="connsiteX14" fmla="*/ 2237173 w 3062797"/>
                <a:gd name="connsiteY14" fmla="*/ 150998 h 1118664"/>
                <a:gd name="connsiteX15" fmla="*/ 2059620 w 3062797"/>
                <a:gd name="connsiteY15" fmla="*/ 150998 h 1118664"/>
                <a:gd name="connsiteX16" fmla="*/ 2059620 w 3062797"/>
                <a:gd name="connsiteY16" fmla="*/ 53344 h 1118664"/>
                <a:gd name="connsiteX17" fmla="*/ 1742968 w 3062797"/>
                <a:gd name="connsiteY17" fmla="*/ 0 h 1118664"/>
                <a:gd name="connsiteX18" fmla="*/ 1196942 w 3062797"/>
                <a:gd name="connsiteY18" fmla="*/ 213981 h 1118664"/>
                <a:gd name="connsiteX19" fmla="*/ 1051972 w 3062797"/>
                <a:gd name="connsiteY19" fmla="*/ 235472 h 1118664"/>
                <a:gd name="connsiteX20" fmla="*/ 647514 w 3062797"/>
                <a:gd name="connsiteY20" fmla="*/ 226594 h 1118664"/>
                <a:gd name="connsiteX21" fmla="*/ 621437 w 3062797"/>
                <a:gd name="connsiteY21" fmla="*/ 648148 h 1118664"/>
                <a:gd name="connsiteX22" fmla="*/ 0 w 3062797"/>
                <a:gd name="connsiteY22" fmla="*/ 923355 h 1118664"/>
                <a:gd name="connsiteX23" fmla="*/ 8878 w 3062797"/>
                <a:gd name="connsiteY23" fmla="*/ 1074276 h 1118664"/>
                <a:gd name="connsiteX0" fmla="*/ 8878 w 3062797"/>
                <a:gd name="connsiteY0" fmla="*/ 1074276 h 1118664"/>
                <a:gd name="connsiteX1" fmla="*/ 1882067 w 3062797"/>
                <a:gd name="connsiteY1" fmla="*/ 1083153 h 1118664"/>
                <a:gd name="connsiteX2" fmla="*/ 1961966 w 3062797"/>
                <a:gd name="connsiteY2" fmla="*/ 1118664 h 1118664"/>
                <a:gd name="connsiteX3" fmla="*/ 2210540 w 3062797"/>
                <a:gd name="connsiteY3" fmla="*/ 1074276 h 1118664"/>
                <a:gd name="connsiteX4" fmla="*/ 2565647 w 3062797"/>
                <a:gd name="connsiteY4" fmla="*/ 1003254 h 1118664"/>
                <a:gd name="connsiteX5" fmla="*/ 2769833 w 3062797"/>
                <a:gd name="connsiteY5" fmla="*/ 1003254 h 1118664"/>
                <a:gd name="connsiteX6" fmla="*/ 2947387 w 3062797"/>
                <a:gd name="connsiteY6" fmla="*/ 994377 h 1118664"/>
                <a:gd name="connsiteX7" fmla="*/ 3062797 w 3062797"/>
                <a:gd name="connsiteY7" fmla="*/ 1012132 h 1118664"/>
                <a:gd name="connsiteX8" fmla="*/ 3053919 w 3062797"/>
                <a:gd name="connsiteY8" fmla="*/ 657025 h 1118664"/>
                <a:gd name="connsiteX9" fmla="*/ 2929632 w 3062797"/>
                <a:gd name="connsiteY9" fmla="*/ 657025 h 1118664"/>
                <a:gd name="connsiteX10" fmla="*/ 2920754 w 3062797"/>
                <a:gd name="connsiteY10" fmla="*/ 390695 h 1118664"/>
                <a:gd name="connsiteX11" fmla="*/ 2840855 w 3062797"/>
                <a:gd name="connsiteY11" fmla="*/ 390695 h 1118664"/>
                <a:gd name="connsiteX12" fmla="*/ 2840855 w 3062797"/>
                <a:gd name="connsiteY12" fmla="*/ 266408 h 1118664"/>
                <a:gd name="connsiteX13" fmla="*/ 2237173 w 3062797"/>
                <a:gd name="connsiteY13" fmla="*/ 266408 h 1118664"/>
                <a:gd name="connsiteX14" fmla="*/ 2237173 w 3062797"/>
                <a:gd name="connsiteY14" fmla="*/ 150998 h 1118664"/>
                <a:gd name="connsiteX15" fmla="*/ 2059620 w 3062797"/>
                <a:gd name="connsiteY15" fmla="*/ 150998 h 1118664"/>
                <a:gd name="connsiteX16" fmla="*/ 1742968 w 3062797"/>
                <a:gd name="connsiteY16" fmla="*/ 0 h 1118664"/>
                <a:gd name="connsiteX17" fmla="*/ 1196942 w 3062797"/>
                <a:gd name="connsiteY17" fmla="*/ 213981 h 1118664"/>
                <a:gd name="connsiteX18" fmla="*/ 1051972 w 3062797"/>
                <a:gd name="connsiteY18" fmla="*/ 235472 h 1118664"/>
                <a:gd name="connsiteX19" fmla="*/ 647514 w 3062797"/>
                <a:gd name="connsiteY19" fmla="*/ 226594 h 1118664"/>
                <a:gd name="connsiteX20" fmla="*/ 621437 w 3062797"/>
                <a:gd name="connsiteY20" fmla="*/ 648148 h 1118664"/>
                <a:gd name="connsiteX21" fmla="*/ 0 w 3062797"/>
                <a:gd name="connsiteY21" fmla="*/ 923355 h 1118664"/>
                <a:gd name="connsiteX22" fmla="*/ 8878 w 3062797"/>
                <a:gd name="connsiteY22" fmla="*/ 1074276 h 1118664"/>
                <a:gd name="connsiteX0" fmla="*/ 8878 w 3062797"/>
                <a:gd name="connsiteY0" fmla="*/ 1074276 h 1118664"/>
                <a:gd name="connsiteX1" fmla="*/ 1882067 w 3062797"/>
                <a:gd name="connsiteY1" fmla="*/ 1083153 h 1118664"/>
                <a:gd name="connsiteX2" fmla="*/ 1961966 w 3062797"/>
                <a:gd name="connsiteY2" fmla="*/ 1118664 h 1118664"/>
                <a:gd name="connsiteX3" fmla="*/ 2210540 w 3062797"/>
                <a:gd name="connsiteY3" fmla="*/ 1074276 h 1118664"/>
                <a:gd name="connsiteX4" fmla="*/ 2565647 w 3062797"/>
                <a:gd name="connsiteY4" fmla="*/ 1003254 h 1118664"/>
                <a:gd name="connsiteX5" fmla="*/ 2769833 w 3062797"/>
                <a:gd name="connsiteY5" fmla="*/ 1003254 h 1118664"/>
                <a:gd name="connsiteX6" fmla="*/ 2947387 w 3062797"/>
                <a:gd name="connsiteY6" fmla="*/ 994377 h 1118664"/>
                <a:gd name="connsiteX7" fmla="*/ 3062797 w 3062797"/>
                <a:gd name="connsiteY7" fmla="*/ 1012132 h 1118664"/>
                <a:gd name="connsiteX8" fmla="*/ 3053919 w 3062797"/>
                <a:gd name="connsiteY8" fmla="*/ 657025 h 1118664"/>
                <a:gd name="connsiteX9" fmla="*/ 2929632 w 3062797"/>
                <a:gd name="connsiteY9" fmla="*/ 657025 h 1118664"/>
                <a:gd name="connsiteX10" fmla="*/ 2920754 w 3062797"/>
                <a:gd name="connsiteY10" fmla="*/ 390695 h 1118664"/>
                <a:gd name="connsiteX11" fmla="*/ 2840855 w 3062797"/>
                <a:gd name="connsiteY11" fmla="*/ 390695 h 1118664"/>
                <a:gd name="connsiteX12" fmla="*/ 2840855 w 3062797"/>
                <a:gd name="connsiteY12" fmla="*/ 266408 h 1118664"/>
                <a:gd name="connsiteX13" fmla="*/ 2237173 w 3062797"/>
                <a:gd name="connsiteY13" fmla="*/ 266408 h 1118664"/>
                <a:gd name="connsiteX14" fmla="*/ 2237173 w 3062797"/>
                <a:gd name="connsiteY14" fmla="*/ 150998 h 1118664"/>
                <a:gd name="connsiteX15" fmla="*/ 1742968 w 3062797"/>
                <a:gd name="connsiteY15" fmla="*/ 0 h 1118664"/>
                <a:gd name="connsiteX16" fmla="*/ 1196942 w 3062797"/>
                <a:gd name="connsiteY16" fmla="*/ 213981 h 1118664"/>
                <a:gd name="connsiteX17" fmla="*/ 1051972 w 3062797"/>
                <a:gd name="connsiteY17" fmla="*/ 235472 h 1118664"/>
                <a:gd name="connsiteX18" fmla="*/ 647514 w 3062797"/>
                <a:gd name="connsiteY18" fmla="*/ 226594 h 1118664"/>
                <a:gd name="connsiteX19" fmla="*/ 621437 w 3062797"/>
                <a:gd name="connsiteY19" fmla="*/ 648148 h 1118664"/>
                <a:gd name="connsiteX20" fmla="*/ 0 w 3062797"/>
                <a:gd name="connsiteY20" fmla="*/ 923355 h 1118664"/>
                <a:gd name="connsiteX21" fmla="*/ 8878 w 3062797"/>
                <a:gd name="connsiteY21" fmla="*/ 1074276 h 1118664"/>
                <a:gd name="connsiteX0" fmla="*/ 8878 w 3062797"/>
                <a:gd name="connsiteY0" fmla="*/ 971724 h 1016112"/>
                <a:gd name="connsiteX1" fmla="*/ 1882067 w 3062797"/>
                <a:gd name="connsiteY1" fmla="*/ 980601 h 1016112"/>
                <a:gd name="connsiteX2" fmla="*/ 1961966 w 3062797"/>
                <a:gd name="connsiteY2" fmla="*/ 1016112 h 1016112"/>
                <a:gd name="connsiteX3" fmla="*/ 2210540 w 3062797"/>
                <a:gd name="connsiteY3" fmla="*/ 971724 h 1016112"/>
                <a:gd name="connsiteX4" fmla="*/ 2565647 w 3062797"/>
                <a:gd name="connsiteY4" fmla="*/ 900702 h 1016112"/>
                <a:gd name="connsiteX5" fmla="*/ 2769833 w 3062797"/>
                <a:gd name="connsiteY5" fmla="*/ 900702 h 1016112"/>
                <a:gd name="connsiteX6" fmla="*/ 2947387 w 3062797"/>
                <a:gd name="connsiteY6" fmla="*/ 891825 h 1016112"/>
                <a:gd name="connsiteX7" fmla="*/ 3062797 w 3062797"/>
                <a:gd name="connsiteY7" fmla="*/ 909580 h 1016112"/>
                <a:gd name="connsiteX8" fmla="*/ 3053919 w 3062797"/>
                <a:gd name="connsiteY8" fmla="*/ 554473 h 1016112"/>
                <a:gd name="connsiteX9" fmla="*/ 2929632 w 3062797"/>
                <a:gd name="connsiteY9" fmla="*/ 554473 h 1016112"/>
                <a:gd name="connsiteX10" fmla="*/ 2920754 w 3062797"/>
                <a:gd name="connsiteY10" fmla="*/ 288143 h 1016112"/>
                <a:gd name="connsiteX11" fmla="*/ 2840855 w 3062797"/>
                <a:gd name="connsiteY11" fmla="*/ 288143 h 1016112"/>
                <a:gd name="connsiteX12" fmla="*/ 2840855 w 3062797"/>
                <a:gd name="connsiteY12" fmla="*/ 163856 h 1016112"/>
                <a:gd name="connsiteX13" fmla="*/ 2237173 w 3062797"/>
                <a:gd name="connsiteY13" fmla="*/ 163856 h 1016112"/>
                <a:gd name="connsiteX14" fmla="*/ 2237173 w 3062797"/>
                <a:gd name="connsiteY14" fmla="*/ 48446 h 1016112"/>
                <a:gd name="connsiteX15" fmla="*/ 1444106 w 3062797"/>
                <a:gd name="connsiteY15" fmla="*/ 0 h 1016112"/>
                <a:gd name="connsiteX16" fmla="*/ 1196942 w 3062797"/>
                <a:gd name="connsiteY16" fmla="*/ 111429 h 1016112"/>
                <a:gd name="connsiteX17" fmla="*/ 1051972 w 3062797"/>
                <a:gd name="connsiteY17" fmla="*/ 132920 h 1016112"/>
                <a:gd name="connsiteX18" fmla="*/ 647514 w 3062797"/>
                <a:gd name="connsiteY18" fmla="*/ 124042 h 1016112"/>
                <a:gd name="connsiteX19" fmla="*/ 621437 w 3062797"/>
                <a:gd name="connsiteY19" fmla="*/ 545596 h 1016112"/>
                <a:gd name="connsiteX20" fmla="*/ 0 w 3062797"/>
                <a:gd name="connsiteY20" fmla="*/ 820803 h 1016112"/>
                <a:gd name="connsiteX21" fmla="*/ 8878 w 3062797"/>
                <a:gd name="connsiteY21" fmla="*/ 971724 h 1016112"/>
                <a:gd name="connsiteX0" fmla="*/ 8878 w 3062797"/>
                <a:gd name="connsiteY0" fmla="*/ 946086 h 990474"/>
                <a:gd name="connsiteX1" fmla="*/ 1882067 w 3062797"/>
                <a:gd name="connsiteY1" fmla="*/ 954963 h 990474"/>
                <a:gd name="connsiteX2" fmla="*/ 1961966 w 3062797"/>
                <a:gd name="connsiteY2" fmla="*/ 990474 h 990474"/>
                <a:gd name="connsiteX3" fmla="*/ 2210540 w 3062797"/>
                <a:gd name="connsiteY3" fmla="*/ 946086 h 990474"/>
                <a:gd name="connsiteX4" fmla="*/ 2565647 w 3062797"/>
                <a:gd name="connsiteY4" fmla="*/ 875064 h 990474"/>
                <a:gd name="connsiteX5" fmla="*/ 2769833 w 3062797"/>
                <a:gd name="connsiteY5" fmla="*/ 875064 h 990474"/>
                <a:gd name="connsiteX6" fmla="*/ 2947387 w 3062797"/>
                <a:gd name="connsiteY6" fmla="*/ 866187 h 990474"/>
                <a:gd name="connsiteX7" fmla="*/ 3062797 w 3062797"/>
                <a:gd name="connsiteY7" fmla="*/ 883942 h 990474"/>
                <a:gd name="connsiteX8" fmla="*/ 3053919 w 3062797"/>
                <a:gd name="connsiteY8" fmla="*/ 528835 h 990474"/>
                <a:gd name="connsiteX9" fmla="*/ 2929632 w 3062797"/>
                <a:gd name="connsiteY9" fmla="*/ 528835 h 990474"/>
                <a:gd name="connsiteX10" fmla="*/ 2920754 w 3062797"/>
                <a:gd name="connsiteY10" fmla="*/ 262505 h 990474"/>
                <a:gd name="connsiteX11" fmla="*/ 2840855 w 3062797"/>
                <a:gd name="connsiteY11" fmla="*/ 262505 h 990474"/>
                <a:gd name="connsiteX12" fmla="*/ 2840855 w 3062797"/>
                <a:gd name="connsiteY12" fmla="*/ 138218 h 990474"/>
                <a:gd name="connsiteX13" fmla="*/ 2237173 w 3062797"/>
                <a:gd name="connsiteY13" fmla="*/ 138218 h 990474"/>
                <a:gd name="connsiteX14" fmla="*/ 2237173 w 3062797"/>
                <a:gd name="connsiteY14" fmla="*/ 22808 h 990474"/>
                <a:gd name="connsiteX15" fmla="*/ 1375969 w 3062797"/>
                <a:gd name="connsiteY15" fmla="*/ 0 h 990474"/>
                <a:gd name="connsiteX16" fmla="*/ 1196942 w 3062797"/>
                <a:gd name="connsiteY16" fmla="*/ 85791 h 990474"/>
                <a:gd name="connsiteX17" fmla="*/ 1051972 w 3062797"/>
                <a:gd name="connsiteY17" fmla="*/ 107282 h 990474"/>
                <a:gd name="connsiteX18" fmla="*/ 647514 w 3062797"/>
                <a:gd name="connsiteY18" fmla="*/ 98404 h 990474"/>
                <a:gd name="connsiteX19" fmla="*/ 621437 w 3062797"/>
                <a:gd name="connsiteY19" fmla="*/ 519958 h 990474"/>
                <a:gd name="connsiteX20" fmla="*/ 0 w 3062797"/>
                <a:gd name="connsiteY20" fmla="*/ 795165 h 990474"/>
                <a:gd name="connsiteX21" fmla="*/ 8878 w 3062797"/>
                <a:gd name="connsiteY21" fmla="*/ 946086 h 990474"/>
                <a:gd name="connsiteX0" fmla="*/ 8878 w 3062797"/>
                <a:gd name="connsiteY0" fmla="*/ 946086 h 990474"/>
                <a:gd name="connsiteX1" fmla="*/ 1882067 w 3062797"/>
                <a:gd name="connsiteY1" fmla="*/ 954963 h 990474"/>
                <a:gd name="connsiteX2" fmla="*/ 1961966 w 3062797"/>
                <a:gd name="connsiteY2" fmla="*/ 990474 h 990474"/>
                <a:gd name="connsiteX3" fmla="*/ 2210540 w 3062797"/>
                <a:gd name="connsiteY3" fmla="*/ 946086 h 990474"/>
                <a:gd name="connsiteX4" fmla="*/ 2565647 w 3062797"/>
                <a:gd name="connsiteY4" fmla="*/ 875064 h 990474"/>
                <a:gd name="connsiteX5" fmla="*/ 2769833 w 3062797"/>
                <a:gd name="connsiteY5" fmla="*/ 875064 h 990474"/>
                <a:gd name="connsiteX6" fmla="*/ 2947387 w 3062797"/>
                <a:gd name="connsiteY6" fmla="*/ 866187 h 990474"/>
                <a:gd name="connsiteX7" fmla="*/ 3062797 w 3062797"/>
                <a:gd name="connsiteY7" fmla="*/ 883942 h 990474"/>
                <a:gd name="connsiteX8" fmla="*/ 3053919 w 3062797"/>
                <a:gd name="connsiteY8" fmla="*/ 528835 h 990474"/>
                <a:gd name="connsiteX9" fmla="*/ 2929632 w 3062797"/>
                <a:gd name="connsiteY9" fmla="*/ 528835 h 990474"/>
                <a:gd name="connsiteX10" fmla="*/ 2920754 w 3062797"/>
                <a:gd name="connsiteY10" fmla="*/ 262505 h 990474"/>
                <a:gd name="connsiteX11" fmla="*/ 2840855 w 3062797"/>
                <a:gd name="connsiteY11" fmla="*/ 262505 h 990474"/>
                <a:gd name="connsiteX12" fmla="*/ 2840855 w 3062797"/>
                <a:gd name="connsiteY12" fmla="*/ 138218 h 990474"/>
                <a:gd name="connsiteX13" fmla="*/ 2237173 w 3062797"/>
                <a:gd name="connsiteY13" fmla="*/ 138218 h 990474"/>
                <a:gd name="connsiteX14" fmla="*/ 1382824 w 3062797"/>
                <a:gd name="connsiteY14" fmla="*/ 262096 h 990474"/>
                <a:gd name="connsiteX15" fmla="*/ 1375969 w 3062797"/>
                <a:gd name="connsiteY15" fmla="*/ 0 h 990474"/>
                <a:gd name="connsiteX16" fmla="*/ 1196942 w 3062797"/>
                <a:gd name="connsiteY16" fmla="*/ 85791 h 990474"/>
                <a:gd name="connsiteX17" fmla="*/ 1051972 w 3062797"/>
                <a:gd name="connsiteY17" fmla="*/ 107282 h 990474"/>
                <a:gd name="connsiteX18" fmla="*/ 647514 w 3062797"/>
                <a:gd name="connsiteY18" fmla="*/ 98404 h 990474"/>
                <a:gd name="connsiteX19" fmla="*/ 621437 w 3062797"/>
                <a:gd name="connsiteY19" fmla="*/ 519958 h 990474"/>
                <a:gd name="connsiteX20" fmla="*/ 0 w 3062797"/>
                <a:gd name="connsiteY20" fmla="*/ 795165 h 990474"/>
                <a:gd name="connsiteX21" fmla="*/ 8878 w 3062797"/>
                <a:gd name="connsiteY21" fmla="*/ 946086 h 990474"/>
                <a:gd name="connsiteX0" fmla="*/ 8878 w 3062797"/>
                <a:gd name="connsiteY0" fmla="*/ 946086 h 990474"/>
                <a:gd name="connsiteX1" fmla="*/ 1882067 w 3062797"/>
                <a:gd name="connsiteY1" fmla="*/ 954963 h 990474"/>
                <a:gd name="connsiteX2" fmla="*/ 1961966 w 3062797"/>
                <a:gd name="connsiteY2" fmla="*/ 990474 h 990474"/>
                <a:gd name="connsiteX3" fmla="*/ 2210540 w 3062797"/>
                <a:gd name="connsiteY3" fmla="*/ 946086 h 990474"/>
                <a:gd name="connsiteX4" fmla="*/ 2565647 w 3062797"/>
                <a:gd name="connsiteY4" fmla="*/ 875064 h 990474"/>
                <a:gd name="connsiteX5" fmla="*/ 2769833 w 3062797"/>
                <a:gd name="connsiteY5" fmla="*/ 875064 h 990474"/>
                <a:gd name="connsiteX6" fmla="*/ 2947387 w 3062797"/>
                <a:gd name="connsiteY6" fmla="*/ 866187 h 990474"/>
                <a:gd name="connsiteX7" fmla="*/ 3062797 w 3062797"/>
                <a:gd name="connsiteY7" fmla="*/ 883942 h 990474"/>
                <a:gd name="connsiteX8" fmla="*/ 3053919 w 3062797"/>
                <a:gd name="connsiteY8" fmla="*/ 528835 h 990474"/>
                <a:gd name="connsiteX9" fmla="*/ 2929632 w 3062797"/>
                <a:gd name="connsiteY9" fmla="*/ 528835 h 990474"/>
                <a:gd name="connsiteX10" fmla="*/ 2920754 w 3062797"/>
                <a:gd name="connsiteY10" fmla="*/ 262505 h 990474"/>
                <a:gd name="connsiteX11" fmla="*/ 2840855 w 3062797"/>
                <a:gd name="connsiteY11" fmla="*/ 262505 h 990474"/>
                <a:gd name="connsiteX12" fmla="*/ 2840855 w 3062797"/>
                <a:gd name="connsiteY12" fmla="*/ 138218 h 990474"/>
                <a:gd name="connsiteX13" fmla="*/ 2237173 w 3062797"/>
                <a:gd name="connsiteY13" fmla="*/ 138218 h 990474"/>
                <a:gd name="connsiteX14" fmla="*/ 1518556 w 3062797"/>
                <a:gd name="connsiteY14" fmla="*/ 247120 h 990474"/>
                <a:gd name="connsiteX15" fmla="*/ 1382824 w 3062797"/>
                <a:gd name="connsiteY15" fmla="*/ 262096 h 990474"/>
                <a:gd name="connsiteX16" fmla="*/ 1375969 w 3062797"/>
                <a:gd name="connsiteY16" fmla="*/ 0 h 990474"/>
                <a:gd name="connsiteX17" fmla="*/ 1196942 w 3062797"/>
                <a:gd name="connsiteY17" fmla="*/ 85791 h 990474"/>
                <a:gd name="connsiteX18" fmla="*/ 1051972 w 3062797"/>
                <a:gd name="connsiteY18" fmla="*/ 107282 h 990474"/>
                <a:gd name="connsiteX19" fmla="*/ 647514 w 3062797"/>
                <a:gd name="connsiteY19" fmla="*/ 98404 h 990474"/>
                <a:gd name="connsiteX20" fmla="*/ 621437 w 3062797"/>
                <a:gd name="connsiteY20" fmla="*/ 519958 h 990474"/>
                <a:gd name="connsiteX21" fmla="*/ 0 w 3062797"/>
                <a:gd name="connsiteY21" fmla="*/ 795165 h 990474"/>
                <a:gd name="connsiteX22" fmla="*/ 8878 w 3062797"/>
                <a:gd name="connsiteY22" fmla="*/ 946086 h 990474"/>
                <a:gd name="connsiteX0" fmla="*/ 8878 w 3062797"/>
                <a:gd name="connsiteY0" fmla="*/ 946086 h 990474"/>
                <a:gd name="connsiteX1" fmla="*/ 1882067 w 3062797"/>
                <a:gd name="connsiteY1" fmla="*/ 954963 h 990474"/>
                <a:gd name="connsiteX2" fmla="*/ 1961966 w 3062797"/>
                <a:gd name="connsiteY2" fmla="*/ 990474 h 990474"/>
                <a:gd name="connsiteX3" fmla="*/ 2210540 w 3062797"/>
                <a:gd name="connsiteY3" fmla="*/ 946086 h 990474"/>
                <a:gd name="connsiteX4" fmla="*/ 2565647 w 3062797"/>
                <a:gd name="connsiteY4" fmla="*/ 875064 h 990474"/>
                <a:gd name="connsiteX5" fmla="*/ 2769833 w 3062797"/>
                <a:gd name="connsiteY5" fmla="*/ 875064 h 990474"/>
                <a:gd name="connsiteX6" fmla="*/ 2947387 w 3062797"/>
                <a:gd name="connsiteY6" fmla="*/ 866187 h 990474"/>
                <a:gd name="connsiteX7" fmla="*/ 3062797 w 3062797"/>
                <a:gd name="connsiteY7" fmla="*/ 883942 h 990474"/>
                <a:gd name="connsiteX8" fmla="*/ 3053919 w 3062797"/>
                <a:gd name="connsiteY8" fmla="*/ 528835 h 990474"/>
                <a:gd name="connsiteX9" fmla="*/ 2929632 w 3062797"/>
                <a:gd name="connsiteY9" fmla="*/ 528835 h 990474"/>
                <a:gd name="connsiteX10" fmla="*/ 2920754 w 3062797"/>
                <a:gd name="connsiteY10" fmla="*/ 262505 h 990474"/>
                <a:gd name="connsiteX11" fmla="*/ 2840855 w 3062797"/>
                <a:gd name="connsiteY11" fmla="*/ 262505 h 990474"/>
                <a:gd name="connsiteX12" fmla="*/ 2840855 w 3062797"/>
                <a:gd name="connsiteY12" fmla="*/ 138218 h 990474"/>
                <a:gd name="connsiteX13" fmla="*/ 2237173 w 3062797"/>
                <a:gd name="connsiteY13" fmla="*/ 138218 h 990474"/>
                <a:gd name="connsiteX14" fmla="*/ 1561545 w 3062797"/>
                <a:gd name="connsiteY14" fmla="*/ 264218 h 990474"/>
                <a:gd name="connsiteX15" fmla="*/ 1382824 w 3062797"/>
                <a:gd name="connsiteY15" fmla="*/ 262096 h 990474"/>
                <a:gd name="connsiteX16" fmla="*/ 1375969 w 3062797"/>
                <a:gd name="connsiteY16" fmla="*/ 0 h 990474"/>
                <a:gd name="connsiteX17" fmla="*/ 1196942 w 3062797"/>
                <a:gd name="connsiteY17" fmla="*/ 85791 h 990474"/>
                <a:gd name="connsiteX18" fmla="*/ 1051972 w 3062797"/>
                <a:gd name="connsiteY18" fmla="*/ 107282 h 990474"/>
                <a:gd name="connsiteX19" fmla="*/ 647514 w 3062797"/>
                <a:gd name="connsiteY19" fmla="*/ 98404 h 990474"/>
                <a:gd name="connsiteX20" fmla="*/ 621437 w 3062797"/>
                <a:gd name="connsiteY20" fmla="*/ 519958 h 990474"/>
                <a:gd name="connsiteX21" fmla="*/ 0 w 3062797"/>
                <a:gd name="connsiteY21" fmla="*/ 795165 h 990474"/>
                <a:gd name="connsiteX22" fmla="*/ 8878 w 3062797"/>
                <a:gd name="connsiteY22" fmla="*/ 946086 h 990474"/>
                <a:gd name="connsiteX0" fmla="*/ 8878 w 3062797"/>
                <a:gd name="connsiteY0" fmla="*/ 946086 h 990474"/>
                <a:gd name="connsiteX1" fmla="*/ 1882067 w 3062797"/>
                <a:gd name="connsiteY1" fmla="*/ 954963 h 990474"/>
                <a:gd name="connsiteX2" fmla="*/ 1961966 w 3062797"/>
                <a:gd name="connsiteY2" fmla="*/ 990474 h 990474"/>
                <a:gd name="connsiteX3" fmla="*/ 2210540 w 3062797"/>
                <a:gd name="connsiteY3" fmla="*/ 946086 h 990474"/>
                <a:gd name="connsiteX4" fmla="*/ 2565647 w 3062797"/>
                <a:gd name="connsiteY4" fmla="*/ 875064 h 990474"/>
                <a:gd name="connsiteX5" fmla="*/ 2769833 w 3062797"/>
                <a:gd name="connsiteY5" fmla="*/ 875064 h 990474"/>
                <a:gd name="connsiteX6" fmla="*/ 2947387 w 3062797"/>
                <a:gd name="connsiteY6" fmla="*/ 866187 h 990474"/>
                <a:gd name="connsiteX7" fmla="*/ 3062797 w 3062797"/>
                <a:gd name="connsiteY7" fmla="*/ 883942 h 990474"/>
                <a:gd name="connsiteX8" fmla="*/ 3053919 w 3062797"/>
                <a:gd name="connsiteY8" fmla="*/ 528835 h 990474"/>
                <a:gd name="connsiteX9" fmla="*/ 2929632 w 3062797"/>
                <a:gd name="connsiteY9" fmla="*/ 528835 h 990474"/>
                <a:gd name="connsiteX10" fmla="*/ 2920754 w 3062797"/>
                <a:gd name="connsiteY10" fmla="*/ 262505 h 990474"/>
                <a:gd name="connsiteX11" fmla="*/ 2840855 w 3062797"/>
                <a:gd name="connsiteY11" fmla="*/ 262505 h 990474"/>
                <a:gd name="connsiteX12" fmla="*/ 2840855 w 3062797"/>
                <a:gd name="connsiteY12" fmla="*/ 138218 h 990474"/>
                <a:gd name="connsiteX13" fmla="*/ 1707618 w 3062797"/>
                <a:gd name="connsiteY13" fmla="*/ 232226 h 990474"/>
                <a:gd name="connsiteX14" fmla="*/ 1561545 w 3062797"/>
                <a:gd name="connsiteY14" fmla="*/ 264218 h 990474"/>
                <a:gd name="connsiteX15" fmla="*/ 1382824 w 3062797"/>
                <a:gd name="connsiteY15" fmla="*/ 262096 h 990474"/>
                <a:gd name="connsiteX16" fmla="*/ 1375969 w 3062797"/>
                <a:gd name="connsiteY16" fmla="*/ 0 h 990474"/>
                <a:gd name="connsiteX17" fmla="*/ 1196942 w 3062797"/>
                <a:gd name="connsiteY17" fmla="*/ 85791 h 990474"/>
                <a:gd name="connsiteX18" fmla="*/ 1051972 w 3062797"/>
                <a:gd name="connsiteY18" fmla="*/ 107282 h 990474"/>
                <a:gd name="connsiteX19" fmla="*/ 647514 w 3062797"/>
                <a:gd name="connsiteY19" fmla="*/ 98404 h 990474"/>
                <a:gd name="connsiteX20" fmla="*/ 621437 w 3062797"/>
                <a:gd name="connsiteY20" fmla="*/ 519958 h 990474"/>
                <a:gd name="connsiteX21" fmla="*/ 0 w 3062797"/>
                <a:gd name="connsiteY21" fmla="*/ 795165 h 990474"/>
                <a:gd name="connsiteX22" fmla="*/ 8878 w 3062797"/>
                <a:gd name="connsiteY22" fmla="*/ 946086 h 990474"/>
                <a:gd name="connsiteX0" fmla="*/ 8878 w 3062797"/>
                <a:gd name="connsiteY0" fmla="*/ 946086 h 990474"/>
                <a:gd name="connsiteX1" fmla="*/ 1882067 w 3062797"/>
                <a:gd name="connsiteY1" fmla="*/ 954963 h 990474"/>
                <a:gd name="connsiteX2" fmla="*/ 1961966 w 3062797"/>
                <a:gd name="connsiteY2" fmla="*/ 990474 h 990474"/>
                <a:gd name="connsiteX3" fmla="*/ 2210540 w 3062797"/>
                <a:gd name="connsiteY3" fmla="*/ 946086 h 990474"/>
                <a:gd name="connsiteX4" fmla="*/ 2565647 w 3062797"/>
                <a:gd name="connsiteY4" fmla="*/ 875064 h 990474"/>
                <a:gd name="connsiteX5" fmla="*/ 2769833 w 3062797"/>
                <a:gd name="connsiteY5" fmla="*/ 875064 h 990474"/>
                <a:gd name="connsiteX6" fmla="*/ 2947387 w 3062797"/>
                <a:gd name="connsiteY6" fmla="*/ 866187 h 990474"/>
                <a:gd name="connsiteX7" fmla="*/ 3062797 w 3062797"/>
                <a:gd name="connsiteY7" fmla="*/ 883942 h 990474"/>
                <a:gd name="connsiteX8" fmla="*/ 3053919 w 3062797"/>
                <a:gd name="connsiteY8" fmla="*/ 528835 h 990474"/>
                <a:gd name="connsiteX9" fmla="*/ 2929632 w 3062797"/>
                <a:gd name="connsiteY9" fmla="*/ 528835 h 990474"/>
                <a:gd name="connsiteX10" fmla="*/ 2920754 w 3062797"/>
                <a:gd name="connsiteY10" fmla="*/ 262505 h 990474"/>
                <a:gd name="connsiteX11" fmla="*/ 2840855 w 3062797"/>
                <a:gd name="connsiteY11" fmla="*/ 262505 h 990474"/>
                <a:gd name="connsiteX12" fmla="*/ 1713095 w 3062797"/>
                <a:gd name="connsiteY12" fmla="*/ 112583 h 990474"/>
                <a:gd name="connsiteX13" fmla="*/ 1707618 w 3062797"/>
                <a:gd name="connsiteY13" fmla="*/ 232226 h 990474"/>
                <a:gd name="connsiteX14" fmla="*/ 1561545 w 3062797"/>
                <a:gd name="connsiteY14" fmla="*/ 264218 h 990474"/>
                <a:gd name="connsiteX15" fmla="*/ 1382824 w 3062797"/>
                <a:gd name="connsiteY15" fmla="*/ 262096 h 990474"/>
                <a:gd name="connsiteX16" fmla="*/ 1375969 w 3062797"/>
                <a:gd name="connsiteY16" fmla="*/ 0 h 990474"/>
                <a:gd name="connsiteX17" fmla="*/ 1196942 w 3062797"/>
                <a:gd name="connsiteY17" fmla="*/ 85791 h 990474"/>
                <a:gd name="connsiteX18" fmla="*/ 1051972 w 3062797"/>
                <a:gd name="connsiteY18" fmla="*/ 107282 h 990474"/>
                <a:gd name="connsiteX19" fmla="*/ 647514 w 3062797"/>
                <a:gd name="connsiteY19" fmla="*/ 98404 h 990474"/>
                <a:gd name="connsiteX20" fmla="*/ 621437 w 3062797"/>
                <a:gd name="connsiteY20" fmla="*/ 519958 h 990474"/>
                <a:gd name="connsiteX21" fmla="*/ 0 w 3062797"/>
                <a:gd name="connsiteY21" fmla="*/ 795165 h 990474"/>
                <a:gd name="connsiteX22" fmla="*/ 8878 w 3062797"/>
                <a:gd name="connsiteY22" fmla="*/ 946086 h 990474"/>
                <a:gd name="connsiteX0" fmla="*/ 8878 w 3062797"/>
                <a:gd name="connsiteY0" fmla="*/ 946086 h 990474"/>
                <a:gd name="connsiteX1" fmla="*/ 1882067 w 3062797"/>
                <a:gd name="connsiteY1" fmla="*/ 954963 h 990474"/>
                <a:gd name="connsiteX2" fmla="*/ 1961966 w 3062797"/>
                <a:gd name="connsiteY2" fmla="*/ 990474 h 990474"/>
                <a:gd name="connsiteX3" fmla="*/ 2210540 w 3062797"/>
                <a:gd name="connsiteY3" fmla="*/ 946086 h 990474"/>
                <a:gd name="connsiteX4" fmla="*/ 2565647 w 3062797"/>
                <a:gd name="connsiteY4" fmla="*/ 875064 h 990474"/>
                <a:gd name="connsiteX5" fmla="*/ 2769833 w 3062797"/>
                <a:gd name="connsiteY5" fmla="*/ 875064 h 990474"/>
                <a:gd name="connsiteX6" fmla="*/ 2947387 w 3062797"/>
                <a:gd name="connsiteY6" fmla="*/ 866187 h 990474"/>
                <a:gd name="connsiteX7" fmla="*/ 3062797 w 3062797"/>
                <a:gd name="connsiteY7" fmla="*/ 883942 h 990474"/>
                <a:gd name="connsiteX8" fmla="*/ 3053919 w 3062797"/>
                <a:gd name="connsiteY8" fmla="*/ 528835 h 990474"/>
                <a:gd name="connsiteX9" fmla="*/ 2929632 w 3062797"/>
                <a:gd name="connsiteY9" fmla="*/ 528835 h 990474"/>
                <a:gd name="connsiteX10" fmla="*/ 2920754 w 3062797"/>
                <a:gd name="connsiteY10" fmla="*/ 262505 h 990474"/>
                <a:gd name="connsiteX11" fmla="*/ 2840855 w 3062797"/>
                <a:gd name="connsiteY11" fmla="*/ 262505 h 990474"/>
                <a:gd name="connsiteX12" fmla="*/ 1713095 w 3062797"/>
                <a:gd name="connsiteY12" fmla="*/ 112583 h 990474"/>
                <a:gd name="connsiteX13" fmla="*/ 1707618 w 3062797"/>
                <a:gd name="connsiteY13" fmla="*/ 232226 h 990474"/>
                <a:gd name="connsiteX14" fmla="*/ 1484879 w 3062797"/>
                <a:gd name="connsiteY14" fmla="*/ 264224 h 990474"/>
                <a:gd name="connsiteX15" fmla="*/ 1382824 w 3062797"/>
                <a:gd name="connsiteY15" fmla="*/ 262096 h 990474"/>
                <a:gd name="connsiteX16" fmla="*/ 1375969 w 3062797"/>
                <a:gd name="connsiteY16" fmla="*/ 0 h 990474"/>
                <a:gd name="connsiteX17" fmla="*/ 1196942 w 3062797"/>
                <a:gd name="connsiteY17" fmla="*/ 85791 h 990474"/>
                <a:gd name="connsiteX18" fmla="*/ 1051972 w 3062797"/>
                <a:gd name="connsiteY18" fmla="*/ 107282 h 990474"/>
                <a:gd name="connsiteX19" fmla="*/ 647514 w 3062797"/>
                <a:gd name="connsiteY19" fmla="*/ 98404 h 990474"/>
                <a:gd name="connsiteX20" fmla="*/ 621437 w 3062797"/>
                <a:gd name="connsiteY20" fmla="*/ 519958 h 990474"/>
                <a:gd name="connsiteX21" fmla="*/ 0 w 3062797"/>
                <a:gd name="connsiteY21" fmla="*/ 795165 h 990474"/>
                <a:gd name="connsiteX22" fmla="*/ 8878 w 3062797"/>
                <a:gd name="connsiteY22" fmla="*/ 946086 h 990474"/>
                <a:gd name="connsiteX0" fmla="*/ 8878 w 3062797"/>
                <a:gd name="connsiteY0" fmla="*/ 946086 h 990474"/>
                <a:gd name="connsiteX1" fmla="*/ 1882067 w 3062797"/>
                <a:gd name="connsiteY1" fmla="*/ 954963 h 990474"/>
                <a:gd name="connsiteX2" fmla="*/ 1961966 w 3062797"/>
                <a:gd name="connsiteY2" fmla="*/ 990474 h 990474"/>
                <a:gd name="connsiteX3" fmla="*/ 2210540 w 3062797"/>
                <a:gd name="connsiteY3" fmla="*/ 946086 h 990474"/>
                <a:gd name="connsiteX4" fmla="*/ 2565647 w 3062797"/>
                <a:gd name="connsiteY4" fmla="*/ 875064 h 990474"/>
                <a:gd name="connsiteX5" fmla="*/ 2769833 w 3062797"/>
                <a:gd name="connsiteY5" fmla="*/ 875064 h 990474"/>
                <a:gd name="connsiteX6" fmla="*/ 2947387 w 3062797"/>
                <a:gd name="connsiteY6" fmla="*/ 866187 h 990474"/>
                <a:gd name="connsiteX7" fmla="*/ 3062797 w 3062797"/>
                <a:gd name="connsiteY7" fmla="*/ 883942 h 990474"/>
                <a:gd name="connsiteX8" fmla="*/ 3053919 w 3062797"/>
                <a:gd name="connsiteY8" fmla="*/ 528835 h 990474"/>
                <a:gd name="connsiteX9" fmla="*/ 2929632 w 3062797"/>
                <a:gd name="connsiteY9" fmla="*/ 528835 h 990474"/>
                <a:gd name="connsiteX10" fmla="*/ 2920754 w 3062797"/>
                <a:gd name="connsiteY10" fmla="*/ 262505 h 990474"/>
                <a:gd name="connsiteX11" fmla="*/ 2840855 w 3062797"/>
                <a:gd name="connsiteY11" fmla="*/ 262505 h 990474"/>
                <a:gd name="connsiteX12" fmla="*/ 1713095 w 3062797"/>
                <a:gd name="connsiteY12" fmla="*/ 112583 h 990474"/>
                <a:gd name="connsiteX13" fmla="*/ 1485675 w 3062797"/>
                <a:gd name="connsiteY13" fmla="*/ 121134 h 990474"/>
                <a:gd name="connsiteX14" fmla="*/ 1484879 w 3062797"/>
                <a:gd name="connsiteY14" fmla="*/ 264224 h 990474"/>
                <a:gd name="connsiteX15" fmla="*/ 1382824 w 3062797"/>
                <a:gd name="connsiteY15" fmla="*/ 262096 h 990474"/>
                <a:gd name="connsiteX16" fmla="*/ 1375969 w 3062797"/>
                <a:gd name="connsiteY16" fmla="*/ 0 h 990474"/>
                <a:gd name="connsiteX17" fmla="*/ 1196942 w 3062797"/>
                <a:gd name="connsiteY17" fmla="*/ 85791 h 990474"/>
                <a:gd name="connsiteX18" fmla="*/ 1051972 w 3062797"/>
                <a:gd name="connsiteY18" fmla="*/ 107282 h 990474"/>
                <a:gd name="connsiteX19" fmla="*/ 647514 w 3062797"/>
                <a:gd name="connsiteY19" fmla="*/ 98404 h 990474"/>
                <a:gd name="connsiteX20" fmla="*/ 621437 w 3062797"/>
                <a:gd name="connsiteY20" fmla="*/ 519958 h 990474"/>
                <a:gd name="connsiteX21" fmla="*/ 0 w 3062797"/>
                <a:gd name="connsiteY21" fmla="*/ 795165 h 990474"/>
                <a:gd name="connsiteX22" fmla="*/ 8878 w 3062797"/>
                <a:gd name="connsiteY22" fmla="*/ 946086 h 990474"/>
                <a:gd name="connsiteX0" fmla="*/ 8878 w 3062797"/>
                <a:gd name="connsiteY0" fmla="*/ 946086 h 990474"/>
                <a:gd name="connsiteX1" fmla="*/ 1882067 w 3062797"/>
                <a:gd name="connsiteY1" fmla="*/ 954963 h 990474"/>
                <a:gd name="connsiteX2" fmla="*/ 1961966 w 3062797"/>
                <a:gd name="connsiteY2" fmla="*/ 990474 h 990474"/>
                <a:gd name="connsiteX3" fmla="*/ 2210540 w 3062797"/>
                <a:gd name="connsiteY3" fmla="*/ 946086 h 990474"/>
                <a:gd name="connsiteX4" fmla="*/ 2565647 w 3062797"/>
                <a:gd name="connsiteY4" fmla="*/ 875064 h 990474"/>
                <a:gd name="connsiteX5" fmla="*/ 2769833 w 3062797"/>
                <a:gd name="connsiteY5" fmla="*/ 875064 h 990474"/>
                <a:gd name="connsiteX6" fmla="*/ 2947387 w 3062797"/>
                <a:gd name="connsiteY6" fmla="*/ 866187 h 990474"/>
                <a:gd name="connsiteX7" fmla="*/ 3062797 w 3062797"/>
                <a:gd name="connsiteY7" fmla="*/ 883942 h 990474"/>
                <a:gd name="connsiteX8" fmla="*/ 3053919 w 3062797"/>
                <a:gd name="connsiteY8" fmla="*/ 528835 h 990474"/>
                <a:gd name="connsiteX9" fmla="*/ 2929632 w 3062797"/>
                <a:gd name="connsiteY9" fmla="*/ 528835 h 990474"/>
                <a:gd name="connsiteX10" fmla="*/ 2920754 w 3062797"/>
                <a:gd name="connsiteY10" fmla="*/ 262505 h 990474"/>
                <a:gd name="connsiteX11" fmla="*/ 2840855 w 3062797"/>
                <a:gd name="connsiteY11" fmla="*/ 262505 h 990474"/>
                <a:gd name="connsiteX12" fmla="*/ 1576625 w 3062797"/>
                <a:gd name="connsiteY12" fmla="*/ 112586 h 990474"/>
                <a:gd name="connsiteX13" fmla="*/ 1485675 w 3062797"/>
                <a:gd name="connsiteY13" fmla="*/ 121134 h 990474"/>
                <a:gd name="connsiteX14" fmla="*/ 1484879 w 3062797"/>
                <a:gd name="connsiteY14" fmla="*/ 264224 h 990474"/>
                <a:gd name="connsiteX15" fmla="*/ 1382824 w 3062797"/>
                <a:gd name="connsiteY15" fmla="*/ 262096 h 990474"/>
                <a:gd name="connsiteX16" fmla="*/ 1375969 w 3062797"/>
                <a:gd name="connsiteY16" fmla="*/ 0 h 990474"/>
                <a:gd name="connsiteX17" fmla="*/ 1196942 w 3062797"/>
                <a:gd name="connsiteY17" fmla="*/ 85791 h 990474"/>
                <a:gd name="connsiteX18" fmla="*/ 1051972 w 3062797"/>
                <a:gd name="connsiteY18" fmla="*/ 107282 h 990474"/>
                <a:gd name="connsiteX19" fmla="*/ 647514 w 3062797"/>
                <a:gd name="connsiteY19" fmla="*/ 98404 h 990474"/>
                <a:gd name="connsiteX20" fmla="*/ 621437 w 3062797"/>
                <a:gd name="connsiteY20" fmla="*/ 519958 h 990474"/>
                <a:gd name="connsiteX21" fmla="*/ 0 w 3062797"/>
                <a:gd name="connsiteY21" fmla="*/ 795165 h 990474"/>
                <a:gd name="connsiteX22" fmla="*/ 8878 w 3062797"/>
                <a:gd name="connsiteY22" fmla="*/ 946086 h 990474"/>
                <a:gd name="connsiteX0" fmla="*/ 8878 w 3062797"/>
                <a:gd name="connsiteY0" fmla="*/ 946086 h 990474"/>
                <a:gd name="connsiteX1" fmla="*/ 1882067 w 3062797"/>
                <a:gd name="connsiteY1" fmla="*/ 954963 h 990474"/>
                <a:gd name="connsiteX2" fmla="*/ 1961966 w 3062797"/>
                <a:gd name="connsiteY2" fmla="*/ 990474 h 990474"/>
                <a:gd name="connsiteX3" fmla="*/ 2210540 w 3062797"/>
                <a:gd name="connsiteY3" fmla="*/ 946086 h 990474"/>
                <a:gd name="connsiteX4" fmla="*/ 2565647 w 3062797"/>
                <a:gd name="connsiteY4" fmla="*/ 875064 h 990474"/>
                <a:gd name="connsiteX5" fmla="*/ 2769833 w 3062797"/>
                <a:gd name="connsiteY5" fmla="*/ 875064 h 990474"/>
                <a:gd name="connsiteX6" fmla="*/ 2947387 w 3062797"/>
                <a:gd name="connsiteY6" fmla="*/ 866187 h 990474"/>
                <a:gd name="connsiteX7" fmla="*/ 3062797 w 3062797"/>
                <a:gd name="connsiteY7" fmla="*/ 883942 h 990474"/>
                <a:gd name="connsiteX8" fmla="*/ 3053919 w 3062797"/>
                <a:gd name="connsiteY8" fmla="*/ 528835 h 990474"/>
                <a:gd name="connsiteX9" fmla="*/ 2929632 w 3062797"/>
                <a:gd name="connsiteY9" fmla="*/ 528835 h 990474"/>
                <a:gd name="connsiteX10" fmla="*/ 2920754 w 3062797"/>
                <a:gd name="connsiteY10" fmla="*/ 262505 h 990474"/>
                <a:gd name="connsiteX11" fmla="*/ 1584887 w 3062797"/>
                <a:gd name="connsiteY11" fmla="*/ 347971 h 990474"/>
                <a:gd name="connsiteX12" fmla="*/ 1576625 w 3062797"/>
                <a:gd name="connsiteY12" fmla="*/ 112586 h 990474"/>
                <a:gd name="connsiteX13" fmla="*/ 1485675 w 3062797"/>
                <a:gd name="connsiteY13" fmla="*/ 121134 h 990474"/>
                <a:gd name="connsiteX14" fmla="*/ 1484879 w 3062797"/>
                <a:gd name="connsiteY14" fmla="*/ 264224 h 990474"/>
                <a:gd name="connsiteX15" fmla="*/ 1382824 w 3062797"/>
                <a:gd name="connsiteY15" fmla="*/ 262096 h 990474"/>
                <a:gd name="connsiteX16" fmla="*/ 1375969 w 3062797"/>
                <a:gd name="connsiteY16" fmla="*/ 0 h 990474"/>
                <a:gd name="connsiteX17" fmla="*/ 1196942 w 3062797"/>
                <a:gd name="connsiteY17" fmla="*/ 85791 h 990474"/>
                <a:gd name="connsiteX18" fmla="*/ 1051972 w 3062797"/>
                <a:gd name="connsiteY18" fmla="*/ 107282 h 990474"/>
                <a:gd name="connsiteX19" fmla="*/ 647514 w 3062797"/>
                <a:gd name="connsiteY19" fmla="*/ 98404 h 990474"/>
                <a:gd name="connsiteX20" fmla="*/ 621437 w 3062797"/>
                <a:gd name="connsiteY20" fmla="*/ 519958 h 990474"/>
                <a:gd name="connsiteX21" fmla="*/ 0 w 3062797"/>
                <a:gd name="connsiteY21" fmla="*/ 795165 h 990474"/>
                <a:gd name="connsiteX22" fmla="*/ 8878 w 3062797"/>
                <a:gd name="connsiteY22" fmla="*/ 946086 h 990474"/>
                <a:gd name="connsiteX0" fmla="*/ 8878 w 3062797"/>
                <a:gd name="connsiteY0" fmla="*/ 946086 h 990474"/>
                <a:gd name="connsiteX1" fmla="*/ 1882067 w 3062797"/>
                <a:gd name="connsiteY1" fmla="*/ 954963 h 990474"/>
                <a:gd name="connsiteX2" fmla="*/ 1961966 w 3062797"/>
                <a:gd name="connsiteY2" fmla="*/ 990474 h 990474"/>
                <a:gd name="connsiteX3" fmla="*/ 2210540 w 3062797"/>
                <a:gd name="connsiteY3" fmla="*/ 946086 h 990474"/>
                <a:gd name="connsiteX4" fmla="*/ 2565647 w 3062797"/>
                <a:gd name="connsiteY4" fmla="*/ 875064 h 990474"/>
                <a:gd name="connsiteX5" fmla="*/ 2769833 w 3062797"/>
                <a:gd name="connsiteY5" fmla="*/ 875064 h 990474"/>
                <a:gd name="connsiteX6" fmla="*/ 2947387 w 3062797"/>
                <a:gd name="connsiteY6" fmla="*/ 866187 h 990474"/>
                <a:gd name="connsiteX7" fmla="*/ 3062797 w 3062797"/>
                <a:gd name="connsiteY7" fmla="*/ 883942 h 990474"/>
                <a:gd name="connsiteX8" fmla="*/ 3053919 w 3062797"/>
                <a:gd name="connsiteY8" fmla="*/ 528835 h 990474"/>
                <a:gd name="connsiteX9" fmla="*/ 2929632 w 3062797"/>
                <a:gd name="connsiteY9" fmla="*/ 528835 h 990474"/>
                <a:gd name="connsiteX10" fmla="*/ 1502402 w 3062797"/>
                <a:gd name="connsiteY10" fmla="*/ 356517 h 990474"/>
                <a:gd name="connsiteX11" fmla="*/ 1584887 w 3062797"/>
                <a:gd name="connsiteY11" fmla="*/ 347971 h 990474"/>
                <a:gd name="connsiteX12" fmla="*/ 1576625 w 3062797"/>
                <a:gd name="connsiteY12" fmla="*/ 112586 h 990474"/>
                <a:gd name="connsiteX13" fmla="*/ 1485675 w 3062797"/>
                <a:gd name="connsiteY13" fmla="*/ 121134 h 990474"/>
                <a:gd name="connsiteX14" fmla="*/ 1484879 w 3062797"/>
                <a:gd name="connsiteY14" fmla="*/ 264224 h 990474"/>
                <a:gd name="connsiteX15" fmla="*/ 1382824 w 3062797"/>
                <a:gd name="connsiteY15" fmla="*/ 262096 h 990474"/>
                <a:gd name="connsiteX16" fmla="*/ 1375969 w 3062797"/>
                <a:gd name="connsiteY16" fmla="*/ 0 h 990474"/>
                <a:gd name="connsiteX17" fmla="*/ 1196942 w 3062797"/>
                <a:gd name="connsiteY17" fmla="*/ 85791 h 990474"/>
                <a:gd name="connsiteX18" fmla="*/ 1051972 w 3062797"/>
                <a:gd name="connsiteY18" fmla="*/ 107282 h 990474"/>
                <a:gd name="connsiteX19" fmla="*/ 647514 w 3062797"/>
                <a:gd name="connsiteY19" fmla="*/ 98404 h 990474"/>
                <a:gd name="connsiteX20" fmla="*/ 621437 w 3062797"/>
                <a:gd name="connsiteY20" fmla="*/ 519958 h 990474"/>
                <a:gd name="connsiteX21" fmla="*/ 0 w 3062797"/>
                <a:gd name="connsiteY21" fmla="*/ 795165 h 990474"/>
                <a:gd name="connsiteX22" fmla="*/ 8878 w 3062797"/>
                <a:gd name="connsiteY22" fmla="*/ 946086 h 990474"/>
                <a:gd name="connsiteX0" fmla="*/ 8878 w 3062797"/>
                <a:gd name="connsiteY0" fmla="*/ 946086 h 990474"/>
                <a:gd name="connsiteX1" fmla="*/ 1882067 w 3062797"/>
                <a:gd name="connsiteY1" fmla="*/ 954963 h 990474"/>
                <a:gd name="connsiteX2" fmla="*/ 1961966 w 3062797"/>
                <a:gd name="connsiteY2" fmla="*/ 990474 h 990474"/>
                <a:gd name="connsiteX3" fmla="*/ 2210540 w 3062797"/>
                <a:gd name="connsiteY3" fmla="*/ 946086 h 990474"/>
                <a:gd name="connsiteX4" fmla="*/ 2565647 w 3062797"/>
                <a:gd name="connsiteY4" fmla="*/ 875064 h 990474"/>
                <a:gd name="connsiteX5" fmla="*/ 2769833 w 3062797"/>
                <a:gd name="connsiteY5" fmla="*/ 875064 h 990474"/>
                <a:gd name="connsiteX6" fmla="*/ 2947387 w 3062797"/>
                <a:gd name="connsiteY6" fmla="*/ 866187 h 990474"/>
                <a:gd name="connsiteX7" fmla="*/ 3062797 w 3062797"/>
                <a:gd name="connsiteY7" fmla="*/ 883942 h 990474"/>
                <a:gd name="connsiteX8" fmla="*/ 3053919 w 3062797"/>
                <a:gd name="connsiteY8" fmla="*/ 528835 h 990474"/>
                <a:gd name="connsiteX9" fmla="*/ 1519829 w 3062797"/>
                <a:gd name="connsiteY9" fmla="*/ 511756 h 990474"/>
                <a:gd name="connsiteX10" fmla="*/ 1502402 w 3062797"/>
                <a:gd name="connsiteY10" fmla="*/ 356517 h 990474"/>
                <a:gd name="connsiteX11" fmla="*/ 1584887 w 3062797"/>
                <a:gd name="connsiteY11" fmla="*/ 347971 h 990474"/>
                <a:gd name="connsiteX12" fmla="*/ 1576625 w 3062797"/>
                <a:gd name="connsiteY12" fmla="*/ 112586 h 990474"/>
                <a:gd name="connsiteX13" fmla="*/ 1485675 w 3062797"/>
                <a:gd name="connsiteY13" fmla="*/ 121134 h 990474"/>
                <a:gd name="connsiteX14" fmla="*/ 1484879 w 3062797"/>
                <a:gd name="connsiteY14" fmla="*/ 264224 h 990474"/>
                <a:gd name="connsiteX15" fmla="*/ 1382824 w 3062797"/>
                <a:gd name="connsiteY15" fmla="*/ 262096 h 990474"/>
                <a:gd name="connsiteX16" fmla="*/ 1375969 w 3062797"/>
                <a:gd name="connsiteY16" fmla="*/ 0 h 990474"/>
                <a:gd name="connsiteX17" fmla="*/ 1196942 w 3062797"/>
                <a:gd name="connsiteY17" fmla="*/ 85791 h 990474"/>
                <a:gd name="connsiteX18" fmla="*/ 1051972 w 3062797"/>
                <a:gd name="connsiteY18" fmla="*/ 107282 h 990474"/>
                <a:gd name="connsiteX19" fmla="*/ 647514 w 3062797"/>
                <a:gd name="connsiteY19" fmla="*/ 98404 h 990474"/>
                <a:gd name="connsiteX20" fmla="*/ 621437 w 3062797"/>
                <a:gd name="connsiteY20" fmla="*/ 519958 h 990474"/>
                <a:gd name="connsiteX21" fmla="*/ 0 w 3062797"/>
                <a:gd name="connsiteY21" fmla="*/ 795165 h 990474"/>
                <a:gd name="connsiteX22" fmla="*/ 8878 w 3062797"/>
                <a:gd name="connsiteY22" fmla="*/ 946086 h 990474"/>
                <a:gd name="connsiteX0" fmla="*/ 8878 w 3062797"/>
                <a:gd name="connsiteY0" fmla="*/ 946086 h 990474"/>
                <a:gd name="connsiteX1" fmla="*/ 1882067 w 3062797"/>
                <a:gd name="connsiteY1" fmla="*/ 954963 h 990474"/>
                <a:gd name="connsiteX2" fmla="*/ 1961966 w 3062797"/>
                <a:gd name="connsiteY2" fmla="*/ 990474 h 990474"/>
                <a:gd name="connsiteX3" fmla="*/ 2210540 w 3062797"/>
                <a:gd name="connsiteY3" fmla="*/ 946086 h 990474"/>
                <a:gd name="connsiteX4" fmla="*/ 2565647 w 3062797"/>
                <a:gd name="connsiteY4" fmla="*/ 875064 h 990474"/>
                <a:gd name="connsiteX5" fmla="*/ 2769833 w 3062797"/>
                <a:gd name="connsiteY5" fmla="*/ 875064 h 990474"/>
                <a:gd name="connsiteX6" fmla="*/ 2947387 w 3062797"/>
                <a:gd name="connsiteY6" fmla="*/ 866187 h 990474"/>
                <a:gd name="connsiteX7" fmla="*/ 3062797 w 3062797"/>
                <a:gd name="connsiteY7" fmla="*/ 883942 h 990474"/>
                <a:gd name="connsiteX8" fmla="*/ 1515928 w 3062797"/>
                <a:gd name="connsiteY8" fmla="*/ 605762 h 990474"/>
                <a:gd name="connsiteX9" fmla="*/ 1519829 w 3062797"/>
                <a:gd name="connsiteY9" fmla="*/ 511756 h 990474"/>
                <a:gd name="connsiteX10" fmla="*/ 1502402 w 3062797"/>
                <a:gd name="connsiteY10" fmla="*/ 356517 h 990474"/>
                <a:gd name="connsiteX11" fmla="*/ 1584887 w 3062797"/>
                <a:gd name="connsiteY11" fmla="*/ 347971 h 990474"/>
                <a:gd name="connsiteX12" fmla="*/ 1576625 w 3062797"/>
                <a:gd name="connsiteY12" fmla="*/ 112586 h 990474"/>
                <a:gd name="connsiteX13" fmla="*/ 1485675 w 3062797"/>
                <a:gd name="connsiteY13" fmla="*/ 121134 h 990474"/>
                <a:gd name="connsiteX14" fmla="*/ 1484879 w 3062797"/>
                <a:gd name="connsiteY14" fmla="*/ 264224 h 990474"/>
                <a:gd name="connsiteX15" fmla="*/ 1382824 w 3062797"/>
                <a:gd name="connsiteY15" fmla="*/ 262096 h 990474"/>
                <a:gd name="connsiteX16" fmla="*/ 1375969 w 3062797"/>
                <a:gd name="connsiteY16" fmla="*/ 0 h 990474"/>
                <a:gd name="connsiteX17" fmla="*/ 1196942 w 3062797"/>
                <a:gd name="connsiteY17" fmla="*/ 85791 h 990474"/>
                <a:gd name="connsiteX18" fmla="*/ 1051972 w 3062797"/>
                <a:gd name="connsiteY18" fmla="*/ 107282 h 990474"/>
                <a:gd name="connsiteX19" fmla="*/ 647514 w 3062797"/>
                <a:gd name="connsiteY19" fmla="*/ 98404 h 990474"/>
                <a:gd name="connsiteX20" fmla="*/ 621437 w 3062797"/>
                <a:gd name="connsiteY20" fmla="*/ 519958 h 990474"/>
                <a:gd name="connsiteX21" fmla="*/ 0 w 3062797"/>
                <a:gd name="connsiteY21" fmla="*/ 795165 h 990474"/>
                <a:gd name="connsiteX22" fmla="*/ 8878 w 3062797"/>
                <a:gd name="connsiteY22" fmla="*/ 946086 h 990474"/>
                <a:gd name="connsiteX0" fmla="*/ 8878 w 3062797"/>
                <a:gd name="connsiteY0" fmla="*/ 946086 h 990474"/>
                <a:gd name="connsiteX1" fmla="*/ 1882067 w 3062797"/>
                <a:gd name="connsiteY1" fmla="*/ 954963 h 990474"/>
                <a:gd name="connsiteX2" fmla="*/ 1961966 w 3062797"/>
                <a:gd name="connsiteY2" fmla="*/ 990474 h 990474"/>
                <a:gd name="connsiteX3" fmla="*/ 2210540 w 3062797"/>
                <a:gd name="connsiteY3" fmla="*/ 946086 h 990474"/>
                <a:gd name="connsiteX4" fmla="*/ 2565647 w 3062797"/>
                <a:gd name="connsiteY4" fmla="*/ 875064 h 990474"/>
                <a:gd name="connsiteX5" fmla="*/ 2769833 w 3062797"/>
                <a:gd name="connsiteY5" fmla="*/ 875064 h 990474"/>
                <a:gd name="connsiteX6" fmla="*/ 1751268 w 3062797"/>
                <a:gd name="connsiteY6" fmla="*/ 626919 h 990474"/>
                <a:gd name="connsiteX7" fmla="*/ 3062797 w 3062797"/>
                <a:gd name="connsiteY7" fmla="*/ 883942 h 990474"/>
                <a:gd name="connsiteX8" fmla="*/ 1515928 w 3062797"/>
                <a:gd name="connsiteY8" fmla="*/ 605762 h 990474"/>
                <a:gd name="connsiteX9" fmla="*/ 1519829 w 3062797"/>
                <a:gd name="connsiteY9" fmla="*/ 511756 h 990474"/>
                <a:gd name="connsiteX10" fmla="*/ 1502402 w 3062797"/>
                <a:gd name="connsiteY10" fmla="*/ 356517 h 990474"/>
                <a:gd name="connsiteX11" fmla="*/ 1584887 w 3062797"/>
                <a:gd name="connsiteY11" fmla="*/ 347971 h 990474"/>
                <a:gd name="connsiteX12" fmla="*/ 1576625 w 3062797"/>
                <a:gd name="connsiteY12" fmla="*/ 112586 h 990474"/>
                <a:gd name="connsiteX13" fmla="*/ 1485675 w 3062797"/>
                <a:gd name="connsiteY13" fmla="*/ 121134 h 990474"/>
                <a:gd name="connsiteX14" fmla="*/ 1484879 w 3062797"/>
                <a:gd name="connsiteY14" fmla="*/ 264224 h 990474"/>
                <a:gd name="connsiteX15" fmla="*/ 1382824 w 3062797"/>
                <a:gd name="connsiteY15" fmla="*/ 262096 h 990474"/>
                <a:gd name="connsiteX16" fmla="*/ 1375969 w 3062797"/>
                <a:gd name="connsiteY16" fmla="*/ 0 h 990474"/>
                <a:gd name="connsiteX17" fmla="*/ 1196942 w 3062797"/>
                <a:gd name="connsiteY17" fmla="*/ 85791 h 990474"/>
                <a:gd name="connsiteX18" fmla="*/ 1051972 w 3062797"/>
                <a:gd name="connsiteY18" fmla="*/ 107282 h 990474"/>
                <a:gd name="connsiteX19" fmla="*/ 647514 w 3062797"/>
                <a:gd name="connsiteY19" fmla="*/ 98404 h 990474"/>
                <a:gd name="connsiteX20" fmla="*/ 621437 w 3062797"/>
                <a:gd name="connsiteY20" fmla="*/ 519958 h 990474"/>
                <a:gd name="connsiteX21" fmla="*/ 0 w 3062797"/>
                <a:gd name="connsiteY21" fmla="*/ 795165 h 990474"/>
                <a:gd name="connsiteX22" fmla="*/ 8878 w 3062797"/>
                <a:gd name="connsiteY22" fmla="*/ 946086 h 990474"/>
                <a:gd name="connsiteX0" fmla="*/ 8878 w 3062797"/>
                <a:gd name="connsiteY0" fmla="*/ 946086 h 990474"/>
                <a:gd name="connsiteX1" fmla="*/ 1882067 w 3062797"/>
                <a:gd name="connsiteY1" fmla="*/ 954963 h 990474"/>
                <a:gd name="connsiteX2" fmla="*/ 1961966 w 3062797"/>
                <a:gd name="connsiteY2" fmla="*/ 990474 h 990474"/>
                <a:gd name="connsiteX3" fmla="*/ 2210540 w 3062797"/>
                <a:gd name="connsiteY3" fmla="*/ 946086 h 990474"/>
                <a:gd name="connsiteX4" fmla="*/ 2565647 w 3062797"/>
                <a:gd name="connsiteY4" fmla="*/ 875064 h 990474"/>
                <a:gd name="connsiteX5" fmla="*/ 2769833 w 3062797"/>
                <a:gd name="connsiteY5" fmla="*/ 875064 h 990474"/>
                <a:gd name="connsiteX6" fmla="*/ 1751268 w 3062797"/>
                <a:gd name="connsiteY6" fmla="*/ 626919 h 990474"/>
                <a:gd name="connsiteX7" fmla="*/ 3062797 w 3062797"/>
                <a:gd name="connsiteY7" fmla="*/ 883942 h 990474"/>
                <a:gd name="connsiteX8" fmla="*/ 1567464 w 3062797"/>
                <a:gd name="connsiteY8" fmla="*/ 580137 h 990474"/>
                <a:gd name="connsiteX9" fmla="*/ 1519829 w 3062797"/>
                <a:gd name="connsiteY9" fmla="*/ 511756 h 990474"/>
                <a:gd name="connsiteX10" fmla="*/ 1502402 w 3062797"/>
                <a:gd name="connsiteY10" fmla="*/ 356517 h 990474"/>
                <a:gd name="connsiteX11" fmla="*/ 1584887 w 3062797"/>
                <a:gd name="connsiteY11" fmla="*/ 347971 h 990474"/>
                <a:gd name="connsiteX12" fmla="*/ 1576625 w 3062797"/>
                <a:gd name="connsiteY12" fmla="*/ 112586 h 990474"/>
                <a:gd name="connsiteX13" fmla="*/ 1485675 w 3062797"/>
                <a:gd name="connsiteY13" fmla="*/ 121134 h 990474"/>
                <a:gd name="connsiteX14" fmla="*/ 1484879 w 3062797"/>
                <a:gd name="connsiteY14" fmla="*/ 264224 h 990474"/>
                <a:gd name="connsiteX15" fmla="*/ 1382824 w 3062797"/>
                <a:gd name="connsiteY15" fmla="*/ 262096 h 990474"/>
                <a:gd name="connsiteX16" fmla="*/ 1375969 w 3062797"/>
                <a:gd name="connsiteY16" fmla="*/ 0 h 990474"/>
                <a:gd name="connsiteX17" fmla="*/ 1196942 w 3062797"/>
                <a:gd name="connsiteY17" fmla="*/ 85791 h 990474"/>
                <a:gd name="connsiteX18" fmla="*/ 1051972 w 3062797"/>
                <a:gd name="connsiteY18" fmla="*/ 107282 h 990474"/>
                <a:gd name="connsiteX19" fmla="*/ 647514 w 3062797"/>
                <a:gd name="connsiteY19" fmla="*/ 98404 h 990474"/>
                <a:gd name="connsiteX20" fmla="*/ 621437 w 3062797"/>
                <a:gd name="connsiteY20" fmla="*/ 519958 h 990474"/>
                <a:gd name="connsiteX21" fmla="*/ 0 w 3062797"/>
                <a:gd name="connsiteY21" fmla="*/ 795165 h 990474"/>
                <a:gd name="connsiteX22" fmla="*/ 8878 w 3062797"/>
                <a:gd name="connsiteY22" fmla="*/ 946086 h 990474"/>
                <a:gd name="connsiteX0" fmla="*/ 8878 w 2769833"/>
                <a:gd name="connsiteY0" fmla="*/ 946086 h 990474"/>
                <a:gd name="connsiteX1" fmla="*/ 1882067 w 2769833"/>
                <a:gd name="connsiteY1" fmla="*/ 954963 h 990474"/>
                <a:gd name="connsiteX2" fmla="*/ 1961966 w 2769833"/>
                <a:gd name="connsiteY2" fmla="*/ 990474 h 990474"/>
                <a:gd name="connsiteX3" fmla="*/ 2210540 w 2769833"/>
                <a:gd name="connsiteY3" fmla="*/ 946086 h 990474"/>
                <a:gd name="connsiteX4" fmla="*/ 2565647 w 2769833"/>
                <a:gd name="connsiteY4" fmla="*/ 875064 h 990474"/>
                <a:gd name="connsiteX5" fmla="*/ 2769833 w 2769833"/>
                <a:gd name="connsiteY5" fmla="*/ 875064 h 990474"/>
                <a:gd name="connsiteX6" fmla="*/ 1751268 w 2769833"/>
                <a:gd name="connsiteY6" fmla="*/ 626919 h 990474"/>
                <a:gd name="connsiteX7" fmla="*/ 1670111 w 2769833"/>
                <a:gd name="connsiteY7" fmla="*/ 627583 h 990474"/>
                <a:gd name="connsiteX8" fmla="*/ 1567464 w 2769833"/>
                <a:gd name="connsiteY8" fmla="*/ 580137 h 990474"/>
                <a:gd name="connsiteX9" fmla="*/ 1519829 w 2769833"/>
                <a:gd name="connsiteY9" fmla="*/ 511756 h 990474"/>
                <a:gd name="connsiteX10" fmla="*/ 1502402 w 2769833"/>
                <a:gd name="connsiteY10" fmla="*/ 356517 h 990474"/>
                <a:gd name="connsiteX11" fmla="*/ 1584887 w 2769833"/>
                <a:gd name="connsiteY11" fmla="*/ 347971 h 990474"/>
                <a:gd name="connsiteX12" fmla="*/ 1576625 w 2769833"/>
                <a:gd name="connsiteY12" fmla="*/ 112586 h 990474"/>
                <a:gd name="connsiteX13" fmla="*/ 1485675 w 2769833"/>
                <a:gd name="connsiteY13" fmla="*/ 121134 h 990474"/>
                <a:gd name="connsiteX14" fmla="*/ 1484879 w 2769833"/>
                <a:gd name="connsiteY14" fmla="*/ 264224 h 990474"/>
                <a:gd name="connsiteX15" fmla="*/ 1382824 w 2769833"/>
                <a:gd name="connsiteY15" fmla="*/ 262096 h 990474"/>
                <a:gd name="connsiteX16" fmla="*/ 1375969 w 2769833"/>
                <a:gd name="connsiteY16" fmla="*/ 0 h 990474"/>
                <a:gd name="connsiteX17" fmla="*/ 1196942 w 2769833"/>
                <a:gd name="connsiteY17" fmla="*/ 85791 h 990474"/>
                <a:gd name="connsiteX18" fmla="*/ 1051972 w 2769833"/>
                <a:gd name="connsiteY18" fmla="*/ 107282 h 990474"/>
                <a:gd name="connsiteX19" fmla="*/ 647514 w 2769833"/>
                <a:gd name="connsiteY19" fmla="*/ 98404 h 990474"/>
                <a:gd name="connsiteX20" fmla="*/ 621437 w 2769833"/>
                <a:gd name="connsiteY20" fmla="*/ 519958 h 990474"/>
                <a:gd name="connsiteX21" fmla="*/ 0 w 2769833"/>
                <a:gd name="connsiteY21" fmla="*/ 795165 h 990474"/>
                <a:gd name="connsiteX22" fmla="*/ 8878 w 2769833"/>
                <a:gd name="connsiteY22" fmla="*/ 946086 h 990474"/>
                <a:gd name="connsiteX0" fmla="*/ 8878 w 2565647"/>
                <a:gd name="connsiteY0" fmla="*/ 946086 h 990474"/>
                <a:gd name="connsiteX1" fmla="*/ 1882067 w 2565647"/>
                <a:gd name="connsiteY1" fmla="*/ 954963 h 990474"/>
                <a:gd name="connsiteX2" fmla="*/ 1961966 w 2565647"/>
                <a:gd name="connsiteY2" fmla="*/ 990474 h 990474"/>
                <a:gd name="connsiteX3" fmla="*/ 2210540 w 2565647"/>
                <a:gd name="connsiteY3" fmla="*/ 946086 h 990474"/>
                <a:gd name="connsiteX4" fmla="*/ 2565647 w 2565647"/>
                <a:gd name="connsiteY4" fmla="*/ 875064 h 990474"/>
                <a:gd name="connsiteX5" fmla="*/ 1778816 w 2565647"/>
                <a:gd name="connsiteY5" fmla="*/ 755441 h 990474"/>
                <a:gd name="connsiteX6" fmla="*/ 1751268 w 2565647"/>
                <a:gd name="connsiteY6" fmla="*/ 626919 h 990474"/>
                <a:gd name="connsiteX7" fmla="*/ 1670111 w 2565647"/>
                <a:gd name="connsiteY7" fmla="*/ 627583 h 990474"/>
                <a:gd name="connsiteX8" fmla="*/ 1567464 w 2565647"/>
                <a:gd name="connsiteY8" fmla="*/ 580137 h 990474"/>
                <a:gd name="connsiteX9" fmla="*/ 1519829 w 2565647"/>
                <a:gd name="connsiteY9" fmla="*/ 511756 h 990474"/>
                <a:gd name="connsiteX10" fmla="*/ 1502402 w 2565647"/>
                <a:gd name="connsiteY10" fmla="*/ 356517 h 990474"/>
                <a:gd name="connsiteX11" fmla="*/ 1584887 w 2565647"/>
                <a:gd name="connsiteY11" fmla="*/ 347971 h 990474"/>
                <a:gd name="connsiteX12" fmla="*/ 1576625 w 2565647"/>
                <a:gd name="connsiteY12" fmla="*/ 112586 h 990474"/>
                <a:gd name="connsiteX13" fmla="*/ 1485675 w 2565647"/>
                <a:gd name="connsiteY13" fmla="*/ 121134 h 990474"/>
                <a:gd name="connsiteX14" fmla="*/ 1484879 w 2565647"/>
                <a:gd name="connsiteY14" fmla="*/ 264224 h 990474"/>
                <a:gd name="connsiteX15" fmla="*/ 1382824 w 2565647"/>
                <a:gd name="connsiteY15" fmla="*/ 262096 h 990474"/>
                <a:gd name="connsiteX16" fmla="*/ 1375969 w 2565647"/>
                <a:gd name="connsiteY16" fmla="*/ 0 h 990474"/>
                <a:gd name="connsiteX17" fmla="*/ 1196942 w 2565647"/>
                <a:gd name="connsiteY17" fmla="*/ 85791 h 990474"/>
                <a:gd name="connsiteX18" fmla="*/ 1051972 w 2565647"/>
                <a:gd name="connsiteY18" fmla="*/ 107282 h 990474"/>
                <a:gd name="connsiteX19" fmla="*/ 647514 w 2565647"/>
                <a:gd name="connsiteY19" fmla="*/ 98404 h 990474"/>
                <a:gd name="connsiteX20" fmla="*/ 621437 w 2565647"/>
                <a:gd name="connsiteY20" fmla="*/ 519958 h 990474"/>
                <a:gd name="connsiteX21" fmla="*/ 0 w 2565647"/>
                <a:gd name="connsiteY21" fmla="*/ 795165 h 990474"/>
                <a:gd name="connsiteX22" fmla="*/ 8878 w 2565647"/>
                <a:gd name="connsiteY22" fmla="*/ 946086 h 990474"/>
                <a:gd name="connsiteX0" fmla="*/ 8878 w 2210540"/>
                <a:gd name="connsiteY0" fmla="*/ 946086 h 990474"/>
                <a:gd name="connsiteX1" fmla="*/ 1882067 w 2210540"/>
                <a:gd name="connsiteY1" fmla="*/ 954963 h 990474"/>
                <a:gd name="connsiteX2" fmla="*/ 1961966 w 2210540"/>
                <a:gd name="connsiteY2" fmla="*/ 990474 h 990474"/>
                <a:gd name="connsiteX3" fmla="*/ 2210540 w 2210540"/>
                <a:gd name="connsiteY3" fmla="*/ 946086 h 990474"/>
                <a:gd name="connsiteX4" fmla="*/ 1480577 w 2210540"/>
                <a:gd name="connsiteY4" fmla="*/ 755441 h 990474"/>
                <a:gd name="connsiteX5" fmla="*/ 1778816 w 2210540"/>
                <a:gd name="connsiteY5" fmla="*/ 755441 h 990474"/>
                <a:gd name="connsiteX6" fmla="*/ 1751268 w 2210540"/>
                <a:gd name="connsiteY6" fmla="*/ 626919 h 990474"/>
                <a:gd name="connsiteX7" fmla="*/ 1670111 w 2210540"/>
                <a:gd name="connsiteY7" fmla="*/ 627583 h 990474"/>
                <a:gd name="connsiteX8" fmla="*/ 1567464 w 2210540"/>
                <a:gd name="connsiteY8" fmla="*/ 580137 h 990474"/>
                <a:gd name="connsiteX9" fmla="*/ 1519829 w 2210540"/>
                <a:gd name="connsiteY9" fmla="*/ 511756 h 990474"/>
                <a:gd name="connsiteX10" fmla="*/ 1502402 w 2210540"/>
                <a:gd name="connsiteY10" fmla="*/ 356517 h 990474"/>
                <a:gd name="connsiteX11" fmla="*/ 1584887 w 2210540"/>
                <a:gd name="connsiteY11" fmla="*/ 347971 h 990474"/>
                <a:gd name="connsiteX12" fmla="*/ 1576625 w 2210540"/>
                <a:gd name="connsiteY12" fmla="*/ 112586 h 990474"/>
                <a:gd name="connsiteX13" fmla="*/ 1485675 w 2210540"/>
                <a:gd name="connsiteY13" fmla="*/ 121134 h 990474"/>
                <a:gd name="connsiteX14" fmla="*/ 1484879 w 2210540"/>
                <a:gd name="connsiteY14" fmla="*/ 264224 h 990474"/>
                <a:gd name="connsiteX15" fmla="*/ 1382824 w 2210540"/>
                <a:gd name="connsiteY15" fmla="*/ 262096 h 990474"/>
                <a:gd name="connsiteX16" fmla="*/ 1375969 w 2210540"/>
                <a:gd name="connsiteY16" fmla="*/ 0 h 990474"/>
                <a:gd name="connsiteX17" fmla="*/ 1196942 w 2210540"/>
                <a:gd name="connsiteY17" fmla="*/ 85791 h 990474"/>
                <a:gd name="connsiteX18" fmla="*/ 1051972 w 2210540"/>
                <a:gd name="connsiteY18" fmla="*/ 107282 h 990474"/>
                <a:gd name="connsiteX19" fmla="*/ 647514 w 2210540"/>
                <a:gd name="connsiteY19" fmla="*/ 98404 h 990474"/>
                <a:gd name="connsiteX20" fmla="*/ 621437 w 2210540"/>
                <a:gd name="connsiteY20" fmla="*/ 519958 h 990474"/>
                <a:gd name="connsiteX21" fmla="*/ 0 w 2210540"/>
                <a:gd name="connsiteY21" fmla="*/ 795165 h 990474"/>
                <a:gd name="connsiteX22" fmla="*/ 8878 w 2210540"/>
                <a:gd name="connsiteY22" fmla="*/ 946086 h 990474"/>
                <a:gd name="connsiteX0" fmla="*/ 8878 w 1961966"/>
                <a:gd name="connsiteY0" fmla="*/ 946086 h 990474"/>
                <a:gd name="connsiteX1" fmla="*/ 1882067 w 1961966"/>
                <a:gd name="connsiteY1" fmla="*/ 954963 h 990474"/>
                <a:gd name="connsiteX2" fmla="*/ 1961966 w 1961966"/>
                <a:gd name="connsiteY2" fmla="*/ 990474 h 990474"/>
                <a:gd name="connsiteX3" fmla="*/ 1510036 w 1961966"/>
                <a:gd name="connsiteY3" fmla="*/ 911924 h 990474"/>
                <a:gd name="connsiteX4" fmla="*/ 1480577 w 1961966"/>
                <a:gd name="connsiteY4" fmla="*/ 755441 h 990474"/>
                <a:gd name="connsiteX5" fmla="*/ 1778816 w 1961966"/>
                <a:gd name="connsiteY5" fmla="*/ 755441 h 990474"/>
                <a:gd name="connsiteX6" fmla="*/ 1751268 w 1961966"/>
                <a:gd name="connsiteY6" fmla="*/ 626919 h 990474"/>
                <a:gd name="connsiteX7" fmla="*/ 1670111 w 1961966"/>
                <a:gd name="connsiteY7" fmla="*/ 627583 h 990474"/>
                <a:gd name="connsiteX8" fmla="*/ 1567464 w 1961966"/>
                <a:gd name="connsiteY8" fmla="*/ 580137 h 990474"/>
                <a:gd name="connsiteX9" fmla="*/ 1519829 w 1961966"/>
                <a:gd name="connsiteY9" fmla="*/ 511756 h 990474"/>
                <a:gd name="connsiteX10" fmla="*/ 1502402 w 1961966"/>
                <a:gd name="connsiteY10" fmla="*/ 356517 h 990474"/>
                <a:gd name="connsiteX11" fmla="*/ 1584887 w 1961966"/>
                <a:gd name="connsiteY11" fmla="*/ 347971 h 990474"/>
                <a:gd name="connsiteX12" fmla="*/ 1576625 w 1961966"/>
                <a:gd name="connsiteY12" fmla="*/ 112586 h 990474"/>
                <a:gd name="connsiteX13" fmla="*/ 1485675 w 1961966"/>
                <a:gd name="connsiteY13" fmla="*/ 121134 h 990474"/>
                <a:gd name="connsiteX14" fmla="*/ 1484879 w 1961966"/>
                <a:gd name="connsiteY14" fmla="*/ 264224 h 990474"/>
                <a:gd name="connsiteX15" fmla="*/ 1382824 w 1961966"/>
                <a:gd name="connsiteY15" fmla="*/ 262096 h 990474"/>
                <a:gd name="connsiteX16" fmla="*/ 1375969 w 1961966"/>
                <a:gd name="connsiteY16" fmla="*/ 0 h 990474"/>
                <a:gd name="connsiteX17" fmla="*/ 1196942 w 1961966"/>
                <a:gd name="connsiteY17" fmla="*/ 85791 h 990474"/>
                <a:gd name="connsiteX18" fmla="*/ 1051972 w 1961966"/>
                <a:gd name="connsiteY18" fmla="*/ 107282 h 990474"/>
                <a:gd name="connsiteX19" fmla="*/ 647514 w 1961966"/>
                <a:gd name="connsiteY19" fmla="*/ 98404 h 990474"/>
                <a:gd name="connsiteX20" fmla="*/ 621437 w 1961966"/>
                <a:gd name="connsiteY20" fmla="*/ 519958 h 990474"/>
                <a:gd name="connsiteX21" fmla="*/ 0 w 1961966"/>
                <a:gd name="connsiteY21" fmla="*/ 795165 h 990474"/>
                <a:gd name="connsiteX22" fmla="*/ 8878 w 1961966"/>
                <a:gd name="connsiteY22" fmla="*/ 946086 h 990474"/>
                <a:gd name="connsiteX0" fmla="*/ 8878 w 1961966"/>
                <a:gd name="connsiteY0" fmla="*/ 946086 h 990474"/>
                <a:gd name="connsiteX1" fmla="*/ 1961966 w 1961966"/>
                <a:gd name="connsiteY1" fmla="*/ 990474 h 990474"/>
                <a:gd name="connsiteX2" fmla="*/ 1510036 w 1961966"/>
                <a:gd name="connsiteY2" fmla="*/ 911924 h 990474"/>
                <a:gd name="connsiteX3" fmla="*/ 1480577 w 1961966"/>
                <a:gd name="connsiteY3" fmla="*/ 755441 h 990474"/>
                <a:gd name="connsiteX4" fmla="*/ 1778816 w 1961966"/>
                <a:gd name="connsiteY4" fmla="*/ 755441 h 990474"/>
                <a:gd name="connsiteX5" fmla="*/ 1751268 w 1961966"/>
                <a:gd name="connsiteY5" fmla="*/ 626919 h 990474"/>
                <a:gd name="connsiteX6" fmla="*/ 1670111 w 1961966"/>
                <a:gd name="connsiteY6" fmla="*/ 627583 h 990474"/>
                <a:gd name="connsiteX7" fmla="*/ 1567464 w 1961966"/>
                <a:gd name="connsiteY7" fmla="*/ 580137 h 990474"/>
                <a:gd name="connsiteX8" fmla="*/ 1519829 w 1961966"/>
                <a:gd name="connsiteY8" fmla="*/ 511756 h 990474"/>
                <a:gd name="connsiteX9" fmla="*/ 1502402 w 1961966"/>
                <a:gd name="connsiteY9" fmla="*/ 356517 h 990474"/>
                <a:gd name="connsiteX10" fmla="*/ 1584887 w 1961966"/>
                <a:gd name="connsiteY10" fmla="*/ 347971 h 990474"/>
                <a:gd name="connsiteX11" fmla="*/ 1576625 w 1961966"/>
                <a:gd name="connsiteY11" fmla="*/ 112586 h 990474"/>
                <a:gd name="connsiteX12" fmla="*/ 1485675 w 1961966"/>
                <a:gd name="connsiteY12" fmla="*/ 121134 h 990474"/>
                <a:gd name="connsiteX13" fmla="*/ 1484879 w 1961966"/>
                <a:gd name="connsiteY13" fmla="*/ 264224 h 990474"/>
                <a:gd name="connsiteX14" fmla="*/ 1382824 w 1961966"/>
                <a:gd name="connsiteY14" fmla="*/ 262096 h 990474"/>
                <a:gd name="connsiteX15" fmla="*/ 1375969 w 1961966"/>
                <a:gd name="connsiteY15" fmla="*/ 0 h 990474"/>
                <a:gd name="connsiteX16" fmla="*/ 1196942 w 1961966"/>
                <a:gd name="connsiteY16" fmla="*/ 85791 h 990474"/>
                <a:gd name="connsiteX17" fmla="*/ 1051972 w 1961966"/>
                <a:gd name="connsiteY17" fmla="*/ 107282 h 990474"/>
                <a:gd name="connsiteX18" fmla="*/ 647514 w 1961966"/>
                <a:gd name="connsiteY18" fmla="*/ 98404 h 990474"/>
                <a:gd name="connsiteX19" fmla="*/ 621437 w 1961966"/>
                <a:gd name="connsiteY19" fmla="*/ 519958 h 990474"/>
                <a:gd name="connsiteX20" fmla="*/ 0 w 1961966"/>
                <a:gd name="connsiteY20" fmla="*/ 795165 h 990474"/>
                <a:gd name="connsiteX21" fmla="*/ 8878 w 1961966"/>
                <a:gd name="connsiteY21" fmla="*/ 946086 h 990474"/>
                <a:gd name="connsiteX0" fmla="*/ 8878 w 1961966"/>
                <a:gd name="connsiteY0" fmla="*/ 946086 h 990474"/>
                <a:gd name="connsiteX1" fmla="*/ 1961966 w 1961966"/>
                <a:gd name="connsiteY1" fmla="*/ 990474 h 990474"/>
                <a:gd name="connsiteX2" fmla="*/ 1484645 w 1961966"/>
                <a:gd name="connsiteY2" fmla="*/ 894853 h 990474"/>
                <a:gd name="connsiteX3" fmla="*/ 1480577 w 1961966"/>
                <a:gd name="connsiteY3" fmla="*/ 755441 h 990474"/>
                <a:gd name="connsiteX4" fmla="*/ 1778816 w 1961966"/>
                <a:gd name="connsiteY4" fmla="*/ 755441 h 990474"/>
                <a:gd name="connsiteX5" fmla="*/ 1751268 w 1961966"/>
                <a:gd name="connsiteY5" fmla="*/ 626919 h 990474"/>
                <a:gd name="connsiteX6" fmla="*/ 1670111 w 1961966"/>
                <a:gd name="connsiteY6" fmla="*/ 627583 h 990474"/>
                <a:gd name="connsiteX7" fmla="*/ 1567464 w 1961966"/>
                <a:gd name="connsiteY7" fmla="*/ 580137 h 990474"/>
                <a:gd name="connsiteX8" fmla="*/ 1519829 w 1961966"/>
                <a:gd name="connsiteY8" fmla="*/ 511756 h 990474"/>
                <a:gd name="connsiteX9" fmla="*/ 1502402 w 1961966"/>
                <a:gd name="connsiteY9" fmla="*/ 356517 h 990474"/>
                <a:gd name="connsiteX10" fmla="*/ 1584887 w 1961966"/>
                <a:gd name="connsiteY10" fmla="*/ 347971 h 990474"/>
                <a:gd name="connsiteX11" fmla="*/ 1576625 w 1961966"/>
                <a:gd name="connsiteY11" fmla="*/ 112586 h 990474"/>
                <a:gd name="connsiteX12" fmla="*/ 1485675 w 1961966"/>
                <a:gd name="connsiteY12" fmla="*/ 121134 h 990474"/>
                <a:gd name="connsiteX13" fmla="*/ 1484879 w 1961966"/>
                <a:gd name="connsiteY13" fmla="*/ 264224 h 990474"/>
                <a:gd name="connsiteX14" fmla="*/ 1382824 w 1961966"/>
                <a:gd name="connsiteY14" fmla="*/ 262096 h 990474"/>
                <a:gd name="connsiteX15" fmla="*/ 1375969 w 1961966"/>
                <a:gd name="connsiteY15" fmla="*/ 0 h 990474"/>
                <a:gd name="connsiteX16" fmla="*/ 1196942 w 1961966"/>
                <a:gd name="connsiteY16" fmla="*/ 85791 h 990474"/>
                <a:gd name="connsiteX17" fmla="*/ 1051972 w 1961966"/>
                <a:gd name="connsiteY17" fmla="*/ 107282 h 990474"/>
                <a:gd name="connsiteX18" fmla="*/ 647514 w 1961966"/>
                <a:gd name="connsiteY18" fmla="*/ 98404 h 990474"/>
                <a:gd name="connsiteX19" fmla="*/ 621437 w 1961966"/>
                <a:gd name="connsiteY19" fmla="*/ 519958 h 990474"/>
                <a:gd name="connsiteX20" fmla="*/ 0 w 1961966"/>
                <a:gd name="connsiteY20" fmla="*/ 795165 h 990474"/>
                <a:gd name="connsiteX21" fmla="*/ 8878 w 1961966"/>
                <a:gd name="connsiteY21" fmla="*/ 946086 h 990474"/>
                <a:gd name="connsiteX0" fmla="*/ 8878 w 2064860"/>
                <a:gd name="connsiteY0" fmla="*/ 946086 h 946086"/>
                <a:gd name="connsiteX1" fmla="*/ 2064860 w 2064860"/>
                <a:gd name="connsiteY1" fmla="*/ 905037 h 946086"/>
                <a:gd name="connsiteX2" fmla="*/ 1484645 w 2064860"/>
                <a:gd name="connsiteY2" fmla="*/ 894853 h 946086"/>
                <a:gd name="connsiteX3" fmla="*/ 1480577 w 2064860"/>
                <a:gd name="connsiteY3" fmla="*/ 755441 h 946086"/>
                <a:gd name="connsiteX4" fmla="*/ 1778816 w 2064860"/>
                <a:gd name="connsiteY4" fmla="*/ 755441 h 946086"/>
                <a:gd name="connsiteX5" fmla="*/ 1751268 w 2064860"/>
                <a:gd name="connsiteY5" fmla="*/ 626919 h 946086"/>
                <a:gd name="connsiteX6" fmla="*/ 1670111 w 2064860"/>
                <a:gd name="connsiteY6" fmla="*/ 627583 h 946086"/>
                <a:gd name="connsiteX7" fmla="*/ 1567464 w 2064860"/>
                <a:gd name="connsiteY7" fmla="*/ 580137 h 946086"/>
                <a:gd name="connsiteX8" fmla="*/ 1519829 w 2064860"/>
                <a:gd name="connsiteY8" fmla="*/ 511756 h 946086"/>
                <a:gd name="connsiteX9" fmla="*/ 1502402 w 2064860"/>
                <a:gd name="connsiteY9" fmla="*/ 356517 h 946086"/>
                <a:gd name="connsiteX10" fmla="*/ 1584887 w 2064860"/>
                <a:gd name="connsiteY10" fmla="*/ 347971 h 946086"/>
                <a:gd name="connsiteX11" fmla="*/ 1576625 w 2064860"/>
                <a:gd name="connsiteY11" fmla="*/ 112586 h 946086"/>
                <a:gd name="connsiteX12" fmla="*/ 1485675 w 2064860"/>
                <a:gd name="connsiteY12" fmla="*/ 121134 h 946086"/>
                <a:gd name="connsiteX13" fmla="*/ 1484879 w 2064860"/>
                <a:gd name="connsiteY13" fmla="*/ 264224 h 946086"/>
                <a:gd name="connsiteX14" fmla="*/ 1382824 w 2064860"/>
                <a:gd name="connsiteY14" fmla="*/ 262096 h 946086"/>
                <a:gd name="connsiteX15" fmla="*/ 1375969 w 2064860"/>
                <a:gd name="connsiteY15" fmla="*/ 0 h 946086"/>
                <a:gd name="connsiteX16" fmla="*/ 1196942 w 2064860"/>
                <a:gd name="connsiteY16" fmla="*/ 85791 h 946086"/>
                <a:gd name="connsiteX17" fmla="*/ 1051972 w 2064860"/>
                <a:gd name="connsiteY17" fmla="*/ 107282 h 946086"/>
                <a:gd name="connsiteX18" fmla="*/ 647514 w 2064860"/>
                <a:gd name="connsiteY18" fmla="*/ 98404 h 946086"/>
                <a:gd name="connsiteX19" fmla="*/ 621437 w 2064860"/>
                <a:gd name="connsiteY19" fmla="*/ 519958 h 946086"/>
                <a:gd name="connsiteX20" fmla="*/ 0 w 2064860"/>
                <a:gd name="connsiteY20" fmla="*/ 795165 h 946086"/>
                <a:gd name="connsiteX21" fmla="*/ 8878 w 2064860"/>
                <a:gd name="connsiteY21" fmla="*/ 946086 h 946086"/>
                <a:gd name="connsiteX0" fmla="*/ 8878 w 2064860"/>
                <a:gd name="connsiteY0" fmla="*/ 946086 h 946086"/>
                <a:gd name="connsiteX1" fmla="*/ 2064860 w 2064860"/>
                <a:gd name="connsiteY1" fmla="*/ 905037 h 946086"/>
                <a:gd name="connsiteX2" fmla="*/ 1484645 w 2064860"/>
                <a:gd name="connsiteY2" fmla="*/ 894853 h 946086"/>
                <a:gd name="connsiteX3" fmla="*/ 1480577 w 2064860"/>
                <a:gd name="connsiteY3" fmla="*/ 755441 h 946086"/>
                <a:gd name="connsiteX4" fmla="*/ 1890227 w 2064860"/>
                <a:gd name="connsiteY4" fmla="*/ 755459 h 946086"/>
                <a:gd name="connsiteX5" fmla="*/ 1751268 w 2064860"/>
                <a:gd name="connsiteY5" fmla="*/ 626919 h 946086"/>
                <a:gd name="connsiteX6" fmla="*/ 1670111 w 2064860"/>
                <a:gd name="connsiteY6" fmla="*/ 627583 h 946086"/>
                <a:gd name="connsiteX7" fmla="*/ 1567464 w 2064860"/>
                <a:gd name="connsiteY7" fmla="*/ 580137 h 946086"/>
                <a:gd name="connsiteX8" fmla="*/ 1519829 w 2064860"/>
                <a:gd name="connsiteY8" fmla="*/ 511756 h 946086"/>
                <a:gd name="connsiteX9" fmla="*/ 1502402 w 2064860"/>
                <a:gd name="connsiteY9" fmla="*/ 356517 h 946086"/>
                <a:gd name="connsiteX10" fmla="*/ 1584887 w 2064860"/>
                <a:gd name="connsiteY10" fmla="*/ 347971 h 946086"/>
                <a:gd name="connsiteX11" fmla="*/ 1576625 w 2064860"/>
                <a:gd name="connsiteY11" fmla="*/ 112586 h 946086"/>
                <a:gd name="connsiteX12" fmla="*/ 1485675 w 2064860"/>
                <a:gd name="connsiteY12" fmla="*/ 121134 h 946086"/>
                <a:gd name="connsiteX13" fmla="*/ 1484879 w 2064860"/>
                <a:gd name="connsiteY13" fmla="*/ 264224 h 946086"/>
                <a:gd name="connsiteX14" fmla="*/ 1382824 w 2064860"/>
                <a:gd name="connsiteY14" fmla="*/ 262096 h 946086"/>
                <a:gd name="connsiteX15" fmla="*/ 1375969 w 2064860"/>
                <a:gd name="connsiteY15" fmla="*/ 0 h 946086"/>
                <a:gd name="connsiteX16" fmla="*/ 1196942 w 2064860"/>
                <a:gd name="connsiteY16" fmla="*/ 85791 h 946086"/>
                <a:gd name="connsiteX17" fmla="*/ 1051972 w 2064860"/>
                <a:gd name="connsiteY17" fmla="*/ 107282 h 946086"/>
                <a:gd name="connsiteX18" fmla="*/ 647514 w 2064860"/>
                <a:gd name="connsiteY18" fmla="*/ 98404 h 946086"/>
                <a:gd name="connsiteX19" fmla="*/ 621437 w 2064860"/>
                <a:gd name="connsiteY19" fmla="*/ 519958 h 946086"/>
                <a:gd name="connsiteX20" fmla="*/ 0 w 2064860"/>
                <a:gd name="connsiteY20" fmla="*/ 795165 h 946086"/>
                <a:gd name="connsiteX21" fmla="*/ 8878 w 2064860"/>
                <a:gd name="connsiteY21" fmla="*/ 946086 h 946086"/>
                <a:gd name="connsiteX0" fmla="*/ 8878 w 2064860"/>
                <a:gd name="connsiteY0" fmla="*/ 946086 h 946086"/>
                <a:gd name="connsiteX1" fmla="*/ 2064860 w 2064860"/>
                <a:gd name="connsiteY1" fmla="*/ 905037 h 946086"/>
                <a:gd name="connsiteX2" fmla="*/ 1484645 w 2064860"/>
                <a:gd name="connsiteY2" fmla="*/ 894853 h 946086"/>
                <a:gd name="connsiteX3" fmla="*/ 1480577 w 2064860"/>
                <a:gd name="connsiteY3" fmla="*/ 755441 h 946086"/>
                <a:gd name="connsiteX4" fmla="*/ 1890227 w 2064860"/>
                <a:gd name="connsiteY4" fmla="*/ 755459 h 946086"/>
                <a:gd name="connsiteX5" fmla="*/ 1871221 w 2064860"/>
                <a:gd name="connsiteY5" fmla="*/ 626934 h 946086"/>
                <a:gd name="connsiteX6" fmla="*/ 1670111 w 2064860"/>
                <a:gd name="connsiteY6" fmla="*/ 627583 h 946086"/>
                <a:gd name="connsiteX7" fmla="*/ 1567464 w 2064860"/>
                <a:gd name="connsiteY7" fmla="*/ 580137 h 946086"/>
                <a:gd name="connsiteX8" fmla="*/ 1519829 w 2064860"/>
                <a:gd name="connsiteY8" fmla="*/ 511756 h 946086"/>
                <a:gd name="connsiteX9" fmla="*/ 1502402 w 2064860"/>
                <a:gd name="connsiteY9" fmla="*/ 356517 h 946086"/>
                <a:gd name="connsiteX10" fmla="*/ 1584887 w 2064860"/>
                <a:gd name="connsiteY10" fmla="*/ 347971 h 946086"/>
                <a:gd name="connsiteX11" fmla="*/ 1576625 w 2064860"/>
                <a:gd name="connsiteY11" fmla="*/ 112586 h 946086"/>
                <a:gd name="connsiteX12" fmla="*/ 1485675 w 2064860"/>
                <a:gd name="connsiteY12" fmla="*/ 121134 h 946086"/>
                <a:gd name="connsiteX13" fmla="*/ 1484879 w 2064860"/>
                <a:gd name="connsiteY13" fmla="*/ 264224 h 946086"/>
                <a:gd name="connsiteX14" fmla="*/ 1382824 w 2064860"/>
                <a:gd name="connsiteY14" fmla="*/ 262096 h 946086"/>
                <a:gd name="connsiteX15" fmla="*/ 1375969 w 2064860"/>
                <a:gd name="connsiteY15" fmla="*/ 0 h 946086"/>
                <a:gd name="connsiteX16" fmla="*/ 1196942 w 2064860"/>
                <a:gd name="connsiteY16" fmla="*/ 85791 h 946086"/>
                <a:gd name="connsiteX17" fmla="*/ 1051972 w 2064860"/>
                <a:gd name="connsiteY17" fmla="*/ 107282 h 946086"/>
                <a:gd name="connsiteX18" fmla="*/ 647514 w 2064860"/>
                <a:gd name="connsiteY18" fmla="*/ 98404 h 946086"/>
                <a:gd name="connsiteX19" fmla="*/ 621437 w 2064860"/>
                <a:gd name="connsiteY19" fmla="*/ 519958 h 946086"/>
                <a:gd name="connsiteX20" fmla="*/ 0 w 2064860"/>
                <a:gd name="connsiteY20" fmla="*/ 795165 h 946086"/>
                <a:gd name="connsiteX21" fmla="*/ 8878 w 2064860"/>
                <a:gd name="connsiteY21" fmla="*/ 946086 h 946086"/>
                <a:gd name="connsiteX0" fmla="*/ 8878 w 2082672"/>
                <a:gd name="connsiteY0" fmla="*/ 946086 h 1392466"/>
                <a:gd name="connsiteX1" fmla="*/ 2082672 w 2082672"/>
                <a:gd name="connsiteY1" fmla="*/ 1392283 h 1392466"/>
                <a:gd name="connsiteX2" fmla="*/ 2064860 w 2082672"/>
                <a:gd name="connsiteY2" fmla="*/ 905037 h 1392466"/>
                <a:gd name="connsiteX3" fmla="*/ 1484645 w 2082672"/>
                <a:gd name="connsiteY3" fmla="*/ 894853 h 1392466"/>
                <a:gd name="connsiteX4" fmla="*/ 1480577 w 2082672"/>
                <a:gd name="connsiteY4" fmla="*/ 755441 h 1392466"/>
                <a:gd name="connsiteX5" fmla="*/ 1890227 w 2082672"/>
                <a:gd name="connsiteY5" fmla="*/ 755459 h 1392466"/>
                <a:gd name="connsiteX6" fmla="*/ 1871221 w 2082672"/>
                <a:gd name="connsiteY6" fmla="*/ 626934 h 1392466"/>
                <a:gd name="connsiteX7" fmla="*/ 1670111 w 2082672"/>
                <a:gd name="connsiteY7" fmla="*/ 627583 h 1392466"/>
                <a:gd name="connsiteX8" fmla="*/ 1567464 w 2082672"/>
                <a:gd name="connsiteY8" fmla="*/ 580137 h 1392466"/>
                <a:gd name="connsiteX9" fmla="*/ 1519829 w 2082672"/>
                <a:gd name="connsiteY9" fmla="*/ 511756 h 1392466"/>
                <a:gd name="connsiteX10" fmla="*/ 1502402 w 2082672"/>
                <a:gd name="connsiteY10" fmla="*/ 356517 h 1392466"/>
                <a:gd name="connsiteX11" fmla="*/ 1584887 w 2082672"/>
                <a:gd name="connsiteY11" fmla="*/ 347971 h 1392466"/>
                <a:gd name="connsiteX12" fmla="*/ 1576625 w 2082672"/>
                <a:gd name="connsiteY12" fmla="*/ 112586 h 1392466"/>
                <a:gd name="connsiteX13" fmla="*/ 1485675 w 2082672"/>
                <a:gd name="connsiteY13" fmla="*/ 121134 h 1392466"/>
                <a:gd name="connsiteX14" fmla="*/ 1484879 w 2082672"/>
                <a:gd name="connsiteY14" fmla="*/ 264224 h 1392466"/>
                <a:gd name="connsiteX15" fmla="*/ 1382824 w 2082672"/>
                <a:gd name="connsiteY15" fmla="*/ 262096 h 1392466"/>
                <a:gd name="connsiteX16" fmla="*/ 1375969 w 2082672"/>
                <a:gd name="connsiteY16" fmla="*/ 0 h 1392466"/>
                <a:gd name="connsiteX17" fmla="*/ 1196942 w 2082672"/>
                <a:gd name="connsiteY17" fmla="*/ 85791 h 1392466"/>
                <a:gd name="connsiteX18" fmla="*/ 1051972 w 2082672"/>
                <a:gd name="connsiteY18" fmla="*/ 107282 h 1392466"/>
                <a:gd name="connsiteX19" fmla="*/ 647514 w 2082672"/>
                <a:gd name="connsiteY19" fmla="*/ 98404 h 1392466"/>
                <a:gd name="connsiteX20" fmla="*/ 621437 w 2082672"/>
                <a:gd name="connsiteY20" fmla="*/ 519958 h 1392466"/>
                <a:gd name="connsiteX21" fmla="*/ 0 w 2082672"/>
                <a:gd name="connsiteY21" fmla="*/ 795165 h 1392466"/>
                <a:gd name="connsiteX22" fmla="*/ 8878 w 2082672"/>
                <a:gd name="connsiteY22" fmla="*/ 946086 h 1392466"/>
                <a:gd name="connsiteX0" fmla="*/ 8878 w 2082672"/>
                <a:gd name="connsiteY0" fmla="*/ 946086 h 1407069"/>
                <a:gd name="connsiteX1" fmla="*/ 1740783 w 2082672"/>
                <a:gd name="connsiteY1" fmla="*/ 1221363 h 1407069"/>
                <a:gd name="connsiteX2" fmla="*/ 2082672 w 2082672"/>
                <a:gd name="connsiteY2" fmla="*/ 1392283 h 1407069"/>
                <a:gd name="connsiteX3" fmla="*/ 2064860 w 2082672"/>
                <a:gd name="connsiteY3" fmla="*/ 905037 h 1407069"/>
                <a:gd name="connsiteX4" fmla="*/ 1484645 w 2082672"/>
                <a:gd name="connsiteY4" fmla="*/ 894853 h 1407069"/>
                <a:gd name="connsiteX5" fmla="*/ 1480577 w 2082672"/>
                <a:gd name="connsiteY5" fmla="*/ 755441 h 1407069"/>
                <a:gd name="connsiteX6" fmla="*/ 1890227 w 2082672"/>
                <a:gd name="connsiteY6" fmla="*/ 755459 h 1407069"/>
                <a:gd name="connsiteX7" fmla="*/ 1871221 w 2082672"/>
                <a:gd name="connsiteY7" fmla="*/ 626934 h 1407069"/>
                <a:gd name="connsiteX8" fmla="*/ 1670111 w 2082672"/>
                <a:gd name="connsiteY8" fmla="*/ 627583 h 1407069"/>
                <a:gd name="connsiteX9" fmla="*/ 1567464 w 2082672"/>
                <a:gd name="connsiteY9" fmla="*/ 580137 h 1407069"/>
                <a:gd name="connsiteX10" fmla="*/ 1519829 w 2082672"/>
                <a:gd name="connsiteY10" fmla="*/ 511756 h 1407069"/>
                <a:gd name="connsiteX11" fmla="*/ 1502402 w 2082672"/>
                <a:gd name="connsiteY11" fmla="*/ 356517 h 1407069"/>
                <a:gd name="connsiteX12" fmla="*/ 1584887 w 2082672"/>
                <a:gd name="connsiteY12" fmla="*/ 347971 h 1407069"/>
                <a:gd name="connsiteX13" fmla="*/ 1576625 w 2082672"/>
                <a:gd name="connsiteY13" fmla="*/ 112586 h 1407069"/>
                <a:gd name="connsiteX14" fmla="*/ 1485675 w 2082672"/>
                <a:gd name="connsiteY14" fmla="*/ 121134 h 1407069"/>
                <a:gd name="connsiteX15" fmla="*/ 1484879 w 2082672"/>
                <a:gd name="connsiteY15" fmla="*/ 264224 h 1407069"/>
                <a:gd name="connsiteX16" fmla="*/ 1382824 w 2082672"/>
                <a:gd name="connsiteY16" fmla="*/ 262096 h 1407069"/>
                <a:gd name="connsiteX17" fmla="*/ 1375969 w 2082672"/>
                <a:gd name="connsiteY17" fmla="*/ 0 h 1407069"/>
                <a:gd name="connsiteX18" fmla="*/ 1196942 w 2082672"/>
                <a:gd name="connsiteY18" fmla="*/ 85791 h 1407069"/>
                <a:gd name="connsiteX19" fmla="*/ 1051972 w 2082672"/>
                <a:gd name="connsiteY19" fmla="*/ 107282 h 1407069"/>
                <a:gd name="connsiteX20" fmla="*/ 647514 w 2082672"/>
                <a:gd name="connsiteY20" fmla="*/ 98404 h 1407069"/>
                <a:gd name="connsiteX21" fmla="*/ 621437 w 2082672"/>
                <a:gd name="connsiteY21" fmla="*/ 519958 h 1407069"/>
                <a:gd name="connsiteX22" fmla="*/ 0 w 2082672"/>
                <a:gd name="connsiteY22" fmla="*/ 795165 h 1407069"/>
                <a:gd name="connsiteX23" fmla="*/ 8878 w 2082672"/>
                <a:gd name="connsiteY23" fmla="*/ 946086 h 1407069"/>
                <a:gd name="connsiteX0" fmla="*/ 8878 w 2082672"/>
                <a:gd name="connsiteY0" fmla="*/ 946086 h 1392283"/>
                <a:gd name="connsiteX1" fmla="*/ 1740783 w 2082672"/>
                <a:gd name="connsiteY1" fmla="*/ 1221363 h 1392283"/>
                <a:gd name="connsiteX2" fmla="*/ 2082672 w 2082672"/>
                <a:gd name="connsiteY2" fmla="*/ 1392283 h 1392283"/>
                <a:gd name="connsiteX3" fmla="*/ 2064860 w 2082672"/>
                <a:gd name="connsiteY3" fmla="*/ 905037 h 1392283"/>
                <a:gd name="connsiteX4" fmla="*/ 1484645 w 2082672"/>
                <a:gd name="connsiteY4" fmla="*/ 894853 h 1392283"/>
                <a:gd name="connsiteX5" fmla="*/ 1480577 w 2082672"/>
                <a:gd name="connsiteY5" fmla="*/ 755441 h 1392283"/>
                <a:gd name="connsiteX6" fmla="*/ 1890227 w 2082672"/>
                <a:gd name="connsiteY6" fmla="*/ 755459 h 1392283"/>
                <a:gd name="connsiteX7" fmla="*/ 1871221 w 2082672"/>
                <a:gd name="connsiteY7" fmla="*/ 626934 h 1392283"/>
                <a:gd name="connsiteX8" fmla="*/ 1670111 w 2082672"/>
                <a:gd name="connsiteY8" fmla="*/ 627583 h 1392283"/>
                <a:gd name="connsiteX9" fmla="*/ 1567464 w 2082672"/>
                <a:gd name="connsiteY9" fmla="*/ 580137 h 1392283"/>
                <a:gd name="connsiteX10" fmla="*/ 1519829 w 2082672"/>
                <a:gd name="connsiteY10" fmla="*/ 511756 h 1392283"/>
                <a:gd name="connsiteX11" fmla="*/ 1502402 w 2082672"/>
                <a:gd name="connsiteY11" fmla="*/ 356517 h 1392283"/>
                <a:gd name="connsiteX12" fmla="*/ 1584887 w 2082672"/>
                <a:gd name="connsiteY12" fmla="*/ 347971 h 1392283"/>
                <a:gd name="connsiteX13" fmla="*/ 1576625 w 2082672"/>
                <a:gd name="connsiteY13" fmla="*/ 112586 h 1392283"/>
                <a:gd name="connsiteX14" fmla="*/ 1485675 w 2082672"/>
                <a:gd name="connsiteY14" fmla="*/ 121134 h 1392283"/>
                <a:gd name="connsiteX15" fmla="*/ 1484879 w 2082672"/>
                <a:gd name="connsiteY15" fmla="*/ 264224 h 1392283"/>
                <a:gd name="connsiteX16" fmla="*/ 1382824 w 2082672"/>
                <a:gd name="connsiteY16" fmla="*/ 262096 h 1392283"/>
                <a:gd name="connsiteX17" fmla="*/ 1375969 w 2082672"/>
                <a:gd name="connsiteY17" fmla="*/ 0 h 1392283"/>
                <a:gd name="connsiteX18" fmla="*/ 1196942 w 2082672"/>
                <a:gd name="connsiteY18" fmla="*/ 85791 h 1392283"/>
                <a:gd name="connsiteX19" fmla="*/ 1051972 w 2082672"/>
                <a:gd name="connsiteY19" fmla="*/ 107282 h 1392283"/>
                <a:gd name="connsiteX20" fmla="*/ 647514 w 2082672"/>
                <a:gd name="connsiteY20" fmla="*/ 98404 h 1392283"/>
                <a:gd name="connsiteX21" fmla="*/ 621437 w 2082672"/>
                <a:gd name="connsiteY21" fmla="*/ 519958 h 1392283"/>
                <a:gd name="connsiteX22" fmla="*/ 0 w 2082672"/>
                <a:gd name="connsiteY22" fmla="*/ 795165 h 1392283"/>
                <a:gd name="connsiteX23" fmla="*/ 8878 w 2082672"/>
                <a:gd name="connsiteY23" fmla="*/ 946086 h 1392283"/>
                <a:gd name="connsiteX0" fmla="*/ 8878 w 2082672"/>
                <a:gd name="connsiteY0" fmla="*/ 946086 h 1392283"/>
                <a:gd name="connsiteX1" fmla="*/ 1706594 w 2082672"/>
                <a:gd name="connsiteY1" fmla="*/ 1024806 h 1392283"/>
                <a:gd name="connsiteX2" fmla="*/ 1740783 w 2082672"/>
                <a:gd name="connsiteY2" fmla="*/ 1221363 h 1392283"/>
                <a:gd name="connsiteX3" fmla="*/ 2082672 w 2082672"/>
                <a:gd name="connsiteY3" fmla="*/ 1392283 h 1392283"/>
                <a:gd name="connsiteX4" fmla="*/ 2064860 w 2082672"/>
                <a:gd name="connsiteY4" fmla="*/ 905037 h 1392283"/>
                <a:gd name="connsiteX5" fmla="*/ 1484645 w 2082672"/>
                <a:gd name="connsiteY5" fmla="*/ 894853 h 1392283"/>
                <a:gd name="connsiteX6" fmla="*/ 1480577 w 2082672"/>
                <a:gd name="connsiteY6" fmla="*/ 755441 h 1392283"/>
                <a:gd name="connsiteX7" fmla="*/ 1890227 w 2082672"/>
                <a:gd name="connsiteY7" fmla="*/ 755459 h 1392283"/>
                <a:gd name="connsiteX8" fmla="*/ 1871221 w 2082672"/>
                <a:gd name="connsiteY8" fmla="*/ 626934 h 1392283"/>
                <a:gd name="connsiteX9" fmla="*/ 1670111 w 2082672"/>
                <a:gd name="connsiteY9" fmla="*/ 627583 h 1392283"/>
                <a:gd name="connsiteX10" fmla="*/ 1567464 w 2082672"/>
                <a:gd name="connsiteY10" fmla="*/ 580137 h 1392283"/>
                <a:gd name="connsiteX11" fmla="*/ 1519829 w 2082672"/>
                <a:gd name="connsiteY11" fmla="*/ 511756 h 1392283"/>
                <a:gd name="connsiteX12" fmla="*/ 1502402 w 2082672"/>
                <a:gd name="connsiteY12" fmla="*/ 356517 h 1392283"/>
                <a:gd name="connsiteX13" fmla="*/ 1584887 w 2082672"/>
                <a:gd name="connsiteY13" fmla="*/ 347971 h 1392283"/>
                <a:gd name="connsiteX14" fmla="*/ 1576625 w 2082672"/>
                <a:gd name="connsiteY14" fmla="*/ 112586 h 1392283"/>
                <a:gd name="connsiteX15" fmla="*/ 1485675 w 2082672"/>
                <a:gd name="connsiteY15" fmla="*/ 121134 h 1392283"/>
                <a:gd name="connsiteX16" fmla="*/ 1484879 w 2082672"/>
                <a:gd name="connsiteY16" fmla="*/ 264224 h 1392283"/>
                <a:gd name="connsiteX17" fmla="*/ 1382824 w 2082672"/>
                <a:gd name="connsiteY17" fmla="*/ 262096 h 1392283"/>
                <a:gd name="connsiteX18" fmla="*/ 1375969 w 2082672"/>
                <a:gd name="connsiteY18" fmla="*/ 0 h 1392283"/>
                <a:gd name="connsiteX19" fmla="*/ 1196942 w 2082672"/>
                <a:gd name="connsiteY19" fmla="*/ 85791 h 1392283"/>
                <a:gd name="connsiteX20" fmla="*/ 1051972 w 2082672"/>
                <a:gd name="connsiteY20" fmla="*/ 107282 h 1392283"/>
                <a:gd name="connsiteX21" fmla="*/ 647514 w 2082672"/>
                <a:gd name="connsiteY21" fmla="*/ 98404 h 1392283"/>
                <a:gd name="connsiteX22" fmla="*/ 621437 w 2082672"/>
                <a:gd name="connsiteY22" fmla="*/ 519958 h 1392283"/>
                <a:gd name="connsiteX23" fmla="*/ 0 w 2082672"/>
                <a:gd name="connsiteY23" fmla="*/ 795165 h 1392283"/>
                <a:gd name="connsiteX24" fmla="*/ 8878 w 2082672"/>
                <a:gd name="connsiteY24" fmla="*/ 946086 h 1392283"/>
                <a:gd name="connsiteX0" fmla="*/ 8878 w 2082672"/>
                <a:gd name="connsiteY0" fmla="*/ 946086 h 1392283"/>
                <a:gd name="connsiteX1" fmla="*/ 1706594 w 2082672"/>
                <a:gd name="connsiteY1" fmla="*/ 1024806 h 1392283"/>
                <a:gd name="connsiteX2" fmla="*/ 1740783 w 2082672"/>
                <a:gd name="connsiteY2" fmla="*/ 1221363 h 1392283"/>
                <a:gd name="connsiteX3" fmla="*/ 2082672 w 2082672"/>
                <a:gd name="connsiteY3" fmla="*/ 1392283 h 1392283"/>
                <a:gd name="connsiteX4" fmla="*/ 2064860 w 2082672"/>
                <a:gd name="connsiteY4" fmla="*/ 905037 h 1392283"/>
                <a:gd name="connsiteX5" fmla="*/ 1484645 w 2082672"/>
                <a:gd name="connsiteY5" fmla="*/ 894853 h 1392283"/>
                <a:gd name="connsiteX6" fmla="*/ 1480577 w 2082672"/>
                <a:gd name="connsiteY6" fmla="*/ 755441 h 1392283"/>
                <a:gd name="connsiteX7" fmla="*/ 1890227 w 2082672"/>
                <a:gd name="connsiteY7" fmla="*/ 755459 h 1392283"/>
                <a:gd name="connsiteX8" fmla="*/ 1871221 w 2082672"/>
                <a:gd name="connsiteY8" fmla="*/ 626934 h 1392283"/>
                <a:gd name="connsiteX9" fmla="*/ 1670111 w 2082672"/>
                <a:gd name="connsiteY9" fmla="*/ 627583 h 1392283"/>
                <a:gd name="connsiteX10" fmla="*/ 1567464 w 2082672"/>
                <a:gd name="connsiteY10" fmla="*/ 580137 h 1392283"/>
                <a:gd name="connsiteX11" fmla="*/ 1519829 w 2082672"/>
                <a:gd name="connsiteY11" fmla="*/ 511756 h 1392283"/>
                <a:gd name="connsiteX12" fmla="*/ 1502402 w 2082672"/>
                <a:gd name="connsiteY12" fmla="*/ 356517 h 1392283"/>
                <a:gd name="connsiteX13" fmla="*/ 1584887 w 2082672"/>
                <a:gd name="connsiteY13" fmla="*/ 347971 h 1392283"/>
                <a:gd name="connsiteX14" fmla="*/ 1576625 w 2082672"/>
                <a:gd name="connsiteY14" fmla="*/ 112586 h 1392283"/>
                <a:gd name="connsiteX15" fmla="*/ 1485675 w 2082672"/>
                <a:gd name="connsiteY15" fmla="*/ 121134 h 1392283"/>
                <a:gd name="connsiteX16" fmla="*/ 1484879 w 2082672"/>
                <a:gd name="connsiteY16" fmla="*/ 264224 h 1392283"/>
                <a:gd name="connsiteX17" fmla="*/ 1382824 w 2082672"/>
                <a:gd name="connsiteY17" fmla="*/ 262096 h 1392283"/>
                <a:gd name="connsiteX18" fmla="*/ 1375969 w 2082672"/>
                <a:gd name="connsiteY18" fmla="*/ 0 h 1392283"/>
                <a:gd name="connsiteX19" fmla="*/ 1196942 w 2082672"/>
                <a:gd name="connsiteY19" fmla="*/ 85791 h 1392283"/>
                <a:gd name="connsiteX20" fmla="*/ 1051972 w 2082672"/>
                <a:gd name="connsiteY20" fmla="*/ 107282 h 1392283"/>
                <a:gd name="connsiteX21" fmla="*/ 647514 w 2082672"/>
                <a:gd name="connsiteY21" fmla="*/ 98404 h 1392283"/>
                <a:gd name="connsiteX22" fmla="*/ 621437 w 2082672"/>
                <a:gd name="connsiteY22" fmla="*/ 519958 h 1392283"/>
                <a:gd name="connsiteX23" fmla="*/ 0 w 2082672"/>
                <a:gd name="connsiteY23" fmla="*/ 795165 h 1392283"/>
                <a:gd name="connsiteX24" fmla="*/ 8878 w 2082672"/>
                <a:gd name="connsiteY24" fmla="*/ 946086 h 1392283"/>
                <a:gd name="connsiteX0" fmla="*/ 8878 w 2082672"/>
                <a:gd name="connsiteY0" fmla="*/ 946086 h 1392283"/>
                <a:gd name="connsiteX1" fmla="*/ 1706594 w 2082672"/>
                <a:gd name="connsiteY1" fmla="*/ 1024806 h 1392283"/>
                <a:gd name="connsiteX2" fmla="*/ 1740783 w 2082672"/>
                <a:gd name="connsiteY2" fmla="*/ 1221363 h 1392283"/>
                <a:gd name="connsiteX3" fmla="*/ 2082672 w 2082672"/>
                <a:gd name="connsiteY3" fmla="*/ 1392283 h 1392283"/>
                <a:gd name="connsiteX4" fmla="*/ 2064860 w 2082672"/>
                <a:gd name="connsiteY4" fmla="*/ 905037 h 1392283"/>
                <a:gd name="connsiteX5" fmla="*/ 1484645 w 2082672"/>
                <a:gd name="connsiteY5" fmla="*/ 894853 h 1392283"/>
                <a:gd name="connsiteX6" fmla="*/ 1480577 w 2082672"/>
                <a:gd name="connsiteY6" fmla="*/ 755441 h 1392283"/>
                <a:gd name="connsiteX7" fmla="*/ 1890227 w 2082672"/>
                <a:gd name="connsiteY7" fmla="*/ 755459 h 1392283"/>
                <a:gd name="connsiteX8" fmla="*/ 1871221 w 2082672"/>
                <a:gd name="connsiteY8" fmla="*/ 626934 h 1392283"/>
                <a:gd name="connsiteX9" fmla="*/ 1670111 w 2082672"/>
                <a:gd name="connsiteY9" fmla="*/ 627583 h 1392283"/>
                <a:gd name="connsiteX10" fmla="*/ 1567464 w 2082672"/>
                <a:gd name="connsiteY10" fmla="*/ 580137 h 1392283"/>
                <a:gd name="connsiteX11" fmla="*/ 1519829 w 2082672"/>
                <a:gd name="connsiteY11" fmla="*/ 511756 h 1392283"/>
                <a:gd name="connsiteX12" fmla="*/ 1502402 w 2082672"/>
                <a:gd name="connsiteY12" fmla="*/ 356517 h 1392283"/>
                <a:gd name="connsiteX13" fmla="*/ 1584887 w 2082672"/>
                <a:gd name="connsiteY13" fmla="*/ 347971 h 1392283"/>
                <a:gd name="connsiteX14" fmla="*/ 1576625 w 2082672"/>
                <a:gd name="connsiteY14" fmla="*/ 112586 h 1392283"/>
                <a:gd name="connsiteX15" fmla="*/ 1485675 w 2082672"/>
                <a:gd name="connsiteY15" fmla="*/ 121134 h 1392283"/>
                <a:gd name="connsiteX16" fmla="*/ 1484879 w 2082672"/>
                <a:gd name="connsiteY16" fmla="*/ 264224 h 1392283"/>
                <a:gd name="connsiteX17" fmla="*/ 1382824 w 2082672"/>
                <a:gd name="connsiteY17" fmla="*/ 262096 h 1392283"/>
                <a:gd name="connsiteX18" fmla="*/ 1375969 w 2082672"/>
                <a:gd name="connsiteY18" fmla="*/ 0 h 1392283"/>
                <a:gd name="connsiteX19" fmla="*/ 1196942 w 2082672"/>
                <a:gd name="connsiteY19" fmla="*/ 85791 h 1392283"/>
                <a:gd name="connsiteX20" fmla="*/ 1051972 w 2082672"/>
                <a:gd name="connsiteY20" fmla="*/ 107282 h 1392283"/>
                <a:gd name="connsiteX21" fmla="*/ 647514 w 2082672"/>
                <a:gd name="connsiteY21" fmla="*/ 98404 h 1392283"/>
                <a:gd name="connsiteX22" fmla="*/ 621437 w 2082672"/>
                <a:gd name="connsiteY22" fmla="*/ 519958 h 1392283"/>
                <a:gd name="connsiteX23" fmla="*/ 0 w 2082672"/>
                <a:gd name="connsiteY23" fmla="*/ 795165 h 1392283"/>
                <a:gd name="connsiteX24" fmla="*/ 8878 w 2082672"/>
                <a:gd name="connsiteY24" fmla="*/ 946086 h 1392283"/>
                <a:gd name="connsiteX0" fmla="*/ 8878 w 2082672"/>
                <a:gd name="connsiteY0" fmla="*/ 946086 h 1392283"/>
                <a:gd name="connsiteX1" fmla="*/ 1732521 w 2082672"/>
                <a:gd name="connsiteY1" fmla="*/ 1024830 h 1392283"/>
                <a:gd name="connsiteX2" fmla="*/ 1740783 w 2082672"/>
                <a:gd name="connsiteY2" fmla="*/ 1221363 h 1392283"/>
                <a:gd name="connsiteX3" fmla="*/ 2082672 w 2082672"/>
                <a:gd name="connsiteY3" fmla="*/ 1392283 h 1392283"/>
                <a:gd name="connsiteX4" fmla="*/ 2064860 w 2082672"/>
                <a:gd name="connsiteY4" fmla="*/ 905037 h 1392283"/>
                <a:gd name="connsiteX5" fmla="*/ 1484645 w 2082672"/>
                <a:gd name="connsiteY5" fmla="*/ 894853 h 1392283"/>
                <a:gd name="connsiteX6" fmla="*/ 1480577 w 2082672"/>
                <a:gd name="connsiteY6" fmla="*/ 755441 h 1392283"/>
                <a:gd name="connsiteX7" fmla="*/ 1890227 w 2082672"/>
                <a:gd name="connsiteY7" fmla="*/ 755459 h 1392283"/>
                <a:gd name="connsiteX8" fmla="*/ 1871221 w 2082672"/>
                <a:gd name="connsiteY8" fmla="*/ 626934 h 1392283"/>
                <a:gd name="connsiteX9" fmla="*/ 1670111 w 2082672"/>
                <a:gd name="connsiteY9" fmla="*/ 627583 h 1392283"/>
                <a:gd name="connsiteX10" fmla="*/ 1567464 w 2082672"/>
                <a:gd name="connsiteY10" fmla="*/ 580137 h 1392283"/>
                <a:gd name="connsiteX11" fmla="*/ 1519829 w 2082672"/>
                <a:gd name="connsiteY11" fmla="*/ 511756 h 1392283"/>
                <a:gd name="connsiteX12" fmla="*/ 1502402 w 2082672"/>
                <a:gd name="connsiteY12" fmla="*/ 356517 h 1392283"/>
                <a:gd name="connsiteX13" fmla="*/ 1584887 w 2082672"/>
                <a:gd name="connsiteY13" fmla="*/ 347971 h 1392283"/>
                <a:gd name="connsiteX14" fmla="*/ 1576625 w 2082672"/>
                <a:gd name="connsiteY14" fmla="*/ 112586 h 1392283"/>
                <a:gd name="connsiteX15" fmla="*/ 1485675 w 2082672"/>
                <a:gd name="connsiteY15" fmla="*/ 121134 h 1392283"/>
                <a:gd name="connsiteX16" fmla="*/ 1484879 w 2082672"/>
                <a:gd name="connsiteY16" fmla="*/ 264224 h 1392283"/>
                <a:gd name="connsiteX17" fmla="*/ 1382824 w 2082672"/>
                <a:gd name="connsiteY17" fmla="*/ 262096 h 1392283"/>
                <a:gd name="connsiteX18" fmla="*/ 1375969 w 2082672"/>
                <a:gd name="connsiteY18" fmla="*/ 0 h 1392283"/>
                <a:gd name="connsiteX19" fmla="*/ 1196942 w 2082672"/>
                <a:gd name="connsiteY19" fmla="*/ 85791 h 1392283"/>
                <a:gd name="connsiteX20" fmla="*/ 1051972 w 2082672"/>
                <a:gd name="connsiteY20" fmla="*/ 107282 h 1392283"/>
                <a:gd name="connsiteX21" fmla="*/ 647514 w 2082672"/>
                <a:gd name="connsiteY21" fmla="*/ 98404 h 1392283"/>
                <a:gd name="connsiteX22" fmla="*/ 621437 w 2082672"/>
                <a:gd name="connsiteY22" fmla="*/ 519958 h 1392283"/>
                <a:gd name="connsiteX23" fmla="*/ 0 w 2082672"/>
                <a:gd name="connsiteY23" fmla="*/ 795165 h 1392283"/>
                <a:gd name="connsiteX24" fmla="*/ 8878 w 2082672"/>
                <a:gd name="connsiteY24" fmla="*/ 946086 h 1392283"/>
                <a:gd name="connsiteX0" fmla="*/ 8878 w 2082672"/>
                <a:gd name="connsiteY0" fmla="*/ 946086 h 1392283"/>
                <a:gd name="connsiteX1" fmla="*/ 1732521 w 2082672"/>
                <a:gd name="connsiteY1" fmla="*/ 1024830 h 1392283"/>
                <a:gd name="connsiteX2" fmla="*/ 1740783 w 2082672"/>
                <a:gd name="connsiteY2" fmla="*/ 1221363 h 1392283"/>
                <a:gd name="connsiteX3" fmla="*/ 2082672 w 2082672"/>
                <a:gd name="connsiteY3" fmla="*/ 1392283 h 1392283"/>
                <a:gd name="connsiteX4" fmla="*/ 2064860 w 2082672"/>
                <a:gd name="connsiteY4" fmla="*/ 905037 h 1392283"/>
                <a:gd name="connsiteX5" fmla="*/ 1484645 w 2082672"/>
                <a:gd name="connsiteY5" fmla="*/ 894853 h 1392283"/>
                <a:gd name="connsiteX6" fmla="*/ 1480577 w 2082672"/>
                <a:gd name="connsiteY6" fmla="*/ 755441 h 1392283"/>
                <a:gd name="connsiteX7" fmla="*/ 1890227 w 2082672"/>
                <a:gd name="connsiteY7" fmla="*/ 755459 h 1392283"/>
                <a:gd name="connsiteX8" fmla="*/ 1871221 w 2082672"/>
                <a:gd name="connsiteY8" fmla="*/ 626934 h 1392283"/>
                <a:gd name="connsiteX9" fmla="*/ 1670111 w 2082672"/>
                <a:gd name="connsiteY9" fmla="*/ 627583 h 1392283"/>
                <a:gd name="connsiteX10" fmla="*/ 1567464 w 2082672"/>
                <a:gd name="connsiteY10" fmla="*/ 580137 h 1392283"/>
                <a:gd name="connsiteX11" fmla="*/ 1519829 w 2082672"/>
                <a:gd name="connsiteY11" fmla="*/ 511756 h 1392283"/>
                <a:gd name="connsiteX12" fmla="*/ 1502402 w 2082672"/>
                <a:gd name="connsiteY12" fmla="*/ 356517 h 1392283"/>
                <a:gd name="connsiteX13" fmla="*/ 1584887 w 2082672"/>
                <a:gd name="connsiteY13" fmla="*/ 347971 h 1392283"/>
                <a:gd name="connsiteX14" fmla="*/ 1576625 w 2082672"/>
                <a:gd name="connsiteY14" fmla="*/ 112586 h 1392283"/>
                <a:gd name="connsiteX15" fmla="*/ 1485675 w 2082672"/>
                <a:gd name="connsiteY15" fmla="*/ 121134 h 1392283"/>
                <a:gd name="connsiteX16" fmla="*/ 1484879 w 2082672"/>
                <a:gd name="connsiteY16" fmla="*/ 264224 h 1392283"/>
                <a:gd name="connsiteX17" fmla="*/ 1382824 w 2082672"/>
                <a:gd name="connsiteY17" fmla="*/ 262096 h 1392283"/>
                <a:gd name="connsiteX18" fmla="*/ 1375969 w 2082672"/>
                <a:gd name="connsiteY18" fmla="*/ 0 h 1392283"/>
                <a:gd name="connsiteX19" fmla="*/ 1196942 w 2082672"/>
                <a:gd name="connsiteY19" fmla="*/ 85791 h 1392283"/>
                <a:gd name="connsiteX20" fmla="*/ 1051972 w 2082672"/>
                <a:gd name="connsiteY20" fmla="*/ 107282 h 1392283"/>
                <a:gd name="connsiteX21" fmla="*/ 647514 w 2082672"/>
                <a:gd name="connsiteY21" fmla="*/ 98404 h 1392283"/>
                <a:gd name="connsiteX22" fmla="*/ 621437 w 2082672"/>
                <a:gd name="connsiteY22" fmla="*/ 519958 h 1392283"/>
                <a:gd name="connsiteX23" fmla="*/ 0 w 2082672"/>
                <a:gd name="connsiteY23" fmla="*/ 795165 h 1392283"/>
                <a:gd name="connsiteX24" fmla="*/ 8878 w 2082672"/>
                <a:gd name="connsiteY24" fmla="*/ 946086 h 1392283"/>
                <a:gd name="connsiteX0" fmla="*/ 8878 w 2082672"/>
                <a:gd name="connsiteY0" fmla="*/ 946086 h 1392283"/>
                <a:gd name="connsiteX1" fmla="*/ 980081 w 2082672"/>
                <a:gd name="connsiteY1" fmla="*/ 982076 h 1392283"/>
                <a:gd name="connsiteX2" fmla="*/ 1732521 w 2082672"/>
                <a:gd name="connsiteY2" fmla="*/ 1024830 h 1392283"/>
                <a:gd name="connsiteX3" fmla="*/ 1740783 w 2082672"/>
                <a:gd name="connsiteY3" fmla="*/ 1221363 h 1392283"/>
                <a:gd name="connsiteX4" fmla="*/ 2082672 w 2082672"/>
                <a:gd name="connsiteY4" fmla="*/ 1392283 h 1392283"/>
                <a:gd name="connsiteX5" fmla="*/ 2064860 w 2082672"/>
                <a:gd name="connsiteY5" fmla="*/ 905037 h 1392283"/>
                <a:gd name="connsiteX6" fmla="*/ 1484645 w 2082672"/>
                <a:gd name="connsiteY6" fmla="*/ 894853 h 1392283"/>
                <a:gd name="connsiteX7" fmla="*/ 1480577 w 2082672"/>
                <a:gd name="connsiteY7" fmla="*/ 755441 h 1392283"/>
                <a:gd name="connsiteX8" fmla="*/ 1890227 w 2082672"/>
                <a:gd name="connsiteY8" fmla="*/ 755459 h 1392283"/>
                <a:gd name="connsiteX9" fmla="*/ 1871221 w 2082672"/>
                <a:gd name="connsiteY9" fmla="*/ 626934 h 1392283"/>
                <a:gd name="connsiteX10" fmla="*/ 1670111 w 2082672"/>
                <a:gd name="connsiteY10" fmla="*/ 627583 h 1392283"/>
                <a:gd name="connsiteX11" fmla="*/ 1567464 w 2082672"/>
                <a:gd name="connsiteY11" fmla="*/ 580137 h 1392283"/>
                <a:gd name="connsiteX12" fmla="*/ 1519829 w 2082672"/>
                <a:gd name="connsiteY12" fmla="*/ 511756 h 1392283"/>
                <a:gd name="connsiteX13" fmla="*/ 1502402 w 2082672"/>
                <a:gd name="connsiteY13" fmla="*/ 356517 h 1392283"/>
                <a:gd name="connsiteX14" fmla="*/ 1584887 w 2082672"/>
                <a:gd name="connsiteY14" fmla="*/ 347971 h 1392283"/>
                <a:gd name="connsiteX15" fmla="*/ 1576625 w 2082672"/>
                <a:gd name="connsiteY15" fmla="*/ 112586 h 1392283"/>
                <a:gd name="connsiteX16" fmla="*/ 1485675 w 2082672"/>
                <a:gd name="connsiteY16" fmla="*/ 121134 h 1392283"/>
                <a:gd name="connsiteX17" fmla="*/ 1484879 w 2082672"/>
                <a:gd name="connsiteY17" fmla="*/ 264224 h 1392283"/>
                <a:gd name="connsiteX18" fmla="*/ 1382824 w 2082672"/>
                <a:gd name="connsiteY18" fmla="*/ 262096 h 1392283"/>
                <a:gd name="connsiteX19" fmla="*/ 1375969 w 2082672"/>
                <a:gd name="connsiteY19" fmla="*/ 0 h 1392283"/>
                <a:gd name="connsiteX20" fmla="*/ 1196942 w 2082672"/>
                <a:gd name="connsiteY20" fmla="*/ 85791 h 1392283"/>
                <a:gd name="connsiteX21" fmla="*/ 1051972 w 2082672"/>
                <a:gd name="connsiteY21" fmla="*/ 107282 h 1392283"/>
                <a:gd name="connsiteX22" fmla="*/ 647514 w 2082672"/>
                <a:gd name="connsiteY22" fmla="*/ 98404 h 1392283"/>
                <a:gd name="connsiteX23" fmla="*/ 621437 w 2082672"/>
                <a:gd name="connsiteY23" fmla="*/ 519958 h 1392283"/>
                <a:gd name="connsiteX24" fmla="*/ 0 w 2082672"/>
                <a:gd name="connsiteY24" fmla="*/ 795165 h 1392283"/>
                <a:gd name="connsiteX25" fmla="*/ 8878 w 2082672"/>
                <a:gd name="connsiteY25" fmla="*/ 946086 h 1392283"/>
                <a:gd name="connsiteX0" fmla="*/ 8878 w 2082672"/>
                <a:gd name="connsiteY0" fmla="*/ 946086 h 1392283"/>
                <a:gd name="connsiteX1" fmla="*/ 1467435 w 2082672"/>
                <a:gd name="connsiteY1" fmla="*/ 1016282 h 1392283"/>
                <a:gd name="connsiteX2" fmla="*/ 1732521 w 2082672"/>
                <a:gd name="connsiteY2" fmla="*/ 1024830 h 1392283"/>
                <a:gd name="connsiteX3" fmla="*/ 1740783 w 2082672"/>
                <a:gd name="connsiteY3" fmla="*/ 1221363 h 1392283"/>
                <a:gd name="connsiteX4" fmla="*/ 2082672 w 2082672"/>
                <a:gd name="connsiteY4" fmla="*/ 1392283 h 1392283"/>
                <a:gd name="connsiteX5" fmla="*/ 2064860 w 2082672"/>
                <a:gd name="connsiteY5" fmla="*/ 905037 h 1392283"/>
                <a:gd name="connsiteX6" fmla="*/ 1484645 w 2082672"/>
                <a:gd name="connsiteY6" fmla="*/ 894853 h 1392283"/>
                <a:gd name="connsiteX7" fmla="*/ 1480577 w 2082672"/>
                <a:gd name="connsiteY7" fmla="*/ 755441 h 1392283"/>
                <a:gd name="connsiteX8" fmla="*/ 1890227 w 2082672"/>
                <a:gd name="connsiteY8" fmla="*/ 755459 h 1392283"/>
                <a:gd name="connsiteX9" fmla="*/ 1871221 w 2082672"/>
                <a:gd name="connsiteY9" fmla="*/ 626934 h 1392283"/>
                <a:gd name="connsiteX10" fmla="*/ 1670111 w 2082672"/>
                <a:gd name="connsiteY10" fmla="*/ 627583 h 1392283"/>
                <a:gd name="connsiteX11" fmla="*/ 1567464 w 2082672"/>
                <a:gd name="connsiteY11" fmla="*/ 580137 h 1392283"/>
                <a:gd name="connsiteX12" fmla="*/ 1519829 w 2082672"/>
                <a:gd name="connsiteY12" fmla="*/ 511756 h 1392283"/>
                <a:gd name="connsiteX13" fmla="*/ 1502402 w 2082672"/>
                <a:gd name="connsiteY13" fmla="*/ 356517 h 1392283"/>
                <a:gd name="connsiteX14" fmla="*/ 1584887 w 2082672"/>
                <a:gd name="connsiteY14" fmla="*/ 347971 h 1392283"/>
                <a:gd name="connsiteX15" fmla="*/ 1576625 w 2082672"/>
                <a:gd name="connsiteY15" fmla="*/ 112586 h 1392283"/>
                <a:gd name="connsiteX16" fmla="*/ 1485675 w 2082672"/>
                <a:gd name="connsiteY16" fmla="*/ 121134 h 1392283"/>
                <a:gd name="connsiteX17" fmla="*/ 1484879 w 2082672"/>
                <a:gd name="connsiteY17" fmla="*/ 264224 h 1392283"/>
                <a:gd name="connsiteX18" fmla="*/ 1382824 w 2082672"/>
                <a:gd name="connsiteY18" fmla="*/ 262096 h 1392283"/>
                <a:gd name="connsiteX19" fmla="*/ 1375969 w 2082672"/>
                <a:gd name="connsiteY19" fmla="*/ 0 h 1392283"/>
                <a:gd name="connsiteX20" fmla="*/ 1196942 w 2082672"/>
                <a:gd name="connsiteY20" fmla="*/ 85791 h 1392283"/>
                <a:gd name="connsiteX21" fmla="*/ 1051972 w 2082672"/>
                <a:gd name="connsiteY21" fmla="*/ 107282 h 1392283"/>
                <a:gd name="connsiteX22" fmla="*/ 647514 w 2082672"/>
                <a:gd name="connsiteY22" fmla="*/ 98404 h 1392283"/>
                <a:gd name="connsiteX23" fmla="*/ 621437 w 2082672"/>
                <a:gd name="connsiteY23" fmla="*/ 519958 h 1392283"/>
                <a:gd name="connsiteX24" fmla="*/ 0 w 2082672"/>
                <a:gd name="connsiteY24" fmla="*/ 795165 h 1392283"/>
                <a:gd name="connsiteX25" fmla="*/ 8878 w 2082672"/>
                <a:gd name="connsiteY25" fmla="*/ 946086 h 1392283"/>
                <a:gd name="connsiteX0" fmla="*/ 8878 w 2082672"/>
                <a:gd name="connsiteY0" fmla="*/ 946086 h 1392283"/>
                <a:gd name="connsiteX1" fmla="*/ 1057006 w 2082672"/>
                <a:gd name="connsiteY1" fmla="*/ 999167 h 1392283"/>
                <a:gd name="connsiteX2" fmla="*/ 1467435 w 2082672"/>
                <a:gd name="connsiteY2" fmla="*/ 1016282 h 1392283"/>
                <a:gd name="connsiteX3" fmla="*/ 1732521 w 2082672"/>
                <a:gd name="connsiteY3" fmla="*/ 1024830 h 1392283"/>
                <a:gd name="connsiteX4" fmla="*/ 1740783 w 2082672"/>
                <a:gd name="connsiteY4" fmla="*/ 1221363 h 1392283"/>
                <a:gd name="connsiteX5" fmla="*/ 2082672 w 2082672"/>
                <a:gd name="connsiteY5" fmla="*/ 1392283 h 1392283"/>
                <a:gd name="connsiteX6" fmla="*/ 2064860 w 2082672"/>
                <a:gd name="connsiteY6" fmla="*/ 905037 h 1392283"/>
                <a:gd name="connsiteX7" fmla="*/ 1484645 w 2082672"/>
                <a:gd name="connsiteY7" fmla="*/ 894853 h 1392283"/>
                <a:gd name="connsiteX8" fmla="*/ 1480577 w 2082672"/>
                <a:gd name="connsiteY8" fmla="*/ 755441 h 1392283"/>
                <a:gd name="connsiteX9" fmla="*/ 1890227 w 2082672"/>
                <a:gd name="connsiteY9" fmla="*/ 755459 h 1392283"/>
                <a:gd name="connsiteX10" fmla="*/ 1871221 w 2082672"/>
                <a:gd name="connsiteY10" fmla="*/ 626934 h 1392283"/>
                <a:gd name="connsiteX11" fmla="*/ 1670111 w 2082672"/>
                <a:gd name="connsiteY11" fmla="*/ 627583 h 1392283"/>
                <a:gd name="connsiteX12" fmla="*/ 1567464 w 2082672"/>
                <a:gd name="connsiteY12" fmla="*/ 580137 h 1392283"/>
                <a:gd name="connsiteX13" fmla="*/ 1519829 w 2082672"/>
                <a:gd name="connsiteY13" fmla="*/ 511756 h 1392283"/>
                <a:gd name="connsiteX14" fmla="*/ 1502402 w 2082672"/>
                <a:gd name="connsiteY14" fmla="*/ 356517 h 1392283"/>
                <a:gd name="connsiteX15" fmla="*/ 1584887 w 2082672"/>
                <a:gd name="connsiteY15" fmla="*/ 347971 h 1392283"/>
                <a:gd name="connsiteX16" fmla="*/ 1576625 w 2082672"/>
                <a:gd name="connsiteY16" fmla="*/ 112586 h 1392283"/>
                <a:gd name="connsiteX17" fmla="*/ 1485675 w 2082672"/>
                <a:gd name="connsiteY17" fmla="*/ 121134 h 1392283"/>
                <a:gd name="connsiteX18" fmla="*/ 1484879 w 2082672"/>
                <a:gd name="connsiteY18" fmla="*/ 264224 h 1392283"/>
                <a:gd name="connsiteX19" fmla="*/ 1382824 w 2082672"/>
                <a:gd name="connsiteY19" fmla="*/ 262096 h 1392283"/>
                <a:gd name="connsiteX20" fmla="*/ 1375969 w 2082672"/>
                <a:gd name="connsiteY20" fmla="*/ 0 h 1392283"/>
                <a:gd name="connsiteX21" fmla="*/ 1196942 w 2082672"/>
                <a:gd name="connsiteY21" fmla="*/ 85791 h 1392283"/>
                <a:gd name="connsiteX22" fmla="*/ 1051972 w 2082672"/>
                <a:gd name="connsiteY22" fmla="*/ 107282 h 1392283"/>
                <a:gd name="connsiteX23" fmla="*/ 647514 w 2082672"/>
                <a:gd name="connsiteY23" fmla="*/ 98404 h 1392283"/>
                <a:gd name="connsiteX24" fmla="*/ 621437 w 2082672"/>
                <a:gd name="connsiteY24" fmla="*/ 519958 h 1392283"/>
                <a:gd name="connsiteX25" fmla="*/ 0 w 2082672"/>
                <a:gd name="connsiteY25" fmla="*/ 795165 h 1392283"/>
                <a:gd name="connsiteX26" fmla="*/ 8878 w 2082672"/>
                <a:gd name="connsiteY26" fmla="*/ 946086 h 1392283"/>
                <a:gd name="connsiteX0" fmla="*/ 8878 w 2082672"/>
                <a:gd name="connsiteY0" fmla="*/ 946086 h 1392283"/>
                <a:gd name="connsiteX1" fmla="*/ 1493091 w 2082672"/>
                <a:gd name="connsiteY1" fmla="*/ 1135926 h 1392283"/>
                <a:gd name="connsiteX2" fmla="*/ 1467435 w 2082672"/>
                <a:gd name="connsiteY2" fmla="*/ 1016282 h 1392283"/>
                <a:gd name="connsiteX3" fmla="*/ 1732521 w 2082672"/>
                <a:gd name="connsiteY3" fmla="*/ 1024830 h 1392283"/>
                <a:gd name="connsiteX4" fmla="*/ 1740783 w 2082672"/>
                <a:gd name="connsiteY4" fmla="*/ 1221363 h 1392283"/>
                <a:gd name="connsiteX5" fmla="*/ 2082672 w 2082672"/>
                <a:gd name="connsiteY5" fmla="*/ 1392283 h 1392283"/>
                <a:gd name="connsiteX6" fmla="*/ 2064860 w 2082672"/>
                <a:gd name="connsiteY6" fmla="*/ 905037 h 1392283"/>
                <a:gd name="connsiteX7" fmla="*/ 1484645 w 2082672"/>
                <a:gd name="connsiteY7" fmla="*/ 894853 h 1392283"/>
                <a:gd name="connsiteX8" fmla="*/ 1480577 w 2082672"/>
                <a:gd name="connsiteY8" fmla="*/ 755441 h 1392283"/>
                <a:gd name="connsiteX9" fmla="*/ 1890227 w 2082672"/>
                <a:gd name="connsiteY9" fmla="*/ 755459 h 1392283"/>
                <a:gd name="connsiteX10" fmla="*/ 1871221 w 2082672"/>
                <a:gd name="connsiteY10" fmla="*/ 626934 h 1392283"/>
                <a:gd name="connsiteX11" fmla="*/ 1670111 w 2082672"/>
                <a:gd name="connsiteY11" fmla="*/ 627583 h 1392283"/>
                <a:gd name="connsiteX12" fmla="*/ 1567464 w 2082672"/>
                <a:gd name="connsiteY12" fmla="*/ 580137 h 1392283"/>
                <a:gd name="connsiteX13" fmla="*/ 1519829 w 2082672"/>
                <a:gd name="connsiteY13" fmla="*/ 511756 h 1392283"/>
                <a:gd name="connsiteX14" fmla="*/ 1502402 w 2082672"/>
                <a:gd name="connsiteY14" fmla="*/ 356517 h 1392283"/>
                <a:gd name="connsiteX15" fmla="*/ 1584887 w 2082672"/>
                <a:gd name="connsiteY15" fmla="*/ 347971 h 1392283"/>
                <a:gd name="connsiteX16" fmla="*/ 1576625 w 2082672"/>
                <a:gd name="connsiteY16" fmla="*/ 112586 h 1392283"/>
                <a:gd name="connsiteX17" fmla="*/ 1485675 w 2082672"/>
                <a:gd name="connsiteY17" fmla="*/ 121134 h 1392283"/>
                <a:gd name="connsiteX18" fmla="*/ 1484879 w 2082672"/>
                <a:gd name="connsiteY18" fmla="*/ 264224 h 1392283"/>
                <a:gd name="connsiteX19" fmla="*/ 1382824 w 2082672"/>
                <a:gd name="connsiteY19" fmla="*/ 262096 h 1392283"/>
                <a:gd name="connsiteX20" fmla="*/ 1375969 w 2082672"/>
                <a:gd name="connsiteY20" fmla="*/ 0 h 1392283"/>
                <a:gd name="connsiteX21" fmla="*/ 1196942 w 2082672"/>
                <a:gd name="connsiteY21" fmla="*/ 85791 h 1392283"/>
                <a:gd name="connsiteX22" fmla="*/ 1051972 w 2082672"/>
                <a:gd name="connsiteY22" fmla="*/ 107282 h 1392283"/>
                <a:gd name="connsiteX23" fmla="*/ 647514 w 2082672"/>
                <a:gd name="connsiteY23" fmla="*/ 98404 h 1392283"/>
                <a:gd name="connsiteX24" fmla="*/ 621437 w 2082672"/>
                <a:gd name="connsiteY24" fmla="*/ 519958 h 1392283"/>
                <a:gd name="connsiteX25" fmla="*/ 0 w 2082672"/>
                <a:gd name="connsiteY25" fmla="*/ 795165 h 1392283"/>
                <a:gd name="connsiteX26" fmla="*/ 8878 w 2082672"/>
                <a:gd name="connsiteY26" fmla="*/ 946086 h 1392283"/>
                <a:gd name="connsiteX0" fmla="*/ 0 w 2073794"/>
                <a:gd name="connsiteY0" fmla="*/ 946086 h 1392283"/>
                <a:gd name="connsiteX1" fmla="*/ 1484213 w 2073794"/>
                <a:gd name="connsiteY1" fmla="*/ 1135926 h 1392283"/>
                <a:gd name="connsiteX2" fmla="*/ 1458557 w 2073794"/>
                <a:gd name="connsiteY2" fmla="*/ 1016282 h 1392283"/>
                <a:gd name="connsiteX3" fmla="*/ 1723643 w 2073794"/>
                <a:gd name="connsiteY3" fmla="*/ 1024830 h 1392283"/>
                <a:gd name="connsiteX4" fmla="*/ 1731905 w 2073794"/>
                <a:gd name="connsiteY4" fmla="*/ 1221363 h 1392283"/>
                <a:gd name="connsiteX5" fmla="*/ 2073794 w 2073794"/>
                <a:gd name="connsiteY5" fmla="*/ 1392283 h 1392283"/>
                <a:gd name="connsiteX6" fmla="*/ 2055982 w 2073794"/>
                <a:gd name="connsiteY6" fmla="*/ 905037 h 1392283"/>
                <a:gd name="connsiteX7" fmla="*/ 1475767 w 2073794"/>
                <a:gd name="connsiteY7" fmla="*/ 894853 h 1392283"/>
                <a:gd name="connsiteX8" fmla="*/ 1471699 w 2073794"/>
                <a:gd name="connsiteY8" fmla="*/ 755441 h 1392283"/>
                <a:gd name="connsiteX9" fmla="*/ 1881349 w 2073794"/>
                <a:gd name="connsiteY9" fmla="*/ 755459 h 1392283"/>
                <a:gd name="connsiteX10" fmla="*/ 1862343 w 2073794"/>
                <a:gd name="connsiteY10" fmla="*/ 626934 h 1392283"/>
                <a:gd name="connsiteX11" fmla="*/ 1661233 w 2073794"/>
                <a:gd name="connsiteY11" fmla="*/ 627583 h 1392283"/>
                <a:gd name="connsiteX12" fmla="*/ 1558586 w 2073794"/>
                <a:gd name="connsiteY12" fmla="*/ 580137 h 1392283"/>
                <a:gd name="connsiteX13" fmla="*/ 1510951 w 2073794"/>
                <a:gd name="connsiteY13" fmla="*/ 511756 h 1392283"/>
                <a:gd name="connsiteX14" fmla="*/ 1493524 w 2073794"/>
                <a:gd name="connsiteY14" fmla="*/ 356517 h 1392283"/>
                <a:gd name="connsiteX15" fmla="*/ 1576009 w 2073794"/>
                <a:gd name="connsiteY15" fmla="*/ 347971 h 1392283"/>
                <a:gd name="connsiteX16" fmla="*/ 1567747 w 2073794"/>
                <a:gd name="connsiteY16" fmla="*/ 112586 h 1392283"/>
                <a:gd name="connsiteX17" fmla="*/ 1476797 w 2073794"/>
                <a:gd name="connsiteY17" fmla="*/ 121134 h 1392283"/>
                <a:gd name="connsiteX18" fmla="*/ 1476001 w 2073794"/>
                <a:gd name="connsiteY18" fmla="*/ 264224 h 1392283"/>
                <a:gd name="connsiteX19" fmla="*/ 1373946 w 2073794"/>
                <a:gd name="connsiteY19" fmla="*/ 262096 h 1392283"/>
                <a:gd name="connsiteX20" fmla="*/ 1367091 w 2073794"/>
                <a:gd name="connsiteY20" fmla="*/ 0 h 1392283"/>
                <a:gd name="connsiteX21" fmla="*/ 1188064 w 2073794"/>
                <a:gd name="connsiteY21" fmla="*/ 85791 h 1392283"/>
                <a:gd name="connsiteX22" fmla="*/ 1043094 w 2073794"/>
                <a:gd name="connsiteY22" fmla="*/ 107282 h 1392283"/>
                <a:gd name="connsiteX23" fmla="*/ 638636 w 2073794"/>
                <a:gd name="connsiteY23" fmla="*/ 98404 h 1392283"/>
                <a:gd name="connsiteX24" fmla="*/ 612559 w 2073794"/>
                <a:gd name="connsiteY24" fmla="*/ 519958 h 1392283"/>
                <a:gd name="connsiteX25" fmla="*/ 350105 w 2073794"/>
                <a:gd name="connsiteY25" fmla="*/ 795183 h 1392283"/>
                <a:gd name="connsiteX26" fmla="*/ 0 w 2073794"/>
                <a:gd name="connsiteY26" fmla="*/ 946086 h 1392283"/>
                <a:gd name="connsiteX0" fmla="*/ 0 w 2073794"/>
                <a:gd name="connsiteY0" fmla="*/ 946086 h 1392283"/>
                <a:gd name="connsiteX1" fmla="*/ 1484213 w 2073794"/>
                <a:gd name="connsiteY1" fmla="*/ 1135926 h 1392283"/>
                <a:gd name="connsiteX2" fmla="*/ 1458557 w 2073794"/>
                <a:gd name="connsiteY2" fmla="*/ 1016282 h 1392283"/>
                <a:gd name="connsiteX3" fmla="*/ 1723643 w 2073794"/>
                <a:gd name="connsiteY3" fmla="*/ 1024830 h 1392283"/>
                <a:gd name="connsiteX4" fmla="*/ 1731905 w 2073794"/>
                <a:gd name="connsiteY4" fmla="*/ 1221363 h 1392283"/>
                <a:gd name="connsiteX5" fmla="*/ 2073794 w 2073794"/>
                <a:gd name="connsiteY5" fmla="*/ 1392283 h 1392283"/>
                <a:gd name="connsiteX6" fmla="*/ 2055982 w 2073794"/>
                <a:gd name="connsiteY6" fmla="*/ 905037 h 1392283"/>
                <a:gd name="connsiteX7" fmla="*/ 1475767 w 2073794"/>
                <a:gd name="connsiteY7" fmla="*/ 894853 h 1392283"/>
                <a:gd name="connsiteX8" fmla="*/ 1471699 w 2073794"/>
                <a:gd name="connsiteY8" fmla="*/ 755441 h 1392283"/>
                <a:gd name="connsiteX9" fmla="*/ 1881349 w 2073794"/>
                <a:gd name="connsiteY9" fmla="*/ 755459 h 1392283"/>
                <a:gd name="connsiteX10" fmla="*/ 1862343 w 2073794"/>
                <a:gd name="connsiteY10" fmla="*/ 626934 h 1392283"/>
                <a:gd name="connsiteX11" fmla="*/ 1661233 w 2073794"/>
                <a:gd name="connsiteY11" fmla="*/ 627583 h 1392283"/>
                <a:gd name="connsiteX12" fmla="*/ 1558586 w 2073794"/>
                <a:gd name="connsiteY12" fmla="*/ 580137 h 1392283"/>
                <a:gd name="connsiteX13" fmla="*/ 1510951 w 2073794"/>
                <a:gd name="connsiteY13" fmla="*/ 511756 h 1392283"/>
                <a:gd name="connsiteX14" fmla="*/ 1493524 w 2073794"/>
                <a:gd name="connsiteY14" fmla="*/ 356517 h 1392283"/>
                <a:gd name="connsiteX15" fmla="*/ 1576009 w 2073794"/>
                <a:gd name="connsiteY15" fmla="*/ 347971 h 1392283"/>
                <a:gd name="connsiteX16" fmla="*/ 1567747 w 2073794"/>
                <a:gd name="connsiteY16" fmla="*/ 112586 h 1392283"/>
                <a:gd name="connsiteX17" fmla="*/ 1476797 w 2073794"/>
                <a:gd name="connsiteY17" fmla="*/ 121134 h 1392283"/>
                <a:gd name="connsiteX18" fmla="*/ 1476001 w 2073794"/>
                <a:gd name="connsiteY18" fmla="*/ 264224 h 1392283"/>
                <a:gd name="connsiteX19" fmla="*/ 1373946 w 2073794"/>
                <a:gd name="connsiteY19" fmla="*/ 262096 h 1392283"/>
                <a:gd name="connsiteX20" fmla="*/ 1367091 w 2073794"/>
                <a:gd name="connsiteY20" fmla="*/ 0 h 1392283"/>
                <a:gd name="connsiteX21" fmla="*/ 1188064 w 2073794"/>
                <a:gd name="connsiteY21" fmla="*/ 85791 h 1392283"/>
                <a:gd name="connsiteX22" fmla="*/ 1043094 w 2073794"/>
                <a:gd name="connsiteY22" fmla="*/ 107282 h 1392283"/>
                <a:gd name="connsiteX23" fmla="*/ 638636 w 2073794"/>
                <a:gd name="connsiteY23" fmla="*/ 98404 h 1392283"/>
                <a:gd name="connsiteX24" fmla="*/ 612559 w 2073794"/>
                <a:gd name="connsiteY24" fmla="*/ 519958 h 1392283"/>
                <a:gd name="connsiteX25" fmla="*/ 350105 w 2073794"/>
                <a:gd name="connsiteY25" fmla="*/ 795183 h 1392283"/>
                <a:gd name="connsiteX26" fmla="*/ 270330 w 2073794"/>
                <a:gd name="connsiteY26" fmla="*/ 870977 h 1392283"/>
                <a:gd name="connsiteX27" fmla="*/ 0 w 2073794"/>
                <a:gd name="connsiteY27" fmla="*/ 946086 h 1392283"/>
                <a:gd name="connsiteX0" fmla="*/ 0 w 2073794"/>
                <a:gd name="connsiteY0" fmla="*/ 946086 h 1392283"/>
                <a:gd name="connsiteX1" fmla="*/ 1484213 w 2073794"/>
                <a:gd name="connsiteY1" fmla="*/ 1135926 h 1392283"/>
                <a:gd name="connsiteX2" fmla="*/ 1458557 w 2073794"/>
                <a:gd name="connsiteY2" fmla="*/ 1016282 h 1392283"/>
                <a:gd name="connsiteX3" fmla="*/ 1723643 w 2073794"/>
                <a:gd name="connsiteY3" fmla="*/ 1024830 h 1392283"/>
                <a:gd name="connsiteX4" fmla="*/ 1731905 w 2073794"/>
                <a:gd name="connsiteY4" fmla="*/ 1221363 h 1392283"/>
                <a:gd name="connsiteX5" fmla="*/ 2073794 w 2073794"/>
                <a:gd name="connsiteY5" fmla="*/ 1392283 h 1392283"/>
                <a:gd name="connsiteX6" fmla="*/ 2055982 w 2073794"/>
                <a:gd name="connsiteY6" fmla="*/ 905037 h 1392283"/>
                <a:gd name="connsiteX7" fmla="*/ 1475767 w 2073794"/>
                <a:gd name="connsiteY7" fmla="*/ 894853 h 1392283"/>
                <a:gd name="connsiteX8" fmla="*/ 1471699 w 2073794"/>
                <a:gd name="connsiteY8" fmla="*/ 755441 h 1392283"/>
                <a:gd name="connsiteX9" fmla="*/ 1881349 w 2073794"/>
                <a:gd name="connsiteY9" fmla="*/ 755459 h 1392283"/>
                <a:gd name="connsiteX10" fmla="*/ 1862343 w 2073794"/>
                <a:gd name="connsiteY10" fmla="*/ 626934 h 1392283"/>
                <a:gd name="connsiteX11" fmla="*/ 1661233 w 2073794"/>
                <a:gd name="connsiteY11" fmla="*/ 627583 h 1392283"/>
                <a:gd name="connsiteX12" fmla="*/ 1558586 w 2073794"/>
                <a:gd name="connsiteY12" fmla="*/ 580137 h 1392283"/>
                <a:gd name="connsiteX13" fmla="*/ 1510951 w 2073794"/>
                <a:gd name="connsiteY13" fmla="*/ 511756 h 1392283"/>
                <a:gd name="connsiteX14" fmla="*/ 1493524 w 2073794"/>
                <a:gd name="connsiteY14" fmla="*/ 356517 h 1392283"/>
                <a:gd name="connsiteX15" fmla="*/ 1576009 w 2073794"/>
                <a:gd name="connsiteY15" fmla="*/ 347971 h 1392283"/>
                <a:gd name="connsiteX16" fmla="*/ 1567747 w 2073794"/>
                <a:gd name="connsiteY16" fmla="*/ 112586 h 1392283"/>
                <a:gd name="connsiteX17" fmla="*/ 1476797 w 2073794"/>
                <a:gd name="connsiteY17" fmla="*/ 121134 h 1392283"/>
                <a:gd name="connsiteX18" fmla="*/ 1476001 w 2073794"/>
                <a:gd name="connsiteY18" fmla="*/ 264224 h 1392283"/>
                <a:gd name="connsiteX19" fmla="*/ 1373946 w 2073794"/>
                <a:gd name="connsiteY19" fmla="*/ 262096 h 1392283"/>
                <a:gd name="connsiteX20" fmla="*/ 1367091 w 2073794"/>
                <a:gd name="connsiteY20" fmla="*/ 0 h 1392283"/>
                <a:gd name="connsiteX21" fmla="*/ 1188064 w 2073794"/>
                <a:gd name="connsiteY21" fmla="*/ 85791 h 1392283"/>
                <a:gd name="connsiteX22" fmla="*/ 1043094 w 2073794"/>
                <a:gd name="connsiteY22" fmla="*/ 107282 h 1392283"/>
                <a:gd name="connsiteX23" fmla="*/ 638636 w 2073794"/>
                <a:gd name="connsiteY23" fmla="*/ 98404 h 1392283"/>
                <a:gd name="connsiteX24" fmla="*/ 612559 w 2073794"/>
                <a:gd name="connsiteY24" fmla="*/ 519958 h 1392283"/>
                <a:gd name="connsiteX25" fmla="*/ 350105 w 2073794"/>
                <a:gd name="connsiteY25" fmla="*/ 795183 h 1392283"/>
                <a:gd name="connsiteX26" fmla="*/ 270330 w 2073794"/>
                <a:gd name="connsiteY26" fmla="*/ 870977 h 1392283"/>
                <a:gd name="connsiteX27" fmla="*/ 0 w 2073794"/>
                <a:gd name="connsiteY27" fmla="*/ 946086 h 1392283"/>
                <a:gd name="connsiteX0" fmla="*/ 0 w 2073794"/>
                <a:gd name="connsiteY0" fmla="*/ 946086 h 1392283"/>
                <a:gd name="connsiteX1" fmla="*/ 1484213 w 2073794"/>
                <a:gd name="connsiteY1" fmla="*/ 1135926 h 1392283"/>
                <a:gd name="connsiteX2" fmla="*/ 1458557 w 2073794"/>
                <a:gd name="connsiteY2" fmla="*/ 1016282 h 1392283"/>
                <a:gd name="connsiteX3" fmla="*/ 1723643 w 2073794"/>
                <a:gd name="connsiteY3" fmla="*/ 1024830 h 1392283"/>
                <a:gd name="connsiteX4" fmla="*/ 1731905 w 2073794"/>
                <a:gd name="connsiteY4" fmla="*/ 1221363 h 1392283"/>
                <a:gd name="connsiteX5" fmla="*/ 2073794 w 2073794"/>
                <a:gd name="connsiteY5" fmla="*/ 1392283 h 1392283"/>
                <a:gd name="connsiteX6" fmla="*/ 2055982 w 2073794"/>
                <a:gd name="connsiteY6" fmla="*/ 905037 h 1392283"/>
                <a:gd name="connsiteX7" fmla="*/ 1475767 w 2073794"/>
                <a:gd name="connsiteY7" fmla="*/ 894853 h 1392283"/>
                <a:gd name="connsiteX8" fmla="*/ 1471699 w 2073794"/>
                <a:gd name="connsiteY8" fmla="*/ 755441 h 1392283"/>
                <a:gd name="connsiteX9" fmla="*/ 1881349 w 2073794"/>
                <a:gd name="connsiteY9" fmla="*/ 755459 h 1392283"/>
                <a:gd name="connsiteX10" fmla="*/ 1862343 w 2073794"/>
                <a:gd name="connsiteY10" fmla="*/ 626934 h 1392283"/>
                <a:gd name="connsiteX11" fmla="*/ 1661233 w 2073794"/>
                <a:gd name="connsiteY11" fmla="*/ 627583 h 1392283"/>
                <a:gd name="connsiteX12" fmla="*/ 1558586 w 2073794"/>
                <a:gd name="connsiteY12" fmla="*/ 580137 h 1392283"/>
                <a:gd name="connsiteX13" fmla="*/ 1510951 w 2073794"/>
                <a:gd name="connsiteY13" fmla="*/ 511756 h 1392283"/>
                <a:gd name="connsiteX14" fmla="*/ 1493524 w 2073794"/>
                <a:gd name="connsiteY14" fmla="*/ 356517 h 1392283"/>
                <a:gd name="connsiteX15" fmla="*/ 1576009 w 2073794"/>
                <a:gd name="connsiteY15" fmla="*/ 347971 h 1392283"/>
                <a:gd name="connsiteX16" fmla="*/ 1567747 w 2073794"/>
                <a:gd name="connsiteY16" fmla="*/ 112586 h 1392283"/>
                <a:gd name="connsiteX17" fmla="*/ 1476797 w 2073794"/>
                <a:gd name="connsiteY17" fmla="*/ 121134 h 1392283"/>
                <a:gd name="connsiteX18" fmla="*/ 1476001 w 2073794"/>
                <a:gd name="connsiteY18" fmla="*/ 264224 h 1392283"/>
                <a:gd name="connsiteX19" fmla="*/ 1373946 w 2073794"/>
                <a:gd name="connsiteY19" fmla="*/ 262096 h 1392283"/>
                <a:gd name="connsiteX20" fmla="*/ 1367091 w 2073794"/>
                <a:gd name="connsiteY20" fmla="*/ 0 h 1392283"/>
                <a:gd name="connsiteX21" fmla="*/ 1188064 w 2073794"/>
                <a:gd name="connsiteY21" fmla="*/ 85791 h 1392283"/>
                <a:gd name="connsiteX22" fmla="*/ 1043094 w 2073794"/>
                <a:gd name="connsiteY22" fmla="*/ 107282 h 1392283"/>
                <a:gd name="connsiteX23" fmla="*/ 638636 w 2073794"/>
                <a:gd name="connsiteY23" fmla="*/ 98404 h 1392283"/>
                <a:gd name="connsiteX24" fmla="*/ 612559 w 2073794"/>
                <a:gd name="connsiteY24" fmla="*/ 519958 h 1392283"/>
                <a:gd name="connsiteX25" fmla="*/ 350163 w 2073794"/>
                <a:gd name="connsiteY25" fmla="*/ 769563 h 1392283"/>
                <a:gd name="connsiteX26" fmla="*/ 270330 w 2073794"/>
                <a:gd name="connsiteY26" fmla="*/ 870977 h 1392283"/>
                <a:gd name="connsiteX27" fmla="*/ 0 w 2073794"/>
                <a:gd name="connsiteY27" fmla="*/ 946086 h 1392283"/>
                <a:gd name="connsiteX0" fmla="*/ 0 w 2073794"/>
                <a:gd name="connsiteY0" fmla="*/ 946086 h 1392283"/>
                <a:gd name="connsiteX1" fmla="*/ 1484213 w 2073794"/>
                <a:gd name="connsiteY1" fmla="*/ 1135926 h 1392283"/>
                <a:gd name="connsiteX2" fmla="*/ 1458557 w 2073794"/>
                <a:gd name="connsiteY2" fmla="*/ 1016282 h 1392283"/>
                <a:gd name="connsiteX3" fmla="*/ 1723643 w 2073794"/>
                <a:gd name="connsiteY3" fmla="*/ 1024830 h 1392283"/>
                <a:gd name="connsiteX4" fmla="*/ 1731905 w 2073794"/>
                <a:gd name="connsiteY4" fmla="*/ 1221363 h 1392283"/>
                <a:gd name="connsiteX5" fmla="*/ 2073794 w 2073794"/>
                <a:gd name="connsiteY5" fmla="*/ 1392283 h 1392283"/>
                <a:gd name="connsiteX6" fmla="*/ 2055982 w 2073794"/>
                <a:gd name="connsiteY6" fmla="*/ 905037 h 1392283"/>
                <a:gd name="connsiteX7" fmla="*/ 1475767 w 2073794"/>
                <a:gd name="connsiteY7" fmla="*/ 894853 h 1392283"/>
                <a:gd name="connsiteX8" fmla="*/ 1471699 w 2073794"/>
                <a:gd name="connsiteY8" fmla="*/ 755441 h 1392283"/>
                <a:gd name="connsiteX9" fmla="*/ 1881349 w 2073794"/>
                <a:gd name="connsiteY9" fmla="*/ 755459 h 1392283"/>
                <a:gd name="connsiteX10" fmla="*/ 1862343 w 2073794"/>
                <a:gd name="connsiteY10" fmla="*/ 626934 h 1392283"/>
                <a:gd name="connsiteX11" fmla="*/ 1661233 w 2073794"/>
                <a:gd name="connsiteY11" fmla="*/ 627583 h 1392283"/>
                <a:gd name="connsiteX12" fmla="*/ 1558586 w 2073794"/>
                <a:gd name="connsiteY12" fmla="*/ 580137 h 1392283"/>
                <a:gd name="connsiteX13" fmla="*/ 1510951 w 2073794"/>
                <a:gd name="connsiteY13" fmla="*/ 511756 h 1392283"/>
                <a:gd name="connsiteX14" fmla="*/ 1493524 w 2073794"/>
                <a:gd name="connsiteY14" fmla="*/ 356517 h 1392283"/>
                <a:gd name="connsiteX15" fmla="*/ 1576009 w 2073794"/>
                <a:gd name="connsiteY15" fmla="*/ 347971 h 1392283"/>
                <a:gd name="connsiteX16" fmla="*/ 1567747 w 2073794"/>
                <a:gd name="connsiteY16" fmla="*/ 112586 h 1392283"/>
                <a:gd name="connsiteX17" fmla="*/ 1476797 w 2073794"/>
                <a:gd name="connsiteY17" fmla="*/ 121134 h 1392283"/>
                <a:gd name="connsiteX18" fmla="*/ 1476001 w 2073794"/>
                <a:gd name="connsiteY18" fmla="*/ 264224 h 1392283"/>
                <a:gd name="connsiteX19" fmla="*/ 1373946 w 2073794"/>
                <a:gd name="connsiteY19" fmla="*/ 262096 h 1392283"/>
                <a:gd name="connsiteX20" fmla="*/ 1367091 w 2073794"/>
                <a:gd name="connsiteY20" fmla="*/ 0 h 1392283"/>
                <a:gd name="connsiteX21" fmla="*/ 1188064 w 2073794"/>
                <a:gd name="connsiteY21" fmla="*/ 85791 h 1392283"/>
                <a:gd name="connsiteX22" fmla="*/ 1043094 w 2073794"/>
                <a:gd name="connsiteY22" fmla="*/ 107282 h 1392283"/>
                <a:gd name="connsiteX23" fmla="*/ 638636 w 2073794"/>
                <a:gd name="connsiteY23" fmla="*/ 98404 h 1392283"/>
                <a:gd name="connsiteX24" fmla="*/ 612559 w 2073794"/>
                <a:gd name="connsiteY24" fmla="*/ 519958 h 1392283"/>
                <a:gd name="connsiteX25" fmla="*/ 350163 w 2073794"/>
                <a:gd name="connsiteY25" fmla="*/ 769563 h 1392283"/>
                <a:gd name="connsiteX26" fmla="*/ 261828 w 2073794"/>
                <a:gd name="connsiteY26" fmla="*/ 802628 h 1392283"/>
                <a:gd name="connsiteX27" fmla="*/ 0 w 2073794"/>
                <a:gd name="connsiteY27" fmla="*/ 946086 h 1392283"/>
                <a:gd name="connsiteX0" fmla="*/ 3135 w 1811966"/>
                <a:gd name="connsiteY0" fmla="*/ 954654 h 1392283"/>
                <a:gd name="connsiteX1" fmla="*/ 1222385 w 1811966"/>
                <a:gd name="connsiteY1" fmla="*/ 1135926 h 1392283"/>
                <a:gd name="connsiteX2" fmla="*/ 1196729 w 1811966"/>
                <a:gd name="connsiteY2" fmla="*/ 1016282 h 1392283"/>
                <a:gd name="connsiteX3" fmla="*/ 1461815 w 1811966"/>
                <a:gd name="connsiteY3" fmla="*/ 1024830 h 1392283"/>
                <a:gd name="connsiteX4" fmla="*/ 1470077 w 1811966"/>
                <a:gd name="connsiteY4" fmla="*/ 1221363 h 1392283"/>
                <a:gd name="connsiteX5" fmla="*/ 1811966 w 1811966"/>
                <a:gd name="connsiteY5" fmla="*/ 1392283 h 1392283"/>
                <a:gd name="connsiteX6" fmla="*/ 1794154 w 1811966"/>
                <a:gd name="connsiteY6" fmla="*/ 905037 h 1392283"/>
                <a:gd name="connsiteX7" fmla="*/ 1213939 w 1811966"/>
                <a:gd name="connsiteY7" fmla="*/ 894853 h 1392283"/>
                <a:gd name="connsiteX8" fmla="*/ 1209871 w 1811966"/>
                <a:gd name="connsiteY8" fmla="*/ 755441 h 1392283"/>
                <a:gd name="connsiteX9" fmla="*/ 1619521 w 1811966"/>
                <a:gd name="connsiteY9" fmla="*/ 755459 h 1392283"/>
                <a:gd name="connsiteX10" fmla="*/ 1600515 w 1811966"/>
                <a:gd name="connsiteY10" fmla="*/ 626934 h 1392283"/>
                <a:gd name="connsiteX11" fmla="*/ 1399405 w 1811966"/>
                <a:gd name="connsiteY11" fmla="*/ 627583 h 1392283"/>
                <a:gd name="connsiteX12" fmla="*/ 1296758 w 1811966"/>
                <a:gd name="connsiteY12" fmla="*/ 580137 h 1392283"/>
                <a:gd name="connsiteX13" fmla="*/ 1249123 w 1811966"/>
                <a:gd name="connsiteY13" fmla="*/ 511756 h 1392283"/>
                <a:gd name="connsiteX14" fmla="*/ 1231696 w 1811966"/>
                <a:gd name="connsiteY14" fmla="*/ 356517 h 1392283"/>
                <a:gd name="connsiteX15" fmla="*/ 1314181 w 1811966"/>
                <a:gd name="connsiteY15" fmla="*/ 347971 h 1392283"/>
                <a:gd name="connsiteX16" fmla="*/ 1305919 w 1811966"/>
                <a:gd name="connsiteY16" fmla="*/ 112586 h 1392283"/>
                <a:gd name="connsiteX17" fmla="*/ 1214969 w 1811966"/>
                <a:gd name="connsiteY17" fmla="*/ 121134 h 1392283"/>
                <a:gd name="connsiteX18" fmla="*/ 1214173 w 1811966"/>
                <a:gd name="connsiteY18" fmla="*/ 264224 h 1392283"/>
                <a:gd name="connsiteX19" fmla="*/ 1112118 w 1811966"/>
                <a:gd name="connsiteY19" fmla="*/ 262096 h 1392283"/>
                <a:gd name="connsiteX20" fmla="*/ 1105263 w 1811966"/>
                <a:gd name="connsiteY20" fmla="*/ 0 h 1392283"/>
                <a:gd name="connsiteX21" fmla="*/ 926236 w 1811966"/>
                <a:gd name="connsiteY21" fmla="*/ 85791 h 1392283"/>
                <a:gd name="connsiteX22" fmla="*/ 781266 w 1811966"/>
                <a:gd name="connsiteY22" fmla="*/ 107282 h 1392283"/>
                <a:gd name="connsiteX23" fmla="*/ 376808 w 1811966"/>
                <a:gd name="connsiteY23" fmla="*/ 98404 h 1392283"/>
                <a:gd name="connsiteX24" fmla="*/ 350731 w 1811966"/>
                <a:gd name="connsiteY24" fmla="*/ 519958 h 1392283"/>
                <a:gd name="connsiteX25" fmla="*/ 88335 w 1811966"/>
                <a:gd name="connsiteY25" fmla="*/ 769563 h 1392283"/>
                <a:gd name="connsiteX26" fmla="*/ 0 w 1811966"/>
                <a:gd name="connsiteY26" fmla="*/ 802628 h 1392283"/>
                <a:gd name="connsiteX27" fmla="*/ 3135 w 1811966"/>
                <a:gd name="connsiteY27" fmla="*/ 954654 h 1392283"/>
                <a:gd name="connsiteX0" fmla="*/ 3135 w 1811966"/>
                <a:gd name="connsiteY0" fmla="*/ 954654 h 1392283"/>
                <a:gd name="connsiteX1" fmla="*/ 307654 w 1811966"/>
                <a:gd name="connsiteY1" fmla="*/ 990621 h 1392283"/>
                <a:gd name="connsiteX2" fmla="*/ 1222385 w 1811966"/>
                <a:gd name="connsiteY2" fmla="*/ 1135926 h 1392283"/>
                <a:gd name="connsiteX3" fmla="*/ 1196729 w 1811966"/>
                <a:gd name="connsiteY3" fmla="*/ 1016282 h 1392283"/>
                <a:gd name="connsiteX4" fmla="*/ 1461815 w 1811966"/>
                <a:gd name="connsiteY4" fmla="*/ 1024830 h 1392283"/>
                <a:gd name="connsiteX5" fmla="*/ 1470077 w 1811966"/>
                <a:gd name="connsiteY5" fmla="*/ 1221363 h 1392283"/>
                <a:gd name="connsiteX6" fmla="*/ 1811966 w 1811966"/>
                <a:gd name="connsiteY6" fmla="*/ 1392283 h 1392283"/>
                <a:gd name="connsiteX7" fmla="*/ 1794154 w 1811966"/>
                <a:gd name="connsiteY7" fmla="*/ 905037 h 1392283"/>
                <a:gd name="connsiteX8" fmla="*/ 1213939 w 1811966"/>
                <a:gd name="connsiteY8" fmla="*/ 894853 h 1392283"/>
                <a:gd name="connsiteX9" fmla="*/ 1209871 w 1811966"/>
                <a:gd name="connsiteY9" fmla="*/ 755441 h 1392283"/>
                <a:gd name="connsiteX10" fmla="*/ 1619521 w 1811966"/>
                <a:gd name="connsiteY10" fmla="*/ 755459 h 1392283"/>
                <a:gd name="connsiteX11" fmla="*/ 1600515 w 1811966"/>
                <a:gd name="connsiteY11" fmla="*/ 626934 h 1392283"/>
                <a:gd name="connsiteX12" fmla="*/ 1399405 w 1811966"/>
                <a:gd name="connsiteY12" fmla="*/ 627583 h 1392283"/>
                <a:gd name="connsiteX13" fmla="*/ 1296758 w 1811966"/>
                <a:gd name="connsiteY13" fmla="*/ 580137 h 1392283"/>
                <a:gd name="connsiteX14" fmla="*/ 1249123 w 1811966"/>
                <a:gd name="connsiteY14" fmla="*/ 511756 h 1392283"/>
                <a:gd name="connsiteX15" fmla="*/ 1231696 w 1811966"/>
                <a:gd name="connsiteY15" fmla="*/ 356517 h 1392283"/>
                <a:gd name="connsiteX16" fmla="*/ 1314181 w 1811966"/>
                <a:gd name="connsiteY16" fmla="*/ 347971 h 1392283"/>
                <a:gd name="connsiteX17" fmla="*/ 1305919 w 1811966"/>
                <a:gd name="connsiteY17" fmla="*/ 112586 h 1392283"/>
                <a:gd name="connsiteX18" fmla="*/ 1214969 w 1811966"/>
                <a:gd name="connsiteY18" fmla="*/ 121134 h 1392283"/>
                <a:gd name="connsiteX19" fmla="*/ 1214173 w 1811966"/>
                <a:gd name="connsiteY19" fmla="*/ 264224 h 1392283"/>
                <a:gd name="connsiteX20" fmla="*/ 1112118 w 1811966"/>
                <a:gd name="connsiteY20" fmla="*/ 262096 h 1392283"/>
                <a:gd name="connsiteX21" fmla="*/ 1105263 w 1811966"/>
                <a:gd name="connsiteY21" fmla="*/ 0 h 1392283"/>
                <a:gd name="connsiteX22" fmla="*/ 926236 w 1811966"/>
                <a:gd name="connsiteY22" fmla="*/ 85791 h 1392283"/>
                <a:gd name="connsiteX23" fmla="*/ 781266 w 1811966"/>
                <a:gd name="connsiteY23" fmla="*/ 107282 h 1392283"/>
                <a:gd name="connsiteX24" fmla="*/ 376808 w 1811966"/>
                <a:gd name="connsiteY24" fmla="*/ 98404 h 1392283"/>
                <a:gd name="connsiteX25" fmla="*/ 350731 w 1811966"/>
                <a:gd name="connsiteY25" fmla="*/ 519958 h 1392283"/>
                <a:gd name="connsiteX26" fmla="*/ 88335 w 1811966"/>
                <a:gd name="connsiteY26" fmla="*/ 769563 h 1392283"/>
                <a:gd name="connsiteX27" fmla="*/ 0 w 1811966"/>
                <a:gd name="connsiteY27" fmla="*/ 802628 h 1392283"/>
                <a:gd name="connsiteX28" fmla="*/ 3135 w 1811966"/>
                <a:gd name="connsiteY28" fmla="*/ 954654 h 1392283"/>
                <a:gd name="connsiteX0" fmla="*/ 3135 w 1811966"/>
                <a:gd name="connsiteY0" fmla="*/ 954654 h 1392283"/>
                <a:gd name="connsiteX1" fmla="*/ 273516 w 1811966"/>
                <a:gd name="connsiteY1" fmla="*/ 1170110 h 1392283"/>
                <a:gd name="connsiteX2" fmla="*/ 1222385 w 1811966"/>
                <a:gd name="connsiteY2" fmla="*/ 1135926 h 1392283"/>
                <a:gd name="connsiteX3" fmla="*/ 1196729 w 1811966"/>
                <a:gd name="connsiteY3" fmla="*/ 1016282 h 1392283"/>
                <a:gd name="connsiteX4" fmla="*/ 1461815 w 1811966"/>
                <a:gd name="connsiteY4" fmla="*/ 1024830 h 1392283"/>
                <a:gd name="connsiteX5" fmla="*/ 1470077 w 1811966"/>
                <a:gd name="connsiteY5" fmla="*/ 1221363 h 1392283"/>
                <a:gd name="connsiteX6" fmla="*/ 1811966 w 1811966"/>
                <a:gd name="connsiteY6" fmla="*/ 1392283 h 1392283"/>
                <a:gd name="connsiteX7" fmla="*/ 1794154 w 1811966"/>
                <a:gd name="connsiteY7" fmla="*/ 905037 h 1392283"/>
                <a:gd name="connsiteX8" fmla="*/ 1213939 w 1811966"/>
                <a:gd name="connsiteY8" fmla="*/ 894853 h 1392283"/>
                <a:gd name="connsiteX9" fmla="*/ 1209871 w 1811966"/>
                <a:gd name="connsiteY9" fmla="*/ 755441 h 1392283"/>
                <a:gd name="connsiteX10" fmla="*/ 1619521 w 1811966"/>
                <a:gd name="connsiteY10" fmla="*/ 755459 h 1392283"/>
                <a:gd name="connsiteX11" fmla="*/ 1600515 w 1811966"/>
                <a:gd name="connsiteY11" fmla="*/ 626934 h 1392283"/>
                <a:gd name="connsiteX12" fmla="*/ 1399405 w 1811966"/>
                <a:gd name="connsiteY12" fmla="*/ 627583 h 1392283"/>
                <a:gd name="connsiteX13" fmla="*/ 1296758 w 1811966"/>
                <a:gd name="connsiteY13" fmla="*/ 580137 h 1392283"/>
                <a:gd name="connsiteX14" fmla="*/ 1249123 w 1811966"/>
                <a:gd name="connsiteY14" fmla="*/ 511756 h 1392283"/>
                <a:gd name="connsiteX15" fmla="*/ 1231696 w 1811966"/>
                <a:gd name="connsiteY15" fmla="*/ 356517 h 1392283"/>
                <a:gd name="connsiteX16" fmla="*/ 1314181 w 1811966"/>
                <a:gd name="connsiteY16" fmla="*/ 347971 h 1392283"/>
                <a:gd name="connsiteX17" fmla="*/ 1305919 w 1811966"/>
                <a:gd name="connsiteY17" fmla="*/ 112586 h 1392283"/>
                <a:gd name="connsiteX18" fmla="*/ 1214969 w 1811966"/>
                <a:gd name="connsiteY18" fmla="*/ 121134 h 1392283"/>
                <a:gd name="connsiteX19" fmla="*/ 1214173 w 1811966"/>
                <a:gd name="connsiteY19" fmla="*/ 264224 h 1392283"/>
                <a:gd name="connsiteX20" fmla="*/ 1112118 w 1811966"/>
                <a:gd name="connsiteY20" fmla="*/ 262096 h 1392283"/>
                <a:gd name="connsiteX21" fmla="*/ 1105263 w 1811966"/>
                <a:gd name="connsiteY21" fmla="*/ 0 h 1392283"/>
                <a:gd name="connsiteX22" fmla="*/ 926236 w 1811966"/>
                <a:gd name="connsiteY22" fmla="*/ 85791 h 1392283"/>
                <a:gd name="connsiteX23" fmla="*/ 781266 w 1811966"/>
                <a:gd name="connsiteY23" fmla="*/ 107282 h 1392283"/>
                <a:gd name="connsiteX24" fmla="*/ 376808 w 1811966"/>
                <a:gd name="connsiteY24" fmla="*/ 98404 h 1392283"/>
                <a:gd name="connsiteX25" fmla="*/ 350731 w 1811966"/>
                <a:gd name="connsiteY25" fmla="*/ 519958 h 1392283"/>
                <a:gd name="connsiteX26" fmla="*/ 88335 w 1811966"/>
                <a:gd name="connsiteY26" fmla="*/ 769563 h 1392283"/>
                <a:gd name="connsiteX27" fmla="*/ 0 w 1811966"/>
                <a:gd name="connsiteY27" fmla="*/ 802628 h 1392283"/>
                <a:gd name="connsiteX28" fmla="*/ 3135 w 1811966"/>
                <a:gd name="connsiteY28" fmla="*/ 954654 h 1392283"/>
                <a:gd name="connsiteX0" fmla="*/ 3135 w 1811966"/>
                <a:gd name="connsiteY0" fmla="*/ 954654 h 1392283"/>
                <a:gd name="connsiteX1" fmla="*/ 273516 w 1811966"/>
                <a:gd name="connsiteY1" fmla="*/ 1170110 h 1392283"/>
                <a:gd name="connsiteX2" fmla="*/ 504241 w 1811966"/>
                <a:gd name="connsiteY2" fmla="*/ 1170087 h 1392283"/>
                <a:gd name="connsiteX3" fmla="*/ 1222385 w 1811966"/>
                <a:gd name="connsiteY3" fmla="*/ 1135926 h 1392283"/>
                <a:gd name="connsiteX4" fmla="*/ 1196729 w 1811966"/>
                <a:gd name="connsiteY4" fmla="*/ 1016282 h 1392283"/>
                <a:gd name="connsiteX5" fmla="*/ 1461815 w 1811966"/>
                <a:gd name="connsiteY5" fmla="*/ 1024830 h 1392283"/>
                <a:gd name="connsiteX6" fmla="*/ 1470077 w 1811966"/>
                <a:gd name="connsiteY6" fmla="*/ 1221363 h 1392283"/>
                <a:gd name="connsiteX7" fmla="*/ 1811966 w 1811966"/>
                <a:gd name="connsiteY7" fmla="*/ 1392283 h 1392283"/>
                <a:gd name="connsiteX8" fmla="*/ 1794154 w 1811966"/>
                <a:gd name="connsiteY8" fmla="*/ 905037 h 1392283"/>
                <a:gd name="connsiteX9" fmla="*/ 1213939 w 1811966"/>
                <a:gd name="connsiteY9" fmla="*/ 894853 h 1392283"/>
                <a:gd name="connsiteX10" fmla="*/ 1209871 w 1811966"/>
                <a:gd name="connsiteY10" fmla="*/ 755441 h 1392283"/>
                <a:gd name="connsiteX11" fmla="*/ 1619521 w 1811966"/>
                <a:gd name="connsiteY11" fmla="*/ 755459 h 1392283"/>
                <a:gd name="connsiteX12" fmla="*/ 1600515 w 1811966"/>
                <a:gd name="connsiteY12" fmla="*/ 626934 h 1392283"/>
                <a:gd name="connsiteX13" fmla="*/ 1399405 w 1811966"/>
                <a:gd name="connsiteY13" fmla="*/ 627583 h 1392283"/>
                <a:gd name="connsiteX14" fmla="*/ 1296758 w 1811966"/>
                <a:gd name="connsiteY14" fmla="*/ 580137 h 1392283"/>
                <a:gd name="connsiteX15" fmla="*/ 1249123 w 1811966"/>
                <a:gd name="connsiteY15" fmla="*/ 511756 h 1392283"/>
                <a:gd name="connsiteX16" fmla="*/ 1231696 w 1811966"/>
                <a:gd name="connsiteY16" fmla="*/ 356517 h 1392283"/>
                <a:gd name="connsiteX17" fmla="*/ 1314181 w 1811966"/>
                <a:gd name="connsiteY17" fmla="*/ 347971 h 1392283"/>
                <a:gd name="connsiteX18" fmla="*/ 1305919 w 1811966"/>
                <a:gd name="connsiteY18" fmla="*/ 112586 h 1392283"/>
                <a:gd name="connsiteX19" fmla="*/ 1214969 w 1811966"/>
                <a:gd name="connsiteY19" fmla="*/ 121134 h 1392283"/>
                <a:gd name="connsiteX20" fmla="*/ 1214173 w 1811966"/>
                <a:gd name="connsiteY20" fmla="*/ 264224 h 1392283"/>
                <a:gd name="connsiteX21" fmla="*/ 1112118 w 1811966"/>
                <a:gd name="connsiteY21" fmla="*/ 262096 h 1392283"/>
                <a:gd name="connsiteX22" fmla="*/ 1105263 w 1811966"/>
                <a:gd name="connsiteY22" fmla="*/ 0 h 1392283"/>
                <a:gd name="connsiteX23" fmla="*/ 926236 w 1811966"/>
                <a:gd name="connsiteY23" fmla="*/ 85791 h 1392283"/>
                <a:gd name="connsiteX24" fmla="*/ 781266 w 1811966"/>
                <a:gd name="connsiteY24" fmla="*/ 107282 h 1392283"/>
                <a:gd name="connsiteX25" fmla="*/ 376808 w 1811966"/>
                <a:gd name="connsiteY25" fmla="*/ 98404 h 1392283"/>
                <a:gd name="connsiteX26" fmla="*/ 350731 w 1811966"/>
                <a:gd name="connsiteY26" fmla="*/ 519958 h 1392283"/>
                <a:gd name="connsiteX27" fmla="*/ 88335 w 1811966"/>
                <a:gd name="connsiteY27" fmla="*/ 769563 h 1392283"/>
                <a:gd name="connsiteX28" fmla="*/ 0 w 1811966"/>
                <a:gd name="connsiteY28" fmla="*/ 802628 h 1392283"/>
                <a:gd name="connsiteX29" fmla="*/ 3135 w 1811966"/>
                <a:gd name="connsiteY29"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1222385 w 1811966"/>
                <a:gd name="connsiteY3" fmla="*/ 1135926 h 1392283"/>
                <a:gd name="connsiteX4" fmla="*/ 1196729 w 1811966"/>
                <a:gd name="connsiteY4" fmla="*/ 1016282 h 1392283"/>
                <a:gd name="connsiteX5" fmla="*/ 1461815 w 1811966"/>
                <a:gd name="connsiteY5" fmla="*/ 1024830 h 1392283"/>
                <a:gd name="connsiteX6" fmla="*/ 1470077 w 1811966"/>
                <a:gd name="connsiteY6" fmla="*/ 1221363 h 1392283"/>
                <a:gd name="connsiteX7" fmla="*/ 1811966 w 1811966"/>
                <a:gd name="connsiteY7" fmla="*/ 1392283 h 1392283"/>
                <a:gd name="connsiteX8" fmla="*/ 1794154 w 1811966"/>
                <a:gd name="connsiteY8" fmla="*/ 905037 h 1392283"/>
                <a:gd name="connsiteX9" fmla="*/ 1213939 w 1811966"/>
                <a:gd name="connsiteY9" fmla="*/ 894853 h 1392283"/>
                <a:gd name="connsiteX10" fmla="*/ 1209871 w 1811966"/>
                <a:gd name="connsiteY10" fmla="*/ 755441 h 1392283"/>
                <a:gd name="connsiteX11" fmla="*/ 1619521 w 1811966"/>
                <a:gd name="connsiteY11" fmla="*/ 755459 h 1392283"/>
                <a:gd name="connsiteX12" fmla="*/ 1600515 w 1811966"/>
                <a:gd name="connsiteY12" fmla="*/ 626934 h 1392283"/>
                <a:gd name="connsiteX13" fmla="*/ 1399405 w 1811966"/>
                <a:gd name="connsiteY13" fmla="*/ 627583 h 1392283"/>
                <a:gd name="connsiteX14" fmla="*/ 1296758 w 1811966"/>
                <a:gd name="connsiteY14" fmla="*/ 580137 h 1392283"/>
                <a:gd name="connsiteX15" fmla="*/ 1249123 w 1811966"/>
                <a:gd name="connsiteY15" fmla="*/ 511756 h 1392283"/>
                <a:gd name="connsiteX16" fmla="*/ 1231696 w 1811966"/>
                <a:gd name="connsiteY16" fmla="*/ 356517 h 1392283"/>
                <a:gd name="connsiteX17" fmla="*/ 1314181 w 1811966"/>
                <a:gd name="connsiteY17" fmla="*/ 347971 h 1392283"/>
                <a:gd name="connsiteX18" fmla="*/ 1305919 w 1811966"/>
                <a:gd name="connsiteY18" fmla="*/ 112586 h 1392283"/>
                <a:gd name="connsiteX19" fmla="*/ 1214969 w 1811966"/>
                <a:gd name="connsiteY19" fmla="*/ 121134 h 1392283"/>
                <a:gd name="connsiteX20" fmla="*/ 1214173 w 1811966"/>
                <a:gd name="connsiteY20" fmla="*/ 264224 h 1392283"/>
                <a:gd name="connsiteX21" fmla="*/ 1112118 w 1811966"/>
                <a:gd name="connsiteY21" fmla="*/ 262096 h 1392283"/>
                <a:gd name="connsiteX22" fmla="*/ 1105263 w 1811966"/>
                <a:gd name="connsiteY22" fmla="*/ 0 h 1392283"/>
                <a:gd name="connsiteX23" fmla="*/ 926236 w 1811966"/>
                <a:gd name="connsiteY23" fmla="*/ 85791 h 1392283"/>
                <a:gd name="connsiteX24" fmla="*/ 781266 w 1811966"/>
                <a:gd name="connsiteY24" fmla="*/ 107282 h 1392283"/>
                <a:gd name="connsiteX25" fmla="*/ 376808 w 1811966"/>
                <a:gd name="connsiteY25" fmla="*/ 98404 h 1392283"/>
                <a:gd name="connsiteX26" fmla="*/ 350731 w 1811966"/>
                <a:gd name="connsiteY26" fmla="*/ 519958 h 1392283"/>
                <a:gd name="connsiteX27" fmla="*/ 88335 w 1811966"/>
                <a:gd name="connsiteY27" fmla="*/ 769563 h 1392283"/>
                <a:gd name="connsiteX28" fmla="*/ 0 w 1811966"/>
                <a:gd name="connsiteY28" fmla="*/ 802628 h 1392283"/>
                <a:gd name="connsiteX29" fmla="*/ 3135 w 1811966"/>
                <a:gd name="connsiteY29"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811940 w 1811966"/>
                <a:gd name="connsiteY3" fmla="*/ 1229909 h 1392283"/>
                <a:gd name="connsiteX4" fmla="*/ 1222385 w 1811966"/>
                <a:gd name="connsiteY4" fmla="*/ 1135926 h 1392283"/>
                <a:gd name="connsiteX5" fmla="*/ 1196729 w 1811966"/>
                <a:gd name="connsiteY5" fmla="*/ 1016282 h 1392283"/>
                <a:gd name="connsiteX6" fmla="*/ 1461815 w 1811966"/>
                <a:gd name="connsiteY6" fmla="*/ 1024830 h 1392283"/>
                <a:gd name="connsiteX7" fmla="*/ 1470077 w 1811966"/>
                <a:gd name="connsiteY7" fmla="*/ 1221363 h 1392283"/>
                <a:gd name="connsiteX8" fmla="*/ 1811966 w 1811966"/>
                <a:gd name="connsiteY8" fmla="*/ 1392283 h 1392283"/>
                <a:gd name="connsiteX9" fmla="*/ 1794154 w 1811966"/>
                <a:gd name="connsiteY9" fmla="*/ 905037 h 1392283"/>
                <a:gd name="connsiteX10" fmla="*/ 1213939 w 1811966"/>
                <a:gd name="connsiteY10" fmla="*/ 894853 h 1392283"/>
                <a:gd name="connsiteX11" fmla="*/ 1209871 w 1811966"/>
                <a:gd name="connsiteY11" fmla="*/ 755441 h 1392283"/>
                <a:gd name="connsiteX12" fmla="*/ 1619521 w 1811966"/>
                <a:gd name="connsiteY12" fmla="*/ 755459 h 1392283"/>
                <a:gd name="connsiteX13" fmla="*/ 1600515 w 1811966"/>
                <a:gd name="connsiteY13" fmla="*/ 626934 h 1392283"/>
                <a:gd name="connsiteX14" fmla="*/ 1399405 w 1811966"/>
                <a:gd name="connsiteY14" fmla="*/ 627583 h 1392283"/>
                <a:gd name="connsiteX15" fmla="*/ 1296758 w 1811966"/>
                <a:gd name="connsiteY15" fmla="*/ 580137 h 1392283"/>
                <a:gd name="connsiteX16" fmla="*/ 1249123 w 1811966"/>
                <a:gd name="connsiteY16" fmla="*/ 511756 h 1392283"/>
                <a:gd name="connsiteX17" fmla="*/ 1231696 w 1811966"/>
                <a:gd name="connsiteY17" fmla="*/ 356517 h 1392283"/>
                <a:gd name="connsiteX18" fmla="*/ 1314181 w 1811966"/>
                <a:gd name="connsiteY18" fmla="*/ 347971 h 1392283"/>
                <a:gd name="connsiteX19" fmla="*/ 1305919 w 1811966"/>
                <a:gd name="connsiteY19" fmla="*/ 112586 h 1392283"/>
                <a:gd name="connsiteX20" fmla="*/ 1214969 w 1811966"/>
                <a:gd name="connsiteY20" fmla="*/ 121134 h 1392283"/>
                <a:gd name="connsiteX21" fmla="*/ 1214173 w 1811966"/>
                <a:gd name="connsiteY21" fmla="*/ 264224 h 1392283"/>
                <a:gd name="connsiteX22" fmla="*/ 1112118 w 1811966"/>
                <a:gd name="connsiteY22" fmla="*/ 262096 h 1392283"/>
                <a:gd name="connsiteX23" fmla="*/ 1105263 w 1811966"/>
                <a:gd name="connsiteY23" fmla="*/ 0 h 1392283"/>
                <a:gd name="connsiteX24" fmla="*/ 926236 w 1811966"/>
                <a:gd name="connsiteY24" fmla="*/ 85791 h 1392283"/>
                <a:gd name="connsiteX25" fmla="*/ 781266 w 1811966"/>
                <a:gd name="connsiteY25" fmla="*/ 107282 h 1392283"/>
                <a:gd name="connsiteX26" fmla="*/ 376808 w 1811966"/>
                <a:gd name="connsiteY26" fmla="*/ 98404 h 1392283"/>
                <a:gd name="connsiteX27" fmla="*/ 350731 w 1811966"/>
                <a:gd name="connsiteY27" fmla="*/ 519958 h 1392283"/>
                <a:gd name="connsiteX28" fmla="*/ 88335 w 1811966"/>
                <a:gd name="connsiteY28" fmla="*/ 769563 h 1392283"/>
                <a:gd name="connsiteX29" fmla="*/ 0 w 1811966"/>
                <a:gd name="connsiteY29" fmla="*/ 802628 h 1392283"/>
                <a:gd name="connsiteX30" fmla="*/ 3135 w 1811966"/>
                <a:gd name="connsiteY30"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1222385 w 1811966"/>
                <a:gd name="connsiteY4" fmla="*/ 1135926 h 1392283"/>
                <a:gd name="connsiteX5" fmla="*/ 1196729 w 1811966"/>
                <a:gd name="connsiteY5" fmla="*/ 1016282 h 1392283"/>
                <a:gd name="connsiteX6" fmla="*/ 1461815 w 1811966"/>
                <a:gd name="connsiteY6" fmla="*/ 1024830 h 1392283"/>
                <a:gd name="connsiteX7" fmla="*/ 1470077 w 1811966"/>
                <a:gd name="connsiteY7" fmla="*/ 1221363 h 1392283"/>
                <a:gd name="connsiteX8" fmla="*/ 1811966 w 1811966"/>
                <a:gd name="connsiteY8" fmla="*/ 1392283 h 1392283"/>
                <a:gd name="connsiteX9" fmla="*/ 1794154 w 1811966"/>
                <a:gd name="connsiteY9" fmla="*/ 905037 h 1392283"/>
                <a:gd name="connsiteX10" fmla="*/ 1213939 w 1811966"/>
                <a:gd name="connsiteY10" fmla="*/ 894853 h 1392283"/>
                <a:gd name="connsiteX11" fmla="*/ 1209871 w 1811966"/>
                <a:gd name="connsiteY11" fmla="*/ 755441 h 1392283"/>
                <a:gd name="connsiteX12" fmla="*/ 1619521 w 1811966"/>
                <a:gd name="connsiteY12" fmla="*/ 755459 h 1392283"/>
                <a:gd name="connsiteX13" fmla="*/ 1600515 w 1811966"/>
                <a:gd name="connsiteY13" fmla="*/ 626934 h 1392283"/>
                <a:gd name="connsiteX14" fmla="*/ 1399405 w 1811966"/>
                <a:gd name="connsiteY14" fmla="*/ 627583 h 1392283"/>
                <a:gd name="connsiteX15" fmla="*/ 1296758 w 1811966"/>
                <a:gd name="connsiteY15" fmla="*/ 580137 h 1392283"/>
                <a:gd name="connsiteX16" fmla="*/ 1249123 w 1811966"/>
                <a:gd name="connsiteY16" fmla="*/ 511756 h 1392283"/>
                <a:gd name="connsiteX17" fmla="*/ 1231696 w 1811966"/>
                <a:gd name="connsiteY17" fmla="*/ 356517 h 1392283"/>
                <a:gd name="connsiteX18" fmla="*/ 1314181 w 1811966"/>
                <a:gd name="connsiteY18" fmla="*/ 347971 h 1392283"/>
                <a:gd name="connsiteX19" fmla="*/ 1305919 w 1811966"/>
                <a:gd name="connsiteY19" fmla="*/ 112586 h 1392283"/>
                <a:gd name="connsiteX20" fmla="*/ 1214969 w 1811966"/>
                <a:gd name="connsiteY20" fmla="*/ 121134 h 1392283"/>
                <a:gd name="connsiteX21" fmla="*/ 1214173 w 1811966"/>
                <a:gd name="connsiteY21" fmla="*/ 264224 h 1392283"/>
                <a:gd name="connsiteX22" fmla="*/ 1112118 w 1811966"/>
                <a:gd name="connsiteY22" fmla="*/ 262096 h 1392283"/>
                <a:gd name="connsiteX23" fmla="*/ 1105263 w 1811966"/>
                <a:gd name="connsiteY23" fmla="*/ 0 h 1392283"/>
                <a:gd name="connsiteX24" fmla="*/ 926236 w 1811966"/>
                <a:gd name="connsiteY24" fmla="*/ 85791 h 1392283"/>
                <a:gd name="connsiteX25" fmla="*/ 781266 w 1811966"/>
                <a:gd name="connsiteY25" fmla="*/ 107282 h 1392283"/>
                <a:gd name="connsiteX26" fmla="*/ 376808 w 1811966"/>
                <a:gd name="connsiteY26" fmla="*/ 98404 h 1392283"/>
                <a:gd name="connsiteX27" fmla="*/ 350731 w 1811966"/>
                <a:gd name="connsiteY27" fmla="*/ 519958 h 1392283"/>
                <a:gd name="connsiteX28" fmla="*/ 88335 w 1811966"/>
                <a:gd name="connsiteY28" fmla="*/ 769563 h 1392283"/>
                <a:gd name="connsiteX29" fmla="*/ 0 w 1811966"/>
                <a:gd name="connsiteY29" fmla="*/ 802628 h 1392283"/>
                <a:gd name="connsiteX30" fmla="*/ 3135 w 1811966"/>
                <a:gd name="connsiteY30"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786299 w 1811966"/>
                <a:gd name="connsiteY4" fmla="*/ 1306823 h 1392283"/>
                <a:gd name="connsiteX5" fmla="*/ 1222385 w 1811966"/>
                <a:gd name="connsiteY5" fmla="*/ 1135926 h 1392283"/>
                <a:gd name="connsiteX6" fmla="*/ 1196729 w 1811966"/>
                <a:gd name="connsiteY6" fmla="*/ 1016282 h 1392283"/>
                <a:gd name="connsiteX7" fmla="*/ 1461815 w 1811966"/>
                <a:gd name="connsiteY7" fmla="*/ 1024830 h 1392283"/>
                <a:gd name="connsiteX8" fmla="*/ 1470077 w 1811966"/>
                <a:gd name="connsiteY8" fmla="*/ 1221363 h 1392283"/>
                <a:gd name="connsiteX9" fmla="*/ 1811966 w 1811966"/>
                <a:gd name="connsiteY9" fmla="*/ 1392283 h 1392283"/>
                <a:gd name="connsiteX10" fmla="*/ 1794154 w 1811966"/>
                <a:gd name="connsiteY10" fmla="*/ 905037 h 1392283"/>
                <a:gd name="connsiteX11" fmla="*/ 1213939 w 1811966"/>
                <a:gd name="connsiteY11" fmla="*/ 894853 h 1392283"/>
                <a:gd name="connsiteX12" fmla="*/ 1209871 w 1811966"/>
                <a:gd name="connsiteY12" fmla="*/ 755441 h 1392283"/>
                <a:gd name="connsiteX13" fmla="*/ 1619521 w 1811966"/>
                <a:gd name="connsiteY13" fmla="*/ 755459 h 1392283"/>
                <a:gd name="connsiteX14" fmla="*/ 1600515 w 1811966"/>
                <a:gd name="connsiteY14" fmla="*/ 626934 h 1392283"/>
                <a:gd name="connsiteX15" fmla="*/ 1399405 w 1811966"/>
                <a:gd name="connsiteY15" fmla="*/ 627583 h 1392283"/>
                <a:gd name="connsiteX16" fmla="*/ 1296758 w 1811966"/>
                <a:gd name="connsiteY16" fmla="*/ 580137 h 1392283"/>
                <a:gd name="connsiteX17" fmla="*/ 1249123 w 1811966"/>
                <a:gd name="connsiteY17" fmla="*/ 511756 h 1392283"/>
                <a:gd name="connsiteX18" fmla="*/ 1231696 w 1811966"/>
                <a:gd name="connsiteY18" fmla="*/ 356517 h 1392283"/>
                <a:gd name="connsiteX19" fmla="*/ 1314181 w 1811966"/>
                <a:gd name="connsiteY19" fmla="*/ 347971 h 1392283"/>
                <a:gd name="connsiteX20" fmla="*/ 1305919 w 1811966"/>
                <a:gd name="connsiteY20" fmla="*/ 112586 h 1392283"/>
                <a:gd name="connsiteX21" fmla="*/ 1214969 w 1811966"/>
                <a:gd name="connsiteY21" fmla="*/ 121134 h 1392283"/>
                <a:gd name="connsiteX22" fmla="*/ 1214173 w 1811966"/>
                <a:gd name="connsiteY22" fmla="*/ 264224 h 1392283"/>
                <a:gd name="connsiteX23" fmla="*/ 1112118 w 1811966"/>
                <a:gd name="connsiteY23" fmla="*/ 262096 h 1392283"/>
                <a:gd name="connsiteX24" fmla="*/ 1105263 w 1811966"/>
                <a:gd name="connsiteY24" fmla="*/ 0 h 1392283"/>
                <a:gd name="connsiteX25" fmla="*/ 926236 w 1811966"/>
                <a:gd name="connsiteY25" fmla="*/ 85791 h 1392283"/>
                <a:gd name="connsiteX26" fmla="*/ 781266 w 1811966"/>
                <a:gd name="connsiteY26" fmla="*/ 107282 h 1392283"/>
                <a:gd name="connsiteX27" fmla="*/ 376808 w 1811966"/>
                <a:gd name="connsiteY27" fmla="*/ 98404 h 1392283"/>
                <a:gd name="connsiteX28" fmla="*/ 350731 w 1811966"/>
                <a:gd name="connsiteY28" fmla="*/ 519958 h 1392283"/>
                <a:gd name="connsiteX29" fmla="*/ 88335 w 1811966"/>
                <a:gd name="connsiteY29" fmla="*/ 769563 h 1392283"/>
                <a:gd name="connsiteX30" fmla="*/ 0 w 1811966"/>
                <a:gd name="connsiteY30" fmla="*/ 802628 h 1392283"/>
                <a:gd name="connsiteX31" fmla="*/ 3135 w 1811966"/>
                <a:gd name="connsiteY31"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863 w 1811966"/>
                <a:gd name="connsiteY4" fmla="*/ 1135933 h 1392283"/>
                <a:gd name="connsiteX5" fmla="*/ 1222385 w 1811966"/>
                <a:gd name="connsiteY5" fmla="*/ 1135926 h 1392283"/>
                <a:gd name="connsiteX6" fmla="*/ 1196729 w 1811966"/>
                <a:gd name="connsiteY6" fmla="*/ 1016282 h 1392283"/>
                <a:gd name="connsiteX7" fmla="*/ 1461815 w 1811966"/>
                <a:gd name="connsiteY7" fmla="*/ 1024830 h 1392283"/>
                <a:gd name="connsiteX8" fmla="*/ 1470077 w 1811966"/>
                <a:gd name="connsiteY8" fmla="*/ 1221363 h 1392283"/>
                <a:gd name="connsiteX9" fmla="*/ 1811966 w 1811966"/>
                <a:gd name="connsiteY9" fmla="*/ 1392283 h 1392283"/>
                <a:gd name="connsiteX10" fmla="*/ 1794154 w 1811966"/>
                <a:gd name="connsiteY10" fmla="*/ 905037 h 1392283"/>
                <a:gd name="connsiteX11" fmla="*/ 1213939 w 1811966"/>
                <a:gd name="connsiteY11" fmla="*/ 894853 h 1392283"/>
                <a:gd name="connsiteX12" fmla="*/ 1209871 w 1811966"/>
                <a:gd name="connsiteY12" fmla="*/ 755441 h 1392283"/>
                <a:gd name="connsiteX13" fmla="*/ 1619521 w 1811966"/>
                <a:gd name="connsiteY13" fmla="*/ 755459 h 1392283"/>
                <a:gd name="connsiteX14" fmla="*/ 1600515 w 1811966"/>
                <a:gd name="connsiteY14" fmla="*/ 626934 h 1392283"/>
                <a:gd name="connsiteX15" fmla="*/ 1399405 w 1811966"/>
                <a:gd name="connsiteY15" fmla="*/ 627583 h 1392283"/>
                <a:gd name="connsiteX16" fmla="*/ 1296758 w 1811966"/>
                <a:gd name="connsiteY16" fmla="*/ 580137 h 1392283"/>
                <a:gd name="connsiteX17" fmla="*/ 1249123 w 1811966"/>
                <a:gd name="connsiteY17" fmla="*/ 511756 h 1392283"/>
                <a:gd name="connsiteX18" fmla="*/ 1231696 w 1811966"/>
                <a:gd name="connsiteY18" fmla="*/ 356517 h 1392283"/>
                <a:gd name="connsiteX19" fmla="*/ 1314181 w 1811966"/>
                <a:gd name="connsiteY19" fmla="*/ 347971 h 1392283"/>
                <a:gd name="connsiteX20" fmla="*/ 1305919 w 1811966"/>
                <a:gd name="connsiteY20" fmla="*/ 112586 h 1392283"/>
                <a:gd name="connsiteX21" fmla="*/ 1214969 w 1811966"/>
                <a:gd name="connsiteY21" fmla="*/ 121134 h 1392283"/>
                <a:gd name="connsiteX22" fmla="*/ 1214173 w 1811966"/>
                <a:gd name="connsiteY22" fmla="*/ 264224 h 1392283"/>
                <a:gd name="connsiteX23" fmla="*/ 1112118 w 1811966"/>
                <a:gd name="connsiteY23" fmla="*/ 262096 h 1392283"/>
                <a:gd name="connsiteX24" fmla="*/ 1105263 w 1811966"/>
                <a:gd name="connsiteY24" fmla="*/ 0 h 1392283"/>
                <a:gd name="connsiteX25" fmla="*/ 926236 w 1811966"/>
                <a:gd name="connsiteY25" fmla="*/ 85791 h 1392283"/>
                <a:gd name="connsiteX26" fmla="*/ 781266 w 1811966"/>
                <a:gd name="connsiteY26" fmla="*/ 107282 h 1392283"/>
                <a:gd name="connsiteX27" fmla="*/ 376808 w 1811966"/>
                <a:gd name="connsiteY27" fmla="*/ 98404 h 1392283"/>
                <a:gd name="connsiteX28" fmla="*/ 350731 w 1811966"/>
                <a:gd name="connsiteY28" fmla="*/ 519958 h 1392283"/>
                <a:gd name="connsiteX29" fmla="*/ 88335 w 1811966"/>
                <a:gd name="connsiteY29" fmla="*/ 769563 h 1392283"/>
                <a:gd name="connsiteX30" fmla="*/ 0 w 1811966"/>
                <a:gd name="connsiteY30" fmla="*/ 802628 h 1392283"/>
                <a:gd name="connsiteX31" fmla="*/ 3135 w 1811966"/>
                <a:gd name="connsiteY31"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977 w 1811966"/>
                <a:gd name="connsiteY4" fmla="*/ 1187235 h 1392283"/>
                <a:gd name="connsiteX5" fmla="*/ 1222385 w 1811966"/>
                <a:gd name="connsiteY5" fmla="*/ 1135926 h 1392283"/>
                <a:gd name="connsiteX6" fmla="*/ 1196729 w 1811966"/>
                <a:gd name="connsiteY6" fmla="*/ 1016282 h 1392283"/>
                <a:gd name="connsiteX7" fmla="*/ 1461815 w 1811966"/>
                <a:gd name="connsiteY7" fmla="*/ 1024830 h 1392283"/>
                <a:gd name="connsiteX8" fmla="*/ 1470077 w 1811966"/>
                <a:gd name="connsiteY8" fmla="*/ 1221363 h 1392283"/>
                <a:gd name="connsiteX9" fmla="*/ 1811966 w 1811966"/>
                <a:gd name="connsiteY9" fmla="*/ 1392283 h 1392283"/>
                <a:gd name="connsiteX10" fmla="*/ 1794154 w 1811966"/>
                <a:gd name="connsiteY10" fmla="*/ 905037 h 1392283"/>
                <a:gd name="connsiteX11" fmla="*/ 1213939 w 1811966"/>
                <a:gd name="connsiteY11" fmla="*/ 894853 h 1392283"/>
                <a:gd name="connsiteX12" fmla="*/ 1209871 w 1811966"/>
                <a:gd name="connsiteY12" fmla="*/ 755441 h 1392283"/>
                <a:gd name="connsiteX13" fmla="*/ 1619521 w 1811966"/>
                <a:gd name="connsiteY13" fmla="*/ 755459 h 1392283"/>
                <a:gd name="connsiteX14" fmla="*/ 1600515 w 1811966"/>
                <a:gd name="connsiteY14" fmla="*/ 626934 h 1392283"/>
                <a:gd name="connsiteX15" fmla="*/ 1399405 w 1811966"/>
                <a:gd name="connsiteY15" fmla="*/ 627583 h 1392283"/>
                <a:gd name="connsiteX16" fmla="*/ 1296758 w 1811966"/>
                <a:gd name="connsiteY16" fmla="*/ 580137 h 1392283"/>
                <a:gd name="connsiteX17" fmla="*/ 1249123 w 1811966"/>
                <a:gd name="connsiteY17" fmla="*/ 511756 h 1392283"/>
                <a:gd name="connsiteX18" fmla="*/ 1231696 w 1811966"/>
                <a:gd name="connsiteY18" fmla="*/ 356517 h 1392283"/>
                <a:gd name="connsiteX19" fmla="*/ 1314181 w 1811966"/>
                <a:gd name="connsiteY19" fmla="*/ 347971 h 1392283"/>
                <a:gd name="connsiteX20" fmla="*/ 1305919 w 1811966"/>
                <a:gd name="connsiteY20" fmla="*/ 112586 h 1392283"/>
                <a:gd name="connsiteX21" fmla="*/ 1214969 w 1811966"/>
                <a:gd name="connsiteY21" fmla="*/ 121134 h 1392283"/>
                <a:gd name="connsiteX22" fmla="*/ 1214173 w 1811966"/>
                <a:gd name="connsiteY22" fmla="*/ 264224 h 1392283"/>
                <a:gd name="connsiteX23" fmla="*/ 1112118 w 1811966"/>
                <a:gd name="connsiteY23" fmla="*/ 262096 h 1392283"/>
                <a:gd name="connsiteX24" fmla="*/ 1105263 w 1811966"/>
                <a:gd name="connsiteY24" fmla="*/ 0 h 1392283"/>
                <a:gd name="connsiteX25" fmla="*/ 926236 w 1811966"/>
                <a:gd name="connsiteY25" fmla="*/ 85791 h 1392283"/>
                <a:gd name="connsiteX26" fmla="*/ 781266 w 1811966"/>
                <a:gd name="connsiteY26" fmla="*/ 107282 h 1392283"/>
                <a:gd name="connsiteX27" fmla="*/ 376808 w 1811966"/>
                <a:gd name="connsiteY27" fmla="*/ 98404 h 1392283"/>
                <a:gd name="connsiteX28" fmla="*/ 350731 w 1811966"/>
                <a:gd name="connsiteY28" fmla="*/ 519958 h 1392283"/>
                <a:gd name="connsiteX29" fmla="*/ 88335 w 1811966"/>
                <a:gd name="connsiteY29" fmla="*/ 769563 h 1392283"/>
                <a:gd name="connsiteX30" fmla="*/ 0 w 1811966"/>
                <a:gd name="connsiteY30" fmla="*/ 802628 h 1392283"/>
                <a:gd name="connsiteX31" fmla="*/ 3135 w 1811966"/>
                <a:gd name="connsiteY31"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977 w 1811966"/>
                <a:gd name="connsiteY4" fmla="*/ 1187235 h 1392283"/>
                <a:gd name="connsiteX5" fmla="*/ 735016 w 1811966"/>
                <a:gd name="connsiteY5" fmla="*/ 1187179 h 1392283"/>
                <a:gd name="connsiteX6" fmla="*/ 1222385 w 1811966"/>
                <a:gd name="connsiteY6" fmla="*/ 1135926 h 1392283"/>
                <a:gd name="connsiteX7" fmla="*/ 1196729 w 1811966"/>
                <a:gd name="connsiteY7" fmla="*/ 1016282 h 1392283"/>
                <a:gd name="connsiteX8" fmla="*/ 1461815 w 1811966"/>
                <a:gd name="connsiteY8" fmla="*/ 1024830 h 1392283"/>
                <a:gd name="connsiteX9" fmla="*/ 1470077 w 1811966"/>
                <a:gd name="connsiteY9" fmla="*/ 1221363 h 1392283"/>
                <a:gd name="connsiteX10" fmla="*/ 1811966 w 1811966"/>
                <a:gd name="connsiteY10" fmla="*/ 1392283 h 1392283"/>
                <a:gd name="connsiteX11" fmla="*/ 1794154 w 1811966"/>
                <a:gd name="connsiteY11" fmla="*/ 905037 h 1392283"/>
                <a:gd name="connsiteX12" fmla="*/ 1213939 w 1811966"/>
                <a:gd name="connsiteY12" fmla="*/ 894853 h 1392283"/>
                <a:gd name="connsiteX13" fmla="*/ 1209871 w 1811966"/>
                <a:gd name="connsiteY13" fmla="*/ 755441 h 1392283"/>
                <a:gd name="connsiteX14" fmla="*/ 1619521 w 1811966"/>
                <a:gd name="connsiteY14" fmla="*/ 755459 h 1392283"/>
                <a:gd name="connsiteX15" fmla="*/ 1600515 w 1811966"/>
                <a:gd name="connsiteY15" fmla="*/ 626934 h 1392283"/>
                <a:gd name="connsiteX16" fmla="*/ 1399405 w 1811966"/>
                <a:gd name="connsiteY16" fmla="*/ 627583 h 1392283"/>
                <a:gd name="connsiteX17" fmla="*/ 1296758 w 1811966"/>
                <a:gd name="connsiteY17" fmla="*/ 580137 h 1392283"/>
                <a:gd name="connsiteX18" fmla="*/ 1249123 w 1811966"/>
                <a:gd name="connsiteY18" fmla="*/ 511756 h 1392283"/>
                <a:gd name="connsiteX19" fmla="*/ 1231696 w 1811966"/>
                <a:gd name="connsiteY19" fmla="*/ 356517 h 1392283"/>
                <a:gd name="connsiteX20" fmla="*/ 1314181 w 1811966"/>
                <a:gd name="connsiteY20" fmla="*/ 347971 h 1392283"/>
                <a:gd name="connsiteX21" fmla="*/ 1305919 w 1811966"/>
                <a:gd name="connsiteY21" fmla="*/ 112586 h 1392283"/>
                <a:gd name="connsiteX22" fmla="*/ 1214969 w 1811966"/>
                <a:gd name="connsiteY22" fmla="*/ 121134 h 1392283"/>
                <a:gd name="connsiteX23" fmla="*/ 1214173 w 1811966"/>
                <a:gd name="connsiteY23" fmla="*/ 264224 h 1392283"/>
                <a:gd name="connsiteX24" fmla="*/ 1112118 w 1811966"/>
                <a:gd name="connsiteY24" fmla="*/ 262096 h 1392283"/>
                <a:gd name="connsiteX25" fmla="*/ 1105263 w 1811966"/>
                <a:gd name="connsiteY25" fmla="*/ 0 h 1392283"/>
                <a:gd name="connsiteX26" fmla="*/ 926236 w 1811966"/>
                <a:gd name="connsiteY26" fmla="*/ 85791 h 1392283"/>
                <a:gd name="connsiteX27" fmla="*/ 781266 w 1811966"/>
                <a:gd name="connsiteY27" fmla="*/ 107282 h 1392283"/>
                <a:gd name="connsiteX28" fmla="*/ 376808 w 1811966"/>
                <a:gd name="connsiteY28" fmla="*/ 98404 h 1392283"/>
                <a:gd name="connsiteX29" fmla="*/ 350731 w 1811966"/>
                <a:gd name="connsiteY29" fmla="*/ 519958 h 1392283"/>
                <a:gd name="connsiteX30" fmla="*/ 88335 w 1811966"/>
                <a:gd name="connsiteY30" fmla="*/ 769563 h 1392283"/>
                <a:gd name="connsiteX31" fmla="*/ 0 w 1811966"/>
                <a:gd name="connsiteY31" fmla="*/ 802628 h 1392283"/>
                <a:gd name="connsiteX32" fmla="*/ 3135 w 1811966"/>
                <a:gd name="connsiteY32"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977 w 1811966"/>
                <a:gd name="connsiteY4" fmla="*/ 1187235 h 1392283"/>
                <a:gd name="connsiteX5" fmla="*/ 581289 w 1811966"/>
                <a:gd name="connsiteY5" fmla="*/ 1187206 h 1392283"/>
                <a:gd name="connsiteX6" fmla="*/ 1222385 w 1811966"/>
                <a:gd name="connsiteY6" fmla="*/ 1135926 h 1392283"/>
                <a:gd name="connsiteX7" fmla="*/ 1196729 w 1811966"/>
                <a:gd name="connsiteY7" fmla="*/ 1016282 h 1392283"/>
                <a:gd name="connsiteX8" fmla="*/ 1461815 w 1811966"/>
                <a:gd name="connsiteY8" fmla="*/ 1024830 h 1392283"/>
                <a:gd name="connsiteX9" fmla="*/ 1470077 w 1811966"/>
                <a:gd name="connsiteY9" fmla="*/ 1221363 h 1392283"/>
                <a:gd name="connsiteX10" fmla="*/ 1811966 w 1811966"/>
                <a:gd name="connsiteY10" fmla="*/ 1392283 h 1392283"/>
                <a:gd name="connsiteX11" fmla="*/ 1794154 w 1811966"/>
                <a:gd name="connsiteY11" fmla="*/ 905037 h 1392283"/>
                <a:gd name="connsiteX12" fmla="*/ 1213939 w 1811966"/>
                <a:gd name="connsiteY12" fmla="*/ 894853 h 1392283"/>
                <a:gd name="connsiteX13" fmla="*/ 1209871 w 1811966"/>
                <a:gd name="connsiteY13" fmla="*/ 755441 h 1392283"/>
                <a:gd name="connsiteX14" fmla="*/ 1619521 w 1811966"/>
                <a:gd name="connsiteY14" fmla="*/ 755459 h 1392283"/>
                <a:gd name="connsiteX15" fmla="*/ 1600515 w 1811966"/>
                <a:gd name="connsiteY15" fmla="*/ 626934 h 1392283"/>
                <a:gd name="connsiteX16" fmla="*/ 1399405 w 1811966"/>
                <a:gd name="connsiteY16" fmla="*/ 627583 h 1392283"/>
                <a:gd name="connsiteX17" fmla="*/ 1296758 w 1811966"/>
                <a:gd name="connsiteY17" fmla="*/ 580137 h 1392283"/>
                <a:gd name="connsiteX18" fmla="*/ 1249123 w 1811966"/>
                <a:gd name="connsiteY18" fmla="*/ 511756 h 1392283"/>
                <a:gd name="connsiteX19" fmla="*/ 1231696 w 1811966"/>
                <a:gd name="connsiteY19" fmla="*/ 356517 h 1392283"/>
                <a:gd name="connsiteX20" fmla="*/ 1314181 w 1811966"/>
                <a:gd name="connsiteY20" fmla="*/ 347971 h 1392283"/>
                <a:gd name="connsiteX21" fmla="*/ 1305919 w 1811966"/>
                <a:gd name="connsiteY21" fmla="*/ 112586 h 1392283"/>
                <a:gd name="connsiteX22" fmla="*/ 1214969 w 1811966"/>
                <a:gd name="connsiteY22" fmla="*/ 121134 h 1392283"/>
                <a:gd name="connsiteX23" fmla="*/ 1214173 w 1811966"/>
                <a:gd name="connsiteY23" fmla="*/ 264224 h 1392283"/>
                <a:gd name="connsiteX24" fmla="*/ 1112118 w 1811966"/>
                <a:gd name="connsiteY24" fmla="*/ 262096 h 1392283"/>
                <a:gd name="connsiteX25" fmla="*/ 1105263 w 1811966"/>
                <a:gd name="connsiteY25" fmla="*/ 0 h 1392283"/>
                <a:gd name="connsiteX26" fmla="*/ 926236 w 1811966"/>
                <a:gd name="connsiteY26" fmla="*/ 85791 h 1392283"/>
                <a:gd name="connsiteX27" fmla="*/ 781266 w 1811966"/>
                <a:gd name="connsiteY27" fmla="*/ 107282 h 1392283"/>
                <a:gd name="connsiteX28" fmla="*/ 376808 w 1811966"/>
                <a:gd name="connsiteY28" fmla="*/ 98404 h 1392283"/>
                <a:gd name="connsiteX29" fmla="*/ 350731 w 1811966"/>
                <a:gd name="connsiteY29" fmla="*/ 519958 h 1392283"/>
                <a:gd name="connsiteX30" fmla="*/ 88335 w 1811966"/>
                <a:gd name="connsiteY30" fmla="*/ 769563 h 1392283"/>
                <a:gd name="connsiteX31" fmla="*/ 0 w 1811966"/>
                <a:gd name="connsiteY31" fmla="*/ 802628 h 1392283"/>
                <a:gd name="connsiteX32" fmla="*/ 3135 w 1811966"/>
                <a:gd name="connsiteY32"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977 w 1811966"/>
                <a:gd name="connsiteY4" fmla="*/ 1187235 h 1392283"/>
                <a:gd name="connsiteX5" fmla="*/ 581289 w 1811966"/>
                <a:gd name="connsiteY5" fmla="*/ 1187206 h 1392283"/>
                <a:gd name="connsiteX6" fmla="*/ 846129 w 1811966"/>
                <a:gd name="connsiteY6" fmla="*/ 1161541 h 1392283"/>
                <a:gd name="connsiteX7" fmla="*/ 1222385 w 1811966"/>
                <a:gd name="connsiteY7" fmla="*/ 1135926 h 1392283"/>
                <a:gd name="connsiteX8" fmla="*/ 1196729 w 1811966"/>
                <a:gd name="connsiteY8" fmla="*/ 1016282 h 1392283"/>
                <a:gd name="connsiteX9" fmla="*/ 1461815 w 1811966"/>
                <a:gd name="connsiteY9" fmla="*/ 1024830 h 1392283"/>
                <a:gd name="connsiteX10" fmla="*/ 1470077 w 1811966"/>
                <a:gd name="connsiteY10" fmla="*/ 1221363 h 1392283"/>
                <a:gd name="connsiteX11" fmla="*/ 1811966 w 1811966"/>
                <a:gd name="connsiteY11" fmla="*/ 1392283 h 1392283"/>
                <a:gd name="connsiteX12" fmla="*/ 1794154 w 1811966"/>
                <a:gd name="connsiteY12" fmla="*/ 905037 h 1392283"/>
                <a:gd name="connsiteX13" fmla="*/ 1213939 w 1811966"/>
                <a:gd name="connsiteY13" fmla="*/ 894853 h 1392283"/>
                <a:gd name="connsiteX14" fmla="*/ 1209871 w 1811966"/>
                <a:gd name="connsiteY14" fmla="*/ 755441 h 1392283"/>
                <a:gd name="connsiteX15" fmla="*/ 1619521 w 1811966"/>
                <a:gd name="connsiteY15" fmla="*/ 755459 h 1392283"/>
                <a:gd name="connsiteX16" fmla="*/ 1600515 w 1811966"/>
                <a:gd name="connsiteY16" fmla="*/ 626934 h 1392283"/>
                <a:gd name="connsiteX17" fmla="*/ 1399405 w 1811966"/>
                <a:gd name="connsiteY17" fmla="*/ 627583 h 1392283"/>
                <a:gd name="connsiteX18" fmla="*/ 1296758 w 1811966"/>
                <a:gd name="connsiteY18" fmla="*/ 580137 h 1392283"/>
                <a:gd name="connsiteX19" fmla="*/ 1249123 w 1811966"/>
                <a:gd name="connsiteY19" fmla="*/ 511756 h 1392283"/>
                <a:gd name="connsiteX20" fmla="*/ 1231696 w 1811966"/>
                <a:gd name="connsiteY20" fmla="*/ 356517 h 1392283"/>
                <a:gd name="connsiteX21" fmla="*/ 1314181 w 1811966"/>
                <a:gd name="connsiteY21" fmla="*/ 347971 h 1392283"/>
                <a:gd name="connsiteX22" fmla="*/ 1305919 w 1811966"/>
                <a:gd name="connsiteY22" fmla="*/ 112586 h 1392283"/>
                <a:gd name="connsiteX23" fmla="*/ 1214969 w 1811966"/>
                <a:gd name="connsiteY23" fmla="*/ 121134 h 1392283"/>
                <a:gd name="connsiteX24" fmla="*/ 1214173 w 1811966"/>
                <a:gd name="connsiteY24" fmla="*/ 264224 h 1392283"/>
                <a:gd name="connsiteX25" fmla="*/ 1112118 w 1811966"/>
                <a:gd name="connsiteY25" fmla="*/ 262096 h 1392283"/>
                <a:gd name="connsiteX26" fmla="*/ 1105263 w 1811966"/>
                <a:gd name="connsiteY26" fmla="*/ 0 h 1392283"/>
                <a:gd name="connsiteX27" fmla="*/ 926236 w 1811966"/>
                <a:gd name="connsiteY27" fmla="*/ 85791 h 1392283"/>
                <a:gd name="connsiteX28" fmla="*/ 781266 w 1811966"/>
                <a:gd name="connsiteY28" fmla="*/ 107282 h 1392283"/>
                <a:gd name="connsiteX29" fmla="*/ 376808 w 1811966"/>
                <a:gd name="connsiteY29" fmla="*/ 98404 h 1392283"/>
                <a:gd name="connsiteX30" fmla="*/ 350731 w 1811966"/>
                <a:gd name="connsiteY30" fmla="*/ 519958 h 1392283"/>
                <a:gd name="connsiteX31" fmla="*/ 88335 w 1811966"/>
                <a:gd name="connsiteY31" fmla="*/ 769563 h 1392283"/>
                <a:gd name="connsiteX32" fmla="*/ 0 w 1811966"/>
                <a:gd name="connsiteY32" fmla="*/ 802628 h 1392283"/>
                <a:gd name="connsiteX33" fmla="*/ 3135 w 1811966"/>
                <a:gd name="connsiteY33"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977 w 1811966"/>
                <a:gd name="connsiteY4" fmla="*/ 1187235 h 1392283"/>
                <a:gd name="connsiteX5" fmla="*/ 581289 w 1811966"/>
                <a:gd name="connsiteY5" fmla="*/ 1187206 h 1392283"/>
                <a:gd name="connsiteX6" fmla="*/ 581306 w 1811966"/>
                <a:gd name="connsiteY6" fmla="*/ 1093200 h 1392283"/>
                <a:gd name="connsiteX7" fmla="*/ 1222385 w 1811966"/>
                <a:gd name="connsiteY7" fmla="*/ 1135926 h 1392283"/>
                <a:gd name="connsiteX8" fmla="*/ 1196729 w 1811966"/>
                <a:gd name="connsiteY8" fmla="*/ 1016282 h 1392283"/>
                <a:gd name="connsiteX9" fmla="*/ 1461815 w 1811966"/>
                <a:gd name="connsiteY9" fmla="*/ 1024830 h 1392283"/>
                <a:gd name="connsiteX10" fmla="*/ 1470077 w 1811966"/>
                <a:gd name="connsiteY10" fmla="*/ 1221363 h 1392283"/>
                <a:gd name="connsiteX11" fmla="*/ 1811966 w 1811966"/>
                <a:gd name="connsiteY11" fmla="*/ 1392283 h 1392283"/>
                <a:gd name="connsiteX12" fmla="*/ 1794154 w 1811966"/>
                <a:gd name="connsiteY12" fmla="*/ 905037 h 1392283"/>
                <a:gd name="connsiteX13" fmla="*/ 1213939 w 1811966"/>
                <a:gd name="connsiteY13" fmla="*/ 894853 h 1392283"/>
                <a:gd name="connsiteX14" fmla="*/ 1209871 w 1811966"/>
                <a:gd name="connsiteY14" fmla="*/ 755441 h 1392283"/>
                <a:gd name="connsiteX15" fmla="*/ 1619521 w 1811966"/>
                <a:gd name="connsiteY15" fmla="*/ 755459 h 1392283"/>
                <a:gd name="connsiteX16" fmla="*/ 1600515 w 1811966"/>
                <a:gd name="connsiteY16" fmla="*/ 626934 h 1392283"/>
                <a:gd name="connsiteX17" fmla="*/ 1399405 w 1811966"/>
                <a:gd name="connsiteY17" fmla="*/ 627583 h 1392283"/>
                <a:gd name="connsiteX18" fmla="*/ 1296758 w 1811966"/>
                <a:gd name="connsiteY18" fmla="*/ 580137 h 1392283"/>
                <a:gd name="connsiteX19" fmla="*/ 1249123 w 1811966"/>
                <a:gd name="connsiteY19" fmla="*/ 511756 h 1392283"/>
                <a:gd name="connsiteX20" fmla="*/ 1231696 w 1811966"/>
                <a:gd name="connsiteY20" fmla="*/ 356517 h 1392283"/>
                <a:gd name="connsiteX21" fmla="*/ 1314181 w 1811966"/>
                <a:gd name="connsiteY21" fmla="*/ 347971 h 1392283"/>
                <a:gd name="connsiteX22" fmla="*/ 1305919 w 1811966"/>
                <a:gd name="connsiteY22" fmla="*/ 112586 h 1392283"/>
                <a:gd name="connsiteX23" fmla="*/ 1214969 w 1811966"/>
                <a:gd name="connsiteY23" fmla="*/ 121134 h 1392283"/>
                <a:gd name="connsiteX24" fmla="*/ 1214173 w 1811966"/>
                <a:gd name="connsiteY24" fmla="*/ 264224 h 1392283"/>
                <a:gd name="connsiteX25" fmla="*/ 1112118 w 1811966"/>
                <a:gd name="connsiteY25" fmla="*/ 262096 h 1392283"/>
                <a:gd name="connsiteX26" fmla="*/ 1105263 w 1811966"/>
                <a:gd name="connsiteY26" fmla="*/ 0 h 1392283"/>
                <a:gd name="connsiteX27" fmla="*/ 926236 w 1811966"/>
                <a:gd name="connsiteY27" fmla="*/ 85791 h 1392283"/>
                <a:gd name="connsiteX28" fmla="*/ 781266 w 1811966"/>
                <a:gd name="connsiteY28" fmla="*/ 107282 h 1392283"/>
                <a:gd name="connsiteX29" fmla="*/ 376808 w 1811966"/>
                <a:gd name="connsiteY29" fmla="*/ 98404 h 1392283"/>
                <a:gd name="connsiteX30" fmla="*/ 350731 w 1811966"/>
                <a:gd name="connsiteY30" fmla="*/ 519958 h 1392283"/>
                <a:gd name="connsiteX31" fmla="*/ 88335 w 1811966"/>
                <a:gd name="connsiteY31" fmla="*/ 769563 h 1392283"/>
                <a:gd name="connsiteX32" fmla="*/ 0 w 1811966"/>
                <a:gd name="connsiteY32" fmla="*/ 802628 h 1392283"/>
                <a:gd name="connsiteX33" fmla="*/ 3135 w 1811966"/>
                <a:gd name="connsiteY33"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977 w 1811966"/>
                <a:gd name="connsiteY4" fmla="*/ 1187235 h 1392283"/>
                <a:gd name="connsiteX5" fmla="*/ 581289 w 1811966"/>
                <a:gd name="connsiteY5" fmla="*/ 1187206 h 1392283"/>
                <a:gd name="connsiteX6" fmla="*/ 581306 w 1811966"/>
                <a:gd name="connsiteY6" fmla="*/ 1093200 h 1392283"/>
                <a:gd name="connsiteX7" fmla="*/ 743563 w 1811966"/>
                <a:gd name="connsiteY7" fmla="*/ 1101719 h 1392283"/>
                <a:gd name="connsiteX8" fmla="*/ 1222385 w 1811966"/>
                <a:gd name="connsiteY8" fmla="*/ 1135926 h 1392283"/>
                <a:gd name="connsiteX9" fmla="*/ 1196729 w 1811966"/>
                <a:gd name="connsiteY9" fmla="*/ 1016282 h 1392283"/>
                <a:gd name="connsiteX10" fmla="*/ 1461815 w 1811966"/>
                <a:gd name="connsiteY10" fmla="*/ 1024830 h 1392283"/>
                <a:gd name="connsiteX11" fmla="*/ 1470077 w 1811966"/>
                <a:gd name="connsiteY11" fmla="*/ 1221363 h 1392283"/>
                <a:gd name="connsiteX12" fmla="*/ 1811966 w 1811966"/>
                <a:gd name="connsiteY12" fmla="*/ 1392283 h 1392283"/>
                <a:gd name="connsiteX13" fmla="*/ 1794154 w 1811966"/>
                <a:gd name="connsiteY13" fmla="*/ 905037 h 1392283"/>
                <a:gd name="connsiteX14" fmla="*/ 1213939 w 1811966"/>
                <a:gd name="connsiteY14" fmla="*/ 894853 h 1392283"/>
                <a:gd name="connsiteX15" fmla="*/ 1209871 w 1811966"/>
                <a:gd name="connsiteY15" fmla="*/ 755441 h 1392283"/>
                <a:gd name="connsiteX16" fmla="*/ 1619521 w 1811966"/>
                <a:gd name="connsiteY16" fmla="*/ 755459 h 1392283"/>
                <a:gd name="connsiteX17" fmla="*/ 1600515 w 1811966"/>
                <a:gd name="connsiteY17" fmla="*/ 626934 h 1392283"/>
                <a:gd name="connsiteX18" fmla="*/ 1399405 w 1811966"/>
                <a:gd name="connsiteY18" fmla="*/ 627583 h 1392283"/>
                <a:gd name="connsiteX19" fmla="*/ 1296758 w 1811966"/>
                <a:gd name="connsiteY19" fmla="*/ 580137 h 1392283"/>
                <a:gd name="connsiteX20" fmla="*/ 1249123 w 1811966"/>
                <a:gd name="connsiteY20" fmla="*/ 511756 h 1392283"/>
                <a:gd name="connsiteX21" fmla="*/ 1231696 w 1811966"/>
                <a:gd name="connsiteY21" fmla="*/ 356517 h 1392283"/>
                <a:gd name="connsiteX22" fmla="*/ 1314181 w 1811966"/>
                <a:gd name="connsiteY22" fmla="*/ 347971 h 1392283"/>
                <a:gd name="connsiteX23" fmla="*/ 1305919 w 1811966"/>
                <a:gd name="connsiteY23" fmla="*/ 112586 h 1392283"/>
                <a:gd name="connsiteX24" fmla="*/ 1214969 w 1811966"/>
                <a:gd name="connsiteY24" fmla="*/ 121134 h 1392283"/>
                <a:gd name="connsiteX25" fmla="*/ 1214173 w 1811966"/>
                <a:gd name="connsiteY25" fmla="*/ 264224 h 1392283"/>
                <a:gd name="connsiteX26" fmla="*/ 1112118 w 1811966"/>
                <a:gd name="connsiteY26" fmla="*/ 262096 h 1392283"/>
                <a:gd name="connsiteX27" fmla="*/ 1105263 w 1811966"/>
                <a:gd name="connsiteY27" fmla="*/ 0 h 1392283"/>
                <a:gd name="connsiteX28" fmla="*/ 926236 w 1811966"/>
                <a:gd name="connsiteY28" fmla="*/ 85791 h 1392283"/>
                <a:gd name="connsiteX29" fmla="*/ 781266 w 1811966"/>
                <a:gd name="connsiteY29" fmla="*/ 107282 h 1392283"/>
                <a:gd name="connsiteX30" fmla="*/ 376808 w 1811966"/>
                <a:gd name="connsiteY30" fmla="*/ 98404 h 1392283"/>
                <a:gd name="connsiteX31" fmla="*/ 350731 w 1811966"/>
                <a:gd name="connsiteY31" fmla="*/ 519958 h 1392283"/>
                <a:gd name="connsiteX32" fmla="*/ 88335 w 1811966"/>
                <a:gd name="connsiteY32" fmla="*/ 769563 h 1392283"/>
                <a:gd name="connsiteX33" fmla="*/ 0 w 1811966"/>
                <a:gd name="connsiteY33" fmla="*/ 802628 h 1392283"/>
                <a:gd name="connsiteX34" fmla="*/ 3135 w 1811966"/>
                <a:gd name="connsiteY34"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977 w 1811966"/>
                <a:gd name="connsiteY4" fmla="*/ 1187235 h 1392283"/>
                <a:gd name="connsiteX5" fmla="*/ 581289 w 1811966"/>
                <a:gd name="connsiteY5" fmla="*/ 1187206 h 1392283"/>
                <a:gd name="connsiteX6" fmla="*/ 581306 w 1811966"/>
                <a:gd name="connsiteY6" fmla="*/ 1093200 h 1392283"/>
                <a:gd name="connsiteX7" fmla="*/ 709498 w 1811966"/>
                <a:gd name="connsiteY7" fmla="*/ 1084652 h 1392283"/>
                <a:gd name="connsiteX8" fmla="*/ 1222385 w 1811966"/>
                <a:gd name="connsiteY8" fmla="*/ 1135926 h 1392283"/>
                <a:gd name="connsiteX9" fmla="*/ 1196729 w 1811966"/>
                <a:gd name="connsiteY9" fmla="*/ 1016282 h 1392283"/>
                <a:gd name="connsiteX10" fmla="*/ 1461815 w 1811966"/>
                <a:gd name="connsiteY10" fmla="*/ 1024830 h 1392283"/>
                <a:gd name="connsiteX11" fmla="*/ 1470077 w 1811966"/>
                <a:gd name="connsiteY11" fmla="*/ 1221363 h 1392283"/>
                <a:gd name="connsiteX12" fmla="*/ 1811966 w 1811966"/>
                <a:gd name="connsiteY12" fmla="*/ 1392283 h 1392283"/>
                <a:gd name="connsiteX13" fmla="*/ 1794154 w 1811966"/>
                <a:gd name="connsiteY13" fmla="*/ 905037 h 1392283"/>
                <a:gd name="connsiteX14" fmla="*/ 1213939 w 1811966"/>
                <a:gd name="connsiteY14" fmla="*/ 894853 h 1392283"/>
                <a:gd name="connsiteX15" fmla="*/ 1209871 w 1811966"/>
                <a:gd name="connsiteY15" fmla="*/ 755441 h 1392283"/>
                <a:gd name="connsiteX16" fmla="*/ 1619521 w 1811966"/>
                <a:gd name="connsiteY16" fmla="*/ 755459 h 1392283"/>
                <a:gd name="connsiteX17" fmla="*/ 1600515 w 1811966"/>
                <a:gd name="connsiteY17" fmla="*/ 626934 h 1392283"/>
                <a:gd name="connsiteX18" fmla="*/ 1399405 w 1811966"/>
                <a:gd name="connsiteY18" fmla="*/ 627583 h 1392283"/>
                <a:gd name="connsiteX19" fmla="*/ 1296758 w 1811966"/>
                <a:gd name="connsiteY19" fmla="*/ 580137 h 1392283"/>
                <a:gd name="connsiteX20" fmla="*/ 1249123 w 1811966"/>
                <a:gd name="connsiteY20" fmla="*/ 511756 h 1392283"/>
                <a:gd name="connsiteX21" fmla="*/ 1231696 w 1811966"/>
                <a:gd name="connsiteY21" fmla="*/ 356517 h 1392283"/>
                <a:gd name="connsiteX22" fmla="*/ 1314181 w 1811966"/>
                <a:gd name="connsiteY22" fmla="*/ 347971 h 1392283"/>
                <a:gd name="connsiteX23" fmla="*/ 1305919 w 1811966"/>
                <a:gd name="connsiteY23" fmla="*/ 112586 h 1392283"/>
                <a:gd name="connsiteX24" fmla="*/ 1214969 w 1811966"/>
                <a:gd name="connsiteY24" fmla="*/ 121134 h 1392283"/>
                <a:gd name="connsiteX25" fmla="*/ 1214173 w 1811966"/>
                <a:gd name="connsiteY25" fmla="*/ 264224 h 1392283"/>
                <a:gd name="connsiteX26" fmla="*/ 1112118 w 1811966"/>
                <a:gd name="connsiteY26" fmla="*/ 262096 h 1392283"/>
                <a:gd name="connsiteX27" fmla="*/ 1105263 w 1811966"/>
                <a:gd name="connsiteY27" fmla="*/ 0 h 1392283"/>
                <a:gd name="connsiteX28" fmla="*/ 926236 w 1811966"/>
                <a:gd name="connsiteY28" fmla="*/ 85791 h 1392283"/>
                <a:gd name="connsiteX29" fmla="*/ 781266 w 1811966"/>
                <a:gd name="connsiteY29" fmla="*/ 107282 h 1392283"/>
                <a:gd name="connsiteX30" fmla="*/ 376808 w 1811966"/>
                <a:gd name="connsiteY30" fmla="*/ 98404 h 1392283"/>
                <a:gd name="connsiteX31" fmla="*/ 350731 w 1811966"/>
                <a:gd name="connsiteY31" fmla="*/ 519958 h 1392283"/>
                <a:gd name="connsiteX32" fmla="*/ 88335 w 1811966"/>
                <a:gd name="connsiteY32" fmla="*/ 769563 h 1392283"/>
                <a:gd name="connsiteX33" fmla="*/ 0 w 1811966"/>
                <a:gd name="connsiteY33" fmla="*/ 802628 h 1392283"/>
                <a:gd name="connsiteX34" fmla="*/ 3135 w 1811966"/>
                <a:gd name="connsiteY34"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977 w 1811966"/>
                <a:gd name="connsiteY4" fmla="*/ 1187235 h 1392283"/>
                <a:gd name="connsiteX5" fmla="*/ 581289 w 1811966"/>
                <a:gd name="connsiteY5" fmla="*/ 1187206 h 1392283"/>
                <a:gd name="connsiteX6" fmla="*/ 581306 w 1811966"/>
                <a:gd name="connsiteY6" fmla="*/ 1093200 h 1392283"/>
                <a:gd name="connsiteX7" fmla="*/ 675427 w 1811966"/>
                <a:gd name="connsiteY7" fmla="*/ 1093223 h 1392283"/>
                <a:gd name="connsiteX8" fmla="*/ 1222385 w 1811966"/>
                <a:gd name="connsiteY8" fmla="*/ 1135926 h 1392283"/>
                <a:gd name="connsiteX9" fmla="*/ 1196729 w 1811966"/>
                <a:gd name="connsiteY9" fmla="*/ 1016282 h 1392283"/>
                <a:gd name="connsiteX10" fmla="*/ 1461815 w 1811966"/>
                <a:gd name="connsiteY10" fmla="*/ 1024830 h 1392283"/>
                <a:gd name="connsiteX11" fmla="*/ 1470077 w 1811966"/>
                <a:gd name="connsiteY11" fmla="*/ 1221363 h 1392283"/>
                <a:gd name="connsiteX12" fmla="*/ 1811966 w 1811966"/>
                <a:gd name="connsiteY12" fmla="*/ 1392283 h 1392283"/>
                <a:gd name="connsiteX13" fmla="*/ 1794154 w 1811966"/>
                <a:gd name="connsiteY13" fmla="*/ 905037 h 1392283"/>
                <a:gd name="connsiteX14" fmla="*/ 1213939 w 1811966"/>
                <a:gd name="connsiteY14" fmla="*/ 894853 h 1392283"/>
                <a:gd name="connsiteX15" fmla="*/ 1209871 w 1811966"/>
                <a:gd name="connsiteY15" fmla="*/ 755441 h 1392283"/>
                <a:gd name="connsiteX16" fmla="*/ 1619521 w 1811966"/>
                <a:gd name="connsiteY16" fmla="*/ 755459 h 1392283"/>
                <a:gd name="connsiteX17" fmla="*/ 1600515 w 1811966"/>
                <a:gd name="connsiteY17" fmla="*/ 626934 h 1392283"/>
                <a:gd name="connsiteX18" fmla="*/ 1399405 w 1811966"/>
                <a:gd name="connsiteY18" fmla="*/ 627583 h 1392283"/>
                <a:gd name="connsiteX19" fmla="*/ 1296758 w 1811966"/>
                <a:gd name="connsiteY19" fmla="*/ 580137 h 1392283"/>
                <a:gd name="connsiteX20" fmla="*/ 1249123 w 1811966"/>
                <a:gd name="connsiteY20" fmla="*/ 511756 h 1392283"/>
                <a:gd name="connsiteX21" fmla="*/ 1231696 w 1811966"/>
                <a:gd name="connsiteY21" fmla="*/ 356517 h 1392283"/>
                <a:gd name="connsiteX22" fmla="*/ 1314181 w 1811966"/>
                <a:gd name="connsiteY22" fmla="*/ 347971 h 1392283"/>
                <a:gd name="connsiteX23" fmla="*/ 1305919 w 1811966"/>
                <a:gd name="connsiteY23" fmla="*/ 112586 h 1392283"/>
                <a:gd name="connsiteX24" fmla="*/ 1214969 w 1811966"/>
                <a:gd name="connsiteY24" fmla="*/ 121134 h 1392283"/>
                <a:gd name="connsiteX25" fmla="*/ 1214173 w 1811966"/>
                <a:gd name="connsiteY25" fmla="*/ 264224 h 1392283"/>
                <a:gd name="connsiteX26" fmla="*/ 1112118 w 1811966"/>
                <a:gd name="connsiteY26" fmla="*/ 262096 h 1392283"/>
                <a:gd name="connsiteX27" fmla="*/ 1105263 w 1811966"/>
                <a:gd name="connsiteY27" fmla="*/ 0 h 1392283"/>
                <a:gd name="connsiteX28" fmla="*/ 926236 w 1811966"/>
                <a:gd name="connsiteY28" fmla="*/ 85791 h 1392283"/>
                <a:gd name="connsiteX29" fmla="*/ 781266 w 1811966"/>
                <a:gd name="connsiteY29" fmla="*/ 107282 h 1392283"/>
                <a:gd name="connsiteX30" fmla="*/ 376808 w 1811966"/>
                <a:gd name="connsiteY30" fmla="*/ 98404 h 1392283"/>
                <a:gd name="connsiteX31" fmla="*/ 350731 w 1811966"/>
                <a:gd name="connsiteY31" fmla="*/ 519958 h 1392283"/>
                <a:gd name="connsiteX32" fmla="*/ 88335 w 1811966"/>
                <a:gd name="connsiteY32" fmla="*/ 769563 h 1392283"/>
                <a:gd name="connsiteX33" fmla="*/ 0 w 1811966"/>
                <a:gd name="connsiteY33" fmla="*/ 802628 h 1392283"/>
                <a:gd name="connsiteX34" fmla="*/ 3135 w 1811966"/>
                <a:gd name="connsiteY34"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977 w 1811966"/>
                <a:gd name="connsiteY4" fmla="*/ 1187235 h 1392283"/>
                <a:gd name="connsiteX5" fmla="*/ 581289 w 1811966"/>
                <a:gd name="connsiteY5" fmla="*/ 1187206 h 1392283"/>
                <a:gd name="connsiteX6" fmla="*/ 581306 w 1811966"/>
                <a:gd name="connsiteY6" fmla="*/ 1093200 h 1392283"/>
                <a:gd name="connsiteX7" fmla="*/ 675427 w 1811966"/>
                <a:gd name="connsiteY7" fmla="*/ 1093223 h 1392283"/>
                <a:gd name="connsiteX8" fmla="*/ 786299 w 1811966"/>
                <a:gd name="connsiteY8" fmla="*/ 1084627 h 1392283"/>
                <a:gd name="connsiteX9" fmla="*/ 1222385 w 1811966"/>
                <a:gd name="connsiteY9" fmla="*/ 1135926 h 1392283"/>
                <a:gd name="connsiteX10" fmla="*/ 1196729 w 1811966"/>
                <a:gd name="connsiteY10" fmla="*/ 1016282 h 1392283"/>
                <a:gd name="connsiteX11" fmla="*/ 1461815 w 1811966"/>
                <a:gd name="connsiteY11" fmla="*/ 1024830 h 1392283"/>
                <a:gd name="connsiteX12" fmla="*/ 1470077 w 1811966"/>
                <a:gd name="connsiteY12" fmla="*/ 1221363 h 1392283"/>
                <a:gd name="connsiteX13" fmla="*/ 1811966 w 1811966"/>
                <a:gd name="connsiteY13" fmla="*/ 1392283 h 1392283"/>
                <a:gd name="connsiteX14" fmla="*/ 1794154 w 1811966"/>
                <a:gd name="connsiteY14" fmla="*/ 905037 h 1392283"/>
                <a:gd name="connsiteX15" fmla="*/ 1213939 w 1811966"/>
                <a:gd name="connsiteY15" fmla="*/ 894853 h 1392283"/>
                <a:gd name="connsiteX16" fmla="*/ 1209871 w 1811966"/>
                <a:gd name="connsiteY16" fmla="*/ 755441 h 1392283"/>
                <a:gd name="connsiteX17" fmla="*/ 1619521 w 1811966"/>
                <a:gd name="connsiteY17" fmla="*/ 755459 h 1392283"/>
                <a:gd name="connsiteX18" fmla="*/ 1600515 w 1811966"/>
                <a:gd name="connsiteY18" fmla="*/ 626934 h 1392283"/>
                <a:gd name="connsiteX19" fmla="*/ 1399405 w 1811966"/>
                <a:gd name="connsiteY19" fmla="*/ 627583 h 1392283"/>
                <a:gd name="connsiteX20" fmla="*/ 1296758 w 1811966"/>
                <a:gd name="connsiteY20" fmla="*/ 580137 h 1392283"/>
                <a:gd name="connsiteX21" fmla="*/ 1249123 w 1811966"/>
                <a:gd name="connsiteY21" fmla="*/ 511756 h 1392283"/>
                <a:gd name="connsiteX22" fmla="*/ 1231696 w 1811966"/>
                <a:gd name="connsiteY22" fmla="*/ 356517 h 1392283"/>
                <a:gd name="connsiteX23" fmla="*/ 1314181 w 1811966"/>
                <a:gd name="connsiteY23" fmla="*/ 347971 h 1392283"/>
                <a:gd name="connsiteX24" fmla="*/ 1305919 w 1811966"/>
                <a:gd name="connsiteY24" fmla="*/ 112586 h 1392283"/>
                <a:gd name="connsiteX25" fmla="*/ 1214969 w 1811966"/>
                <a:gd name="connsiteY25" fmla="*/ 121134 h 1392283"/>
                <a:gd name="connsiteX26" fmla="*/ 1214173 w 1811966"/>
                <a:gd name="connsiteY26" fmla="*/ 264224 h 1392283"/>
                <a:gd name="connsiteX27" fmla="*/ 1112118 w 1811966"/>
                <a:gd name="connsiteY27" fmla="*/ 262096 h 1392283"/>
                <a:gd name="connsiteX28" fmla="*/ 1105263 w 1811966"/>
                <a:gd name="connsiteY28" fmla="*/ 0 h 1392283"/>
                <a:gd name="connsiteX29" fmla="*/ 926236 w 1811966"/>
                <a:gd name="connsiteY29" fmla="*/ 85791 h 1392283"/>
                <a:gd name="connsiteX30" fmla="*/ 781266 w 1811966"/>
                <a:gd name="connsiteY30" fmla="*/ 107282 h 1392283"/>
                <a:gd name="connsiteX31" fmla="*/ 376808 w 1811966"/>
                <a:gd name="connsiteY31" fmla="*/ 98404 h 1392283"/>
                <a:gd name="connsiteX32" fmla="*/ 350731 w 1811966"/>
                <a:gd name="connsiteY32" fmla="*/ 519958 h 1392283"/>
                <a:gd name="connsiteX33" fmla="*/ 88335 w 1811966"/>
                <a:gd name="connsiteY33" fmla="*/ 769563 h 1392283"/>
                <a:gd name="connsiteX34" fmla="*/ 0 w 1811966"/>
                <a:gd name="connsiteY34" fmla="*/ 802628 h 1392283"/>
                <a:gd name="connsiteX35" fmla="*/ 3135 w 1811966"/>
                <a:gd name="connsiteY35"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977 w 1811966"/>
                <a:gd name="connsiteY4" fmla="*/ 1187235 h 1392283"/>
                <a:gd name="connsiteX5" fmla="*/ 581289 w 1811966"/>
                <a:gd name="connsiteY5" fmla="*/ 1187206 h 1392283"/>
                <a:gd name="connsiteX6" fmla="*/ 581306 w 1811966"/>
                <a:gd name="connsiteY6" fmla="*/ 1093200 h 1392283"/>
                <a:gd name="connsiteX7" fmla="*/ 675427 w 1811966"/>
                <a:gd name="connsiteY7" fmla="*/ 1093223 h 1392283"/>
                <a:gd name="connsiteX8" fmla="*/ 812071 w 1811966"/>
                <a:gd name="connsiteY8" fmla="*/ 1084652 h 1392283"/>
                <a:gd name="connsiteX9" fmla="*/ 1222385 w 1811966"/>
                <a:gd name="connsiteY9" fmla="*/ 1135926 h 1392283"/>
                <a:gd name="connsiteX10" fmla="*/ 1196729 w 1811966"/>
                <a:gd name="connsiteY10" fmla="*/ 1016282 h 1392283"/>
                <a:gd name="connsiteX11" fmla="*/ 1461815 w 1811966"/>
                <a:gd name="connsiteY11" fmla="*/ 1024830 h 1392283"/>
                <a:gd name="connsiteX12" fmla="*/ 1470077 w 1811966"/>
                <a:gd name="connsiteY12" fmla="*/ 1221363 h 1392283"/>
                <a:gd name="connsiteX13" fmla="*/ 1811966 w 1811966"/>
                <a:gd name="connsiteY13" fmla="*/ 1392283 h 1392283"/>
                <a:gd name="connsiteX14" fmla="*/ 1794154 w 1811966"/>
                <a:gd name="connsiteY14" fmla="*/ 905037 h 1392283"/>
                <a:gd name="connsiteX15" fmla="*/ 1213939 w 1811966"/>
                <a:gd name="connsiteY15" fmla="*/ 894853 h 1392283"/>
                <a:gd name="connsiteX16" fmla="*/ 1209871 w 1811966"/>
                <a:gd name="connsiteY16" fmla="*/ 755441 h 1392283"/>
                <a:gd name="connsiteX17" fmla="*/ 1619521 w 1811966"/>
                <a:gd name="connsiteY17" fmla="*/ 755459 h 1392283"/>
                <a:gd name="connsiteX18" fmla="*/ 1600515 w 1811966"/>
                <a:gd name="connsiteY18" fmla="*/ 626934 h 1392283"/>
                <a:gd name="connsiteX19" fmla="*/ 1399405 w 1811966"/>
                <a:gd name="connsiteY19" fmla="*/ 627583 h 1392283"/>
                <a:gd name="connsiteX20" fmla="*/ 1296758 w 1811966"/>
                <a:gd name="connsiteY20" fmla="*/ 580137 h 1392283"/>
                <a:gd name="connsiteX21" fmla="*/ 1249123 w 1811966"/>
                <a:gd name="connsiteY21" fmla="*/ 511756 h 1392283"/>
                <a:gd name="connsiteX22" fmla="*/ 1231696 w 1811966"/>
                <a:gd name="connsiteY22" fmla="*/ 356517 h 1392283"/>
                <a:gd name="connsiteX23" fmla="*/ 1314181 w 1811966"/>
                <a:gd name="connsiteY23" fmla="*/ 347971 h 1392283"/>
                <a:gd name="connsiteX24" fmla="*/ 1305919 w 1811966"/>
                <a:gd name="connsiteY24" fmla="*/ 112586 h 1392283"/>
                <a:gd name="connsiteX25" fmla="*/ 1214969 w 1811966"/>
                <a:gd name="connsiteY25" fmla="*/ 121134 h 1392283"/>
                <a:gd name="connsiteX26" fmla="*/ 1214173 w 1811966"/>
                <a:gd name="connsiteY26" fmla="*/ 264224 h 1392283"/>
                <a:gd name="connsiteX27" fmla="*/ 1112118 w 1811966"/>
                <a:gd name="connsiteY27" fmla="*/ 262096 h 1392283"/>
                <a:gd name="connsiteX28" fmla="*/ 1105263 w 1811966"/>
                <a:gd name="connsiteY28" fmla="*/ 0 h 1392283"/>
                <a:gd name="connsiteX29" fmla="*/ 926236 w 1811966"/>
                <a:gd name="connsiteY29" fmla="*/ 85791 h 1392283"/>
                <a:gd name="connsiteX30" fmla="*/ 781266 w 1811966"/>
                <a:gd name="connsiteY30" fmla="*/ 107282 h 1392283"/>
                <a:gd name="connsiteX31" fmla="*/ 376808 w 1811966"/>
                <a:gd name="connsiteY31" fmla="*/ 98404 h 1392283"/>
                <a:gd name="connsiteX32" fmla="*/ 350731 w 1811966"/>
                <a:gd name="connsiteY32" fmla="*/ 519958 h 1392283"/>
                <a:gd name="connsiteX33" fmla="*/ 88335 w 1811966"/>
                <a:gd name="connsiteY33" fmla="*/ 769563 h 1392283"/>
                <a:gd name="connsiteX34" fmla="*/ 0 w 1811966"/>
                <a:gd name="connsiteY34" fmla="*/ 802628 h 1392283"/>
                <a:gd name="connsiteX35" fmla="*/ 3135 w 1811966"/>
                <a:gd name="connsiteY35"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977 w 1811966"/>
                <a:gd name="connsiteY4" fmla="*/ 1187235 h 1392283"/>
                <a:gd name="connsiteX5" fmla="*/ 581289 w 1811966"/>
                <a:gd name="connsiteY5" fmla="*/ 1187206 h 1392283"/>
                <a:gd name="connsiteX6" fmla="*/ 581306 w 1811966"/>
                <a:gd name="connsiteY6" fmla="*/ 1093200 h 1392283"/>
                <a:gd name="connsiteX7" fmla="*/ 675427 w 1811966"/>
                <a:gd name="connsiteY7" fmla="*/ 1093223 h 1392283"/>
                <a:gd name="connsiteX8" fmla="*/ 812071 w 1811966"/>
                <a:gd name="connsiteY8" fmla="*/ 1084652 h 1392283"/>
                <a:gd name="connsiteX9" fmla="*/ 897413 w 1811966"/>
                <a:gd name="connsiteY9" fmla="*/ 1101719 h 1392283"/>
                <a:gd name="connsiteX10" fmla="*/ 1222385 w 1811966"/>
                <a:gd name="connsiteY10" fmla="*/ 1135926 h 1392283"/>
                <a:gd name="connsiteX11" fmla="*/ 1196729 w 1811966"/>
                <a:gd name="connsiteY11" fmla="*/ 1016282 h 1392283"/>
                <a:gd name="connsiteX12" fmla="*/ 1461815 w 1811966"/>
                <a:gd name="connsiteY12" fmla="*/ 1024830 h 1392283"/>
                <a:gd name="connsiteX13" fmla="*/ 1470077 w 1811966"/>
                <a:gd name="connsiteY13" fmla="*/ 1221363 h 1392283"/>
                <a:gd name="connsiteX14" fmla="*/ 1811966 w 1811966"/>
                <a:gd name="connsiteY14" fmla="*/ 1392283 h 1392283"/>
                <a:gd name="connsiteX15" fmla="*/ 1794154 w 1811966"/>
                <a:gd name="connsiteY15" fmla="*/ 905037 h 1392283"/>
                <a:gd name="connsiteX16" fmla="*/ 1213939 w 1811966"/>
                <a:gd name="connsiteY16" fmla="*/ 894853 h 1392283"/>
                <a:gd name="connsiteX17" fmla="*/ 1209871 w 1811966"/>
                <a:gd name="connsiteY17" fmla="*/ 755441 h 1392283"/>
                <a:gd name="connsiteX18" fmla="*/ 1619521 w 1811966"/>
                <a:gd name="connsiteY18" fmla="*/ 755459 h 1392283"/>
                <a:gd name="connsiteX19" fmla="*/ 1600515 w 1811966"/>
                <a:gd name="connsiteY19" fmla="*/ 626934 h 1392283"/>
                <a:gd name="connsiteX20" fmla="*/ 1399405 w 1811966"/>
                <a:gd name="connsiteY20" fmla="*/ 627583 h 1392283"/>
                <a:gd name="connsiteX21" fmla="*/ 1296758 w 1811966"/>
                <a:gd name="connsiteY21" fmla="*/ 580137 h 1392283"/>
                <a:gd name="connsiteX22" fmla="*/ 1249123 w 1811966"/>
                <a:gd name="connsiteY22" fmla="*/ 511756 h 1392283"/>
                <a:gd name="connsiteX23" fmla="*/ 1231696 w 1811966"/>
                <a:gd name="connsiteY23" fmla="*/ 356517 h 1392283"/>
                <a:gd name="connsiteX24" fmla="*/ 1314181 w 1811966"/>
                <a:gd name="connsiteY24" fmla="*/ 347971 h 1392283"/>
                <a:gd name="connsiteX25" fmla="*/ 1305919 w 1811966"/>
                <a:gd name="connsiteY25" fmla="*/ 112586 h 1392283"/>
                <a:gd name="connsiteX26" fmla="*/ 1214969 w 1811966"/>
                <a:gd name="connsiteY26" fmla="*/ 121134 h 1392283"/>
                <a:gd name="connsiteX27" fmla="*/ 1214173 w 1811966"/>
                <a:gd name="connsiteY27" fmla="*/ 264224 h 1392283"/>
                <a:gd name="connsiteX28" fmla="*/ 1112118 w 1811966"/>
                <a:gd name="connsiteY28" fmla="*/ 262096 h 1392283"/>
                <a:gd name="connsiteX29" fmla="*/ 1105263 w 1811966"/>
                <a:gd name="connsiteY29" fmla="*/ 0 h 1392283"/>
                <a:gd name="connsiteX30" fmla="*/ 926236 w 1811966"/>
                <a:gd name="connsiteY30" fmla="*/ 85791 h 1392283"/>
                <a:gd name="connsiteX31" fmla="*/ 781266 w 1811966"/>
                <a:gd name="connsiteY31" fmla="*/ 107282 h 1392283"/>
                <a:gd name="connsiteX32" fmla="*/ 376808 w 1811966"/>
                <a:gd name="connsiteY32" fmla="*/ 98404 h 1392283"/>
                <a:gd name="connsiteX33" fmla="*/ 350731 w 1811966"/>
                <a:gd name="connsiteY33" fmla="*/ 519958 h 1392283"/>
                <a:gd name="connsiteX34" fmla="*/ 88335 w 1811966"/>
                <a:gd name="connsiteY34" fmla="*/ 769563 h 1392283"/>
                <a:gd name="connsiteX35" fmla="*/ 0 w 1811966"/>
                <a:gd name="connsiteY35" fmla="*/ 802628 h 1392283"/>
                <a:gd name="connsiteX36" fmla="*/ 3135 w 1811966"/>
                <a:gd name="connsiteY36"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977 w 1811966"/>
                <a:gd name="connsiteY4" fmla="*/ 1187235 h 1392283"/>
                <a:gd name="connsiteX5" fmla="*/ 581289 w 1811966"/>
                <a:gd name="connsiteY5" fmla="*/ 1187206 h 1392283"/>
                <a:gd name="connsiteX6" fmla="*/ 581306 w 1811966"/>
                <a:gd name="connsiteY6" fmla="*/ 1093200 h 1392283"/>
                <a:gd name="connsiteX7" fmla="*/ 675427 w 1811966"/>
                <a:gd name="connsiteY7" fmla="*/ 1093223 h 1392283"/>
                <a:gd name="connsiteX8" fmla="*/ 812071 w 1811966"/>
                <a:gd name="connsiteY8" fmla="*/ 1084652 h 1392283"/>
                <a:gd name="connsiteX9" fmla="*/ 846280 w 1811966"/>
                <a:gd name="connsiteY9" fmla="*/ 1195750 h 1392283"/>
                <a:gd name="connsiteX10" fmla="*/ 1222385 w 1811966"/>
                <a:gd name="connsiteY10" fmla="*/ 1135926 h 1392283"/>
                <a:gd name="connsiteX11" fmla="*/ 1196729 w 1811966"/>
                <a:gd name="connsiteY11" fmla="*/ 1016282 h 1392283"/>
                <a:gd name="connsiteX12" fmla="*/ 1461815 w 1811966"/>
                <a:gd name="connsiteY12" fmla="*/ 1024830 h 1392283"/>
                <a:gd name="connsiteX13" fmla="*/ 1470077 w 1811966"/>
                <a:gd name="connsiteY13" fmla="*/ 1221363 h 1392283"/>
                <a:gd name="connsiteX14" fmla="*/ 1811966 w 1811966"/>
                <a:gd name="connsiteY14" fmla="*/ 1392283 h 1392283"/>
                <a:gd name="connsiteX15" fmla="*/ 1794154 w 1811966"/>
                <a:gd name="connsiteY15" fmla="*/ 905037 h 1392283"/>
                <a:gd name="connsiteX16" fmla="*/ 1213939 w 1811966"/>
                <a:gd name="connsiteY16" fmla="*/ 894853 h 1392283"/>
                <a:gd name="connsiteX17" fmla="*/ 1209871 w 1811966"/>
                <a:gd name="connsiteY17" fmla="*/ 755441 h 1392283"/>
                <a:gd name="connsiteX18" fmla="*/ 1619521 w 1811966"/>
                <a:gd name="connsiteY18" fmla="*/ 755459 h 1392283"/>
                <a:gd name="connsiteX19" fmla="*/ 1600515 w 1811966"/>
                <a:gd name="connsiteY19" fmla="*/ 626934 h 1392283"/>
                <a:gd name="connsiteX20" fmla="*/ 1399405 w 1811966"/>
                <a:gd name="connsiteY20" fmla="*/ 627583 h 1392283"/>
                <a:gd name="connsiteX21" fmla="*/ 1296758 w 1811966"/>
                <a:gd name="connsiteY21" fmla="*/ 580137 h 1392283"/>
                <a:gd name="connsiteX22" fmla="*/ 1249123 w 1811966"/>
                <a:gd name="connsiteY22" fmla="*/ 511756 h 1392283"/>
                <a:gd name="connsiteX23" fmla="*/ 1231696 w 1811966"/>
                <a:gd name="connsiteY23" fmla="*/ 356517 h 1392283"/>
                <a:gd name="connsiteX24" fmla="*/ 1314181 w 1811966"/>
                <a:gd name="connsiteY24" fmla="*/ 347971 h 1392283"/>
                <a:gd name="connsiteX25" fmla="*/ 1305919 w 1811966"/>
                <a:gd name="connsiteY25" fmla="*/ 112586 h 1392283"/>
                <a:gd name="connsiteX26" fmla="*/ 1214969 w 1811966"/>
                <a:gd name="connsiteY26" fmla="*/ 121134 h 1392283"/>
                <a:gd name="connsiteX27" fmla="*/ 1214173 w 1811966"/>
                <a:gd name="connsiteY27" fmla="*/ 264224 h 1392283"/>
                <a:gd name="connsiteX28" fmla="*/ 1112118 w 1811966"/>
                <a:gd name="connsiteY28" fmla="*/ 262096 h 1392283"/>
                <a:gd name="connsiteX29" fmla="*/ 1105263 w 1811966"/>
                <a:gd name="connsiteY29" fmla="*/ 0 h 1392283"/>
                <a:gd name="connsiteX30" fmla="*/ 926236 w 1811966"/>
                <a:gd name="connsiteY30" fmla="*/ 85791 h 1392283"/>
                <a:gd name="connsiteX31" fmla="*/ 781266 w 1811966"/>
                <a:gd name="connsiteY31" fmla="*/ 107282 h 1392283"/>
                <a:gd name="connsiteX32" fmla="*/ 376808 w 1811966"/>
                <a:gd name="connsiteY32" fmla="*/ 98404 h 1392283"/>
                <a:gd name="connsiteX33" fmla="*/ 350731 w 1811966"/>
                <a:gd name="connsiteY33" fmla="*/ 519958 h 1392283"/>
                <a:gd name="connsiteX34" fmla="*/ 88335 w 1811966"/>
                <a:gd name="connsiteY34" fmla="*/ 769563 h 1392283"/>
                <a:gd name="connsiteX35" fmla="*/ 0 w 1811966"/>
                <a:gd name="connsiteY35" fmla="*/ 802628 h 1392283"/>
                <a:gd name="connsiteX36" fmla="*/ 3135 w 1811966"/>
                <a:gd name="connsiteY36"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977 w 1811966"/>
                <a:gd name="connsiteY4" fmla="*/ 1187235 h 1392283"/>
                <a:gd name="connsiteX5" fmla="*/ 581289 w 1811966"/>
                <a:gd name="connsiteY5" fmla="*/ 1187206 h 1392283"/>
                <a:gd name="connsiteX6" fmla="*/ 581306 w 1811966"/>
                <a:gd name="connsiteY6" fmla="*/ 1093200 h 1392283"/>
                <a:gd name="connsiteX7" fmla="*/ 675427 w 1811966"/>
                <a:gd name="connsiteY7" fmla="*/ 1093223 h 1392283"/>
                <a:gd name="connsiteX8" fmla="*/ 812071 w 1811966"/>
                <a:gd name="connsiteY8" fmla="*/ 1084652 h 1392283"/>
                <a:gd name="connsiteX9" fmla="*/ 846280 w 1811966"/>
                <a:gd name="connsiteY9" fmla="*/ 1195750 h 1392283"/>
                <a:gd name="connsiteX10" fmla="*/ 1042716 w 1811966"/>
                <a:gd name="connsiteY10" fmla="*/ 1161541 h 1392283"/>
                <a:gd name="connsiteX11" fmla="*/ 1222385 w 1811966"/>
                <a:gd name="connsiteY11" fmla="*/ 1135926 h 1392283"/>
                <a:gd name="connsiteX12" fmla="*/ 1196729 w 1811966"/>
                <a:gd name="connsiteY12" fmla="*/ 1016282 h 1392283"/>
                <a:gd name="connsiteX13" fmla="*/ 1461815 w 1811966"/>
                <a:gd name="connsiteY13" fmla="*/ 1024830 h 1392283"/>
                <a:gd name="connsiteX14" fmla="*/ 1470077 w 1811966"/>
                <a:gd name="connsiteY14" fmla="*/ 1221363 h 1392283"/>
                <a:gd name="connsiteX15" fmla="*/ 1811966 w 1811966"/>
                <a:gd name="connsiteY15" fmla="*/ 1392283 h 1392283"/>
                <a:gd name="connsiteX16" fmla="*/ 1794154 w 1811966"/>
                <a:gd name="connsiteY16" fmla="*/ 905037 h 1392283"/>
                <a:gd name="connsiteX17" fmla="*/ 1213939 w 1811966"/>
                <a:gd name="connsiteY17" fmla="*/ 894853 h 1392283"/>
                <a:gd name="connsiteX18" fmla="*/ 1209871 w 1811966"/>
                <a:gd name="connsiteY18" fmla="*/ 755441 h 1392283"/>
                <a:gd name="connsiteX19" fmla="*/ 1619521 w 1811966"/>
                <a:gd name="connsiteY19" fmla="*/ 755459 h 1392283"/>
                <a:gd name="connsiteX20" fmla="*/ 1600515 w 1811966"/>
                <a:gd name="connsiteY20" fmla="*/ 626934 h 1392283"/>
                <a:gd name="connsiteX21" fmla="*/ 1399405 w 1811966"/>
                <a:gd name="connsiteY21" fmla="*/ 627583 h 1392283"/>
                <a:gd name="connsiteX22" fmla="*/ 1296758 w 1811966"/>
                <a:gd name="connsiteY22" fmla="*/ 580137 h 1392283"/>
                <a:gd name="connsiteX23" fmla="*/ 1249123 w 1811966"/>
                <a:gd name="connsiteY23" fmla="*/ 511756 h 1392283"/>
                <a:gd name="connsiteX24" fmla="*/ 1231696 w 1811966"/>
                <a:gd name="connsiteY24" fmla="*/ 356517 h 1392283"/>
                <a:gd name="connsiteX25" fmla="*/ 1314181 w 1811966"/>
                <a:gd name="connsiteY25" fmla="*/ 347971 h 1392283"/>
                <a:gd name="connsiteX26" fmla="*/ 1305919 w 1811966"/>
                <a:gd name="connsiteY26" fmla="*/ 112586 h 1392283"/>
                <a:gd name="connsiteX27" fmla="*/ 1214969 w 1811966"/>
                <a:gd name="connsiteY27" fmla="*/ 121134 h 1392283"/>
                <a:gd name="connsiteX28" fmla="*/ 1214173 w 1811966"/>
                <a:gd name="connsiteY28" fmla="*/ 264224 h 1392283"/>
                <a:gd name="connsiteX29" fmla="*/ 1112118 w 1811966"/>
                <a:gd name="connsiteY29" fmla="*/ 262096 h 1392283"/>
                <a:gd name="connsiteX30" fmla="*/ 1105263 w 1811966"/>
                <a:gd name="connsiteY30" fmla="*/ 0 h 1392283"/>
                <a:gd name="connsiteX31" fmla="*/ 926236 w 1811966"/>
                <a:gd name="connsiteY31" fmla="*/ 85791 h 1392283"/>
                <a:gd name="connsiteX32" fmla="*/ 781266 w 1811966"/>
                <a:gd name="connsiteY32" fmla="*/ 107282 h 1392283"/>
                <a:gd name="connsiteX33" fmla="*/ 376808 w 1811966"/>
                <a:gd name="connsiteY33" fmla="*/ 98404 h 1392283"/>
                <a:gd name="connsiteX34" fmla="*/ 350731 w 1811966"/>
                <a:gd name="connsiteY34" fmla="*/ 519958 h 1392283"/>
                <a:gd name="connsiteX35" fmla="*/ 88335 w 1811966"/>
                <a:gd name="connsiteY35" fmla="*/ 769563 h 1392283"/>
                <a:gd name="connsiteX36" fmla="*/ 0 w 1811966"/>
                <a:gd name="connsiteY36" fmla="*/ 802628 h 1392283"/>
                <a:gd name="connsiteX37" fmla="*/ 3135 w 1811966"/>
                <a:gd name="connsiteY37"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977 w 1811966"/>
                <a:gd name="connsiteY4" fmla="*/ 1187235 h 1392283"/>
                <a:gd name="connsiteX5" fmla="*/ 581289 w 1811966"/>
                <a:gd name="connsiteY5" fmla="*/ 1187206 h 1392283"/>
                <a:gd name="connsiteX6" fmla="*/ 581306 w 1811966"/>
                <a:gd name="connsiteY6" fmla="*/ 1093200 h 1392283"/>
                <a:gd name="connsiteX7" fmla="*/ 675427 w 1811966"/>
                <a:gd name="connsiteY7" fmla="*/ 1093223 h 1392283"/>
                <a:gd name="connsiteX8" fmla="*/ 812071 w 1811966"/>
                <a:gd name="connsiteY8" fmla="*/ 1084652 h 1392283"/>
                <a:gd name="connsiteX9" fmla="*/ 846280 w 1811966"/>
                <a:gd name="connsiteY9" fmla="*/ 1195750 h 1392283"/>
                <a:gd name="connsiteX10" fmla="*/ 1017248 w 1811966"/>
                <a:gd name="connsiteY10" fmla="*/ 1204298 h 1392283"/>
                <a:gd name="connsiteX11" fmla="*/ 1222385 w 1811966"/>
                <a:gd name="connsiteY11" fmla="*/ 1135926 h 1392283"/>
                <a:gd name="connsiteX12" fmla="*/ 1196729 w 1811966"/>
                <a:gd name="connsiteY12" fmla="*/ 1016282 h 1392283"/>
                <a:gd name="connsiteX13" fmla="*/ 1461815 w 1811966"/>
                <a:gd name="connsiteY13" fmla="*/ 1024830 h 1392283"/>
                <a:gd name="connsiteX14" fmla="*/ 1470077 w 1811966"/>
                <a:gd name="connsiteY14" fmla="*/ 1221363 h 1392283"/>
                <a:gd name="connsiteX15" fmla="*/ 1811966 w 1811966"/>
                <a:gd name="connsiteY15" fmla="*/ 1392283 h 1392283"/>
                <a:gd name="connsiteX16" fmla="*/ 1794154 w 1811966"/>
                <a:gd name="connsiteY16" fmla="*/ 905037 h 1392283"/>
                <a:gd name="connsiteX17" fmla="*/ 1213939 w 1811966"/>
                <a:gd name="connsiteY17" fmla="*/ 894853 h 1392283"/>
                <a:gd name="connsiteX18" fmla="*/ 1209871 w 1811966"/>
                <a:gd name="connsiteY18" fmla="*/ 755441 h 1392283"/>
                <a:gd name="connsiteX19" fmla="*/ 1619521 w 1811966"/>
                <a:gd name="connsiteY19" fmla="*/ 755459 h 1392283"/>
                <a:gd name="connsiteX20" fmla="*/ 1600515 w 1811966"/>
                <a:gd name="connsiteY20" fmla="*/ 626934 h 1392283"/>
                <a:gd name="connsiteX21" fmla="*/ 1399405 w 1811966"/>
                <a:gd name="connsiteY21" fmla="*/ 627583 h 1392283"/>
                <a:gd name="connsiteX22" fmla="*/ 1296758 w 1811966"/>
                <a:gd name="connsiteY22" fmla="*/ 580137 h 1392283"/>
                <a:gd name="connsiteX23" fmla="*/ 1249123 w 1811966"/>
                <a:gd name="connsiteY23" fmla="*/ 511756 h 1392283"/>
                <a:gd name="connsiteX24" fmla="*/ 1231696 w 1811966"/>
                <a:gd name="connsiteY24" fmla="*/ 356517 h 1392283"/>
                <a:gd name="connsiteX25" fmla="*/ 1314181 w 1811966"/>
                <a:gd name="connsiteY25" fmla="*/ 347971 h 1392283"/>
                <a:gd name="connsiteX26" fmla="*/ 1305919 w 1811966"/>
                <a:gd name="connsiteY26" fmla="*/ 112586 h 1392283"/>
                <a:gd name="connsiteX27" fmla="*/ 1214969 w 1811966"/>
                <a:gd name="connsiteY27" fmla="*/ 121134 h 1392283"/>
                <a:gd name="connsiteX28" fmla="*/ 1214173 w 1811966"/>
                <a:gd name="connsiteY28" fmla="*/ 264224 h 1392283"/>
                <a:gd name="connsiteX29" fmla="*/ 1112118 w 1811966"/>
                <a:gd name="connsiteY29" fmla="*/ 262096 h 1392283"/>
                <a:gd name="connsiteX30" fmla="*/ 1105263 w 1811966"/>
                <a:gd name="connsiteY30" fmla="*/ 0 h 1392283"/>
                <a:gd name="connsiteX31" fmla="*/ 926236 w 1811966"/>
                <a:gd name="connsiteY31" fmla="*/ 85791 h 1392283"/>
                <a:gd name="connsiteX32" fmla="*/ 781266 w 1811966"/>
                <a:gd name="connsiteY32" fmla="*/ 107282 h 1392283"/>
                <a:gd name="connsiteX33" fmla="*/ 376808 w 1811966"/>
                <a:gd name="connsiteY33" fmla="*/ 98404 h 1392283"/>
                <a:gd name="connsiteX34" fmla="*/ 350731 w 1811966"/>
                <a:gd name="connsiteY34" fmla="*/ 519958 h 1392283"/>
                <a:gd name="connsiteX35" fmla="*/ 88335 w 1811966"/>
                <a:gd name="connsiteY35" fmla="*/ 769563 h 1392283"/>
                <a:gd name="connsiteX36" fmla="*/ 0 w 1811966"/>
                <a:gd name="connsiteY36" fmla="*/ 802628 h 1392283"/>
                <a:gd name="connsiteX37" fmla="*/ 3135 w 1811966"/>
                <a:gd name="connsiteY37"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977 w 1811966"/>
                <a:gd name="connsiteY4" fmla="*/ 1187235 h 1392283"/>
                <a:gd name="connsiteX5" fmla="*/ 581289 w 1811966"/>
                <a:gd name="connsiteY5" fmla="*/ 1187206 h 1392283"/>
                <a:gd name="connsiteX6" fmla="*/ 581306 w 1811966"/>
                <a:gd name="connsiteY6" fmla="*/ 1093200 h 1392283"/>
                <a:gd name="connsiteX7" fmla="*/ 675427 w 1811966"/>
                <a:gd name="connsiteY7" fmla="*/ 1093223 h 1392283"/>
                <a:gd name="connsiteX8" fmla="*/ 812071 w 1811966"/>
                <a:gd name="connsiteY8" fmla="*/ 1084652 h 1392283"/>
                <a:gd name="connsiteX9" fmla="*/ 795138 w 1811966"/>
                <a:gd name="connsiteY9" fmla="*/ 1195777 h 1392283"/>
                <a:gd name="connsiteX10" fmla="*/ 1017248 w 1811966"/>
                <a:gd name="connsiteY10" fmla="*/ 1204298 h 1392283"/>
                <a:gd name="connsiteX11" fmla="*/ 1222385 w 1811966"/>
                <a:gd name="connsiteY11" fmla="*/ 1135926 h 1392283"/>
                <a:gd name="connsiteX12" fmla="*/ 1196729 w 1811966"/>
                <a:gd name="connsiteY12" fmla="*/ 1016282 h 1392283"/>
                <a:gd name="connsiteX13" fmla="*/ 1461815 w 1811966"/>
                <a:gd name="connsiteY13" fmla="*/ 1024830 h 1392283"/>
                <a:gd name="connsiteX14" fmla="*/ 1470077 w 1811966"/>
                <a:gd name="connsiteY14" fmla="*/ 1221363 h 1392283"/>
                <a:gd name="connsiteX15" fmla="*/ 1811966 w 1811966"/>
                <a:gd name="connsiteY15" fmla="*/ 1392283 h 1392283"/>
                <a:gd name="connsiteX16" fmla="*/ 1794154 w 1811966"/>
                <a:gd name="connsiteY16" fmla="*/ 905037 h 1392283"/>
                <a:gd name="connsiteX17" fmla="*/ 1213939 w 1811966"/>
                <a:gd name="connsiteY17" fmla="*/ 894853 h 1392283"/>
                <a:gd name="connsiteX18" fmla="*/ 1209871 w 1811966"/>
                <a:gd name="connsiteY18" fmla="*/ 755441 h 1392283"/>
                <a:gd name="connsiteX19" fmla="*/ 1619521 w 1811966"/>
                <a:gd name="connsiteY19" fmla="*/ 755459 h 1392283"/>
                <a:gd name="connsiteX20" fmla="*/ 1600515 w 1811966"/>
                <a:gd name="connsiteY20" fmla="*/ 626934 h 1392283"/>
                <a:gd name="connsiteX21" fmla="*/ 1399405 w 1811966"/>
                <a:gd name="connsiteY21" fmla="*/ 627583 h 1392283"/>
                <a:gd name="connsiteX22" fmla="*/ 1296758 w 1811966"/>
                <a:gd name="connsiteY22" fmla="*/ 580137 h 1392283"/>
                <a:gd name="connsiteX23" fmla="*/ 1249123 w 1811966"/>
                <a:gd name="connsiteY23" fmla="*/ 511756 h 1392283"/>
                <a:gd name="connsiteX24" fmla="*/ 1231696 w 1811966"/>
                <a:gd name="connsiteY24" fmla="*/ 356517 h 1392283"/>
                <a:gd name="connsiteX25" fmla="*/ 1314181 w 1811966"/>
                <a:gd name="connsiteY25" fmla="*/ 347971 h 1392283"/>
                <a:gd name="connsiteX26" fmla="*/ 1305919 w 1811966"/>
                <a:gd name="connsiteY26" fmla="*/ 112586 h 1392283"/>
                <a:gd name="connsiteX27" fmla="*/ 1214969 w 1811966"/>
                <a:gd name="connsiteY27" fmla="*/ 121134 h 1392283"/>
                <a:gd name="connsiteX28" fmla="*/ 1214173 w 1811966"/>
                <a:gd name="connsiteY28" fmla="*/ 264224 h 1392283"/>
                <a:gd name="connsiteX29" fmla="*/ 1112118 w 1811966"/>
                <a:gd name="connsiteY29" fmla="*/ 262096 h 1392283"/>
                <a:gd name="connsiteX30" fmla="*/ 1105263 w 1811966"/>
                <a:gd name="connsiteY30" fmla="*/ 0 h 1392283"/>
                <a:gd name="connsiteX31" fmla="*/ 926236 w 1811966"/>
                <a:gd name="connsiteY31" fmla="*/ 85791 h 1392283"/>
                <a:gd name="connsiteX32" fmla="*/ 781266 w 1811966"/>
                <a:gd name="connsiteY32" fmla="*/ 107282 h 1392283"/>
                <a:gd name="connsiteX33" fmla="*/ 376808 w 1811966"/>
                <a:gd name="connsiteY33" fmla="*/ 98404 h 1392283"/>
                <a:gd name="connsiteX34" fmla="*/ 350731 w 1811966"/>
                <a:gd name="connsiteY34" fmla="*/ 519958 h 1392283"/>
                <a:gd name="connsiteX35" fmla="*/ 88335 w 1811966"/>
                <a:gd name="connsiteY35" fmla="*/ 769563 h 1392283"/>
                <a:gd name="connsiteX36" fmla="*/ 0 w 1811966"/>
                <a:gd name="connsiteY36" fmla="*/ 802628 h 1392283"/>
                <a:gd name="connsiteX37" fmla="*/ 3135 w 1811966"/>
                <a:gd name="connsiteY37"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977 w 1811966"/>
                <a:gd name="connsiteY4" fmla="*/ 1187235 h 1392283"/>
                <a:gd name="connsiteX5" fmla="*/ 581289 w 1811966"/>
                <a:gd name="connsiteY5" fmla="*/ 1187206 h 1392283"/>
                <a:gd name="connsiteX6" fmla="*/ 581306 w 1811966"/>
                <a:gd name="connsiteY6" fmla="*/ 1093200 h 1392283"/>
                <a:gd name="connsiteX7" fmla="*/ 675427 w 1811966"/>
                <a:gd name="connsiteY7" fmla="*/ 1093223 h 1392283"/>
                <a:gd name="connsiteX8" fmla="*/ 812071 w 1811966"/>
                <a:gd name="connsiteY8" fmla="*/ 1084652 h 1392283"/>
                <a:gd name="connsiteX9" fmla="*/ 809561 w 1811966"/>
                <a:gd name="connsiteY9" fmla="*/ 1198187 h 1392283"/>
                <a:gd name="connsiteX10" fmla="*/ 1017248 w 1811966"/>
                <a:gd name="connsiteY10" fmla="*/ 1204298 h 1392283"/>
                <a:gd name="connsiteX11" fmla="*/ 1222385 w 1811966"/>
                <a:gd name="connsiteY11" fmla="*/ 1135926 h 1392283"/>
                <a:gd name="connsiteX12" fmla="*/ 1196729 w 1811966"/>
                <a:gd name="connsiteY12" fmla="*/ 1016282 h 1392283"/>
                <a:gd name="connsiteX13" fmla="*/ 1461815 w 1811966"/>
                <a:gd name="connsiteY13" fmla="*/ 1024830 h 1392283"/>
                <a:gd name="connsiteX14" fmla="*/ 1470077 w 1811966"/>
                <a:gd name="connsiteY14" fmla="*/ 1221363 h 1392283"/>
                <a:gd name="connsiteX15" fmla="*/ 1811966 w 1811966"/>
                <a:gd name="connsiteY15" fmla="*/ 1392283 h 1392283"/>
                <a:gd name="connsiteX16" fmla="*/ 1794154 w 1811966"/>
                <a:gd name="connsiteY16" fmla="*/ 905037 h 1392283"/>
                <a:gd name="connsiteX17" fmla="*/ 1213939 w 1811966"/>
                <a:gd name="connsiteY17" fmla="*/ 894853 h 1392283"/>
                <a:gd name="connsiteX18" fmla="*/ 1209871 w 1811966"/>
                <a:gd name="connsiteY18" fmla="*/ 755441 h 1392283"/>
                <a:gd name="connsiteX19" fmla="*/ 1619521 w 1811966"/>
                <a:gd name="connsiteY19" fmla="*/ 755459 h 1392283"/>
                <a:gd name="connsiteX20" fmla="*/ 1600515 w 1811966"/>
                <a:gd name="connsiteY20" fmla="*/ 626934 h 1392283"/>
                <a:gd name="connsiteX21" fmla="*/ 1399405 w 1811966"/>
                <a:gd name="connsiteY21" fmla="*/ 627583 h 1392283"/>
                <a:gd name="connsiteX22" fmla="*/ 1296758 w 1811966"/>
                <a:gd name="connsiteY22" fmla="*/ 580137 h 1392283"/>
                <a:gd name="connsiteX23" fmla="*/ 1249123 w 1811966"/>
                <a:gd name="connsiteY23" fmla="*/ 511756 h 1392283"/>
                <a:gd name="connsiteX24" fmla="*/ 1231696 w 1811966"/>
                <a:gd name="connsiteY24" fmla="*/ 356517 h 1392283"/>
                <a:gd name="connsiteX25" fmla="*/ 1314181 w 1811966"/>
                <a:gd name="connsiteY25" fmla="*/ 347971 h 1392283"/>
                <a:gd name="connsiteX26" fmla="*/ 1305919 w 1811966"/>
                <a:gd name="connsiteY26" fmla="*/ 112586 h 1392283"/>
                <a:gd name="connsiteX27" fmla="*/ 1214969 w 1811966"/>
                <a:gd name="connsiteY27" fmla="*/ 121134 h 1392283"/>
                <a:gd name="connsiteX28" fmla="*/ 1214173 w 1811966"/>
                <a:gd name="connsiteY28" fmla="*/ 264224 h 1392283"/>
                <a:gd name="connsiteX29" fmla="*/ 1112118 w 1811966"/>
                <a:gd name="connsiteY29" fmla="*/ 262096 h 1392283"/>
                <a:gd name="connsiteX30" fmla="*/ 1105263 w 1811966"/>
                <a:gd name="connsiteY30" fmla="*/ 0 h 1392283"/>
                <a:gd name="connsiteX31" fmla="*/ 926236 w 1811966"/>
                <a:gd name="connsiteY31" fmla="*/ 85791 h 1392283"/>
                <a:gd name="connsiteX32" fmla="*/ 781266 w 1811966"/>
                <a:gd name="connsiteY32" fmla="*/ 107282 h 1392283"/>
                <a:gd name="connsiteX33" fmla="*/ 376808 w 1811966"/>
                <a:gd name="connsiteY33" fmla="*/ 98404 h 1392283"/>
                <a:gd name="connsiteX34" fmla="*/ 350731 w 1811966"/>
                <a:gd name="connsiteY34" fmla="*/ 519958 h 1392283"/>
                <a:gd name="connsiteX35" fmla="*/ 88335 w 1811966"/>
                <a:gd name="connsiteY35" fmla="*/ 769563 h 1392283"/>
                <a:gd name="connsiteX36" fmla="*/ 0 w 1811966"/>
                <a:gd name="connsiteY36" fmla="*/ 802628 h 1392283"/>
                <a:gd name="connsiteX37" fmla="*/ 3135 w 1811966"/>
                <a:gd name="connsiteY37"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977 w 1811966"/>
                <a:gd name="connsiteY4" fmla="*/ 1187235 h 1392283"/>
                <a:gd name="connsiteX5" fmla="*/ 581289 w 1811966"/>
                <a:gd name="connsiteY5" fmla="*/ 1187206 h 1392283"/>
                <a:gd name="connsiteX6" fmla="*/ 581306 w 1811966"/>
                <a:gd name="connsiteY6" fmla="*/ 1093200 h 1392283"/>
                <a:gd name="connsiteX7" fmla="*/ 675427 w 1811966"/>
                <a:gd name="connsiteY7" fmla="*/ 1093223 h 1392283"/>
                <a:gd name="connsiteX8" fmla="*/ 812071 w 1811966"/>
                <a:gd name="connsiteY8" fmla="*/ 1084652 h 1392283"/>
                <a:gd name="connsiteX9" fmla="*/ 809561 w 1811966"/>
                <a:gd name="connsiteY9" fmla="*/ 1198187 h 1392283"/>
                <a:gd name="connsiteX10" fmla="*/ 1017248 w 1811966"/>
                <a:gd name="connsiteY10" fmla="*/ 1204298 h 1392283"/>
                <a:gd name="connsiteX11" fmla="*/ 1198772 w 1811966"/>
                <a:gd name="connsiteY11" fmla="*/ 1119283 h 1392283"/>
                <a:gd name="connsiteX12" fmla="*/ 1196729 w 1811966"/>
                <a:gd name="connsiteY12" fmla="*/ 1016282 h 1392283"/>
                <a:gd name="connsiteX13" fmla="*/ 1461815 w 1811966"/>
                <a:gd name="connsiteY13" fmla="*/ 1024830 h 1392283"/>
                <a:gd name="connsiteX14" fmla="*/ 1470077 w 1811966"/>
                <a:gd name="connsiteY14" fmla="*/ 1221363 h 1392283"/>
                <a:gd name="connsiteX15" fmla="*/ 1811966 w 1811966"/>
                <a:gd name="connsiteY15" fmla="*/ 1392283 h 1392283"/>
                <a:gd name="connsiteX16" fmla="*/ 1794154 w 1811966"/>
                <a:gd name="connsiteY16" fmla="*/ 905037 h 1392283"/>
                <a:gd name="connsiteX17" fmla="*/ 1213939 w 1811966"/>
                <a:gd name="connsiteY17" fmla="*/ 894853 h 1392283"/>
                <a:gd name="connsiteX18" fmla="*/ 1209871 w 1811966"/>
                <a:gd name="connsiteY18" fmla="*/ 755441 h 1392283"/>
                <a:gd name="connsiteX19" fmla="*/ 1619521 w 1811966"/>
                <a:gd name="connsiteY19" fmla="*/ 755459 h 1392283"/>
                <a:gd name="connsiteX20" fmla="*/ 1600515 w 1811966"/>
                <a:gd name="connsiteY20" fmla="*/ 626934 h 1392283"/>
                <a:gd name="connsiteX21" fmla="*/ 1399405 w 1811966"/>
                <a:gd name="connsiteY21" fmla="*/ 627583 h 1392283"/>
                <a:gd name="connsiteX22" fmla="*/ 1296758 w 1811966"/>
                <a:gd name="connsiteY22" fmla="*/ 580137 h 1392283"/>
                <a:gd name="connsiteX23" fmla="*/ 1249123 w 1811966"/>
                <a:gd name="connsiteY23" fmla="*/ 511756 h 1392283"/>
                <a:gd name="connsiteX24" fmla="*/ 1231696 w 1811966"/>
                <a:gd name="connsiteY24" fmla="*/ 356517 h 1392283"/>
                <a:gd name="connsiteX25" fmla="*/ 1314181 w 1811966"/>
                <a:gd name="connsiteY25" fmla="*/ 347971 h 1392283"/>
                <a:gd name="connsiteX26" fmla="*/ 1305919 w 1811966"/>
                <a:gd name="connsiteY26" fmla="*/ 112586 h 1392283"/>
                <a:gd name="connsiteX27" fmla="*/ 1214969 w 1811966"/>
                <a:gd name="connsiteY27" fmla="*/ 121134 h 1392283"/>
                <a:gd name="connsiteX28" fmla="*/ 1214173 w 1811966"/>
                <a:gd name="connsiteY28" fmla="*/ 264224 h 1392283"/>
                <a:gd name="connsiteX29" fmla="*/ 1112118 w 1811966"/>
                <a:gd name="connsiteY29" fmla="*/ 262096 h 1392283"/>
                <a:gd name="connsiteX30" fmla="*/ 1105263 w 1811966"/>
                <a:gd name="connsiteY30" fmla="*/ 0 h 1392283"/>
                <a:gd name="connsiteX31" fmla="*/ 926236 w 1811966"/>
                <a:gd name="connsiteY31" fmla="*/ 85791 h 1392283"/>
                <a:gd name="connsiteX32" fmla="*/ 781266 w 1811966"/>
                <a:gd name="connsiteY32" fmla="*/ 107282 h 1392283"/>
                <a:gd name="connsiteX33" fmla="*/ 376808 w 1811966"/>
                <a:gd name="connsiteY33" fmla="*/ 98404 h 1392283"/>
                <a:gd name="connsiteX34" fmla="*/ 350731 w 1811966"/>
                <a:gd name="connsiteY34" fmla="*/ 519958 h 1392283"/>
                <a:gd name="connsiteX35" fmla="*/ 88335 w 1811966"/>
                <a:gd name="connsiteY35" fmla="*/ 769563 h 1392283"/>
                <a:gd name="connsiteX36" fmla="*/ 0 w 1811966"/>
                <a:gd name="connsiteY36" fmla="*/ 802628 h 1392283"/>
                <a:gd name="connsiteX37" fmla="*/ 3135 w 1811966"/>
                <a:gd name="connsiteY37"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977 w 1811966"/>
                <a:gd name="connsiteY4" fmla="*/ 1187235 h 1392283"/>
                <a:gd name="connsiteX5" fmla="*/ 581289 w 1811966"/>
                <a:gd name="connsiteY5" fmla="*/ 1187206 h 1392283"/>
                <a:gd name="connsiteX6" fmla="*/ 581306 w 1811966"/>
                <a:gd name="connsiteY6" fmla="*/ 1093200 h 1392283"/>
                <a:gd name="connsiteX7" fmla="*/ 675427 w 1811966"/>
                <a:gd name="connsiteY7" fmla="*/ 1093223 h 1392283"/>
                <a:gd name="connsiteX8" fmla="*/ 812071 w 1811966"/>
                <a:gd name="connsiteY8" fmla="*/ 1084652 h 1392283"/>
                <a:gd name="connsiteX9" fmla="*/ 809561 w 1811966"/>
                <a:gd name="connsiteY9" fmla="*/ 1198187 h 1392283"/>
                <a:gd name="connsiteX10" fmla="*/ 1017248 w 1811966"/>
                <a:gd name="connsiteY10" fmla="*/ 1204298 h 1392283"/>
                <a:gd name="connsiteX11" fmla="*/ 1198772 w 1811966"/>
                <a:gd name="connsiteY11" fmla="*/ 1119283 h 1392283"/>
                <a:gd name="connsiteX12" fmla="*/ 1196729 w 1811966"/>
                <a:gd name="connsiteY12" fmla="*/ 1016282 h 1392283"/>
                <a:gd name="connsiteX13" fmla="*/ 1461815 w 1811966"/>
                <a:gd name="connsiteY13" fmla="*/ 1024830 h 1392283"/>
                <a:gd name="connsiteX14" fmla="*/ 1470077 w 1811966"/>
                <a:gd name="connsiteY14" fmla="*/ 1221363 h 1392283"/>
                <a:gd name="connsiteX15" fmla="*/ 1811966 w 1811966"/>
                <a:gd name="connsiteY15" fmla="*/ 1392283 h 1392283"/>
                <a:gd name="connsiteX16" fmla="*/ 1794154 w 1811966"/>
                <a:gd name="connsiteY16" fmla="*/ 905037 h 1392283"/>
                <a:gd name="connsiteX17" fmla="*/ 1213939 w 1811966"/>
                <a:gd name="connsiteY17" fmla="*/ 894853 h 1392283"/>
                <a:gd name="connsiteX18" fmla="*/ 1209871 w 1811966"/>
                <a:gd name="connsiteY18" fmla="*/ 755441 h 1392283"/>
                <a:gd name="connsiteX19" fmla="*/ 1619521 w 1811966"/>
                <a:gd name="connsiteY19" fmla="*/ 755459 h 1392283"/>
                <a:gd name="connsiteX20" fmla="*/ 1615071 w 1811966"/>
                <a:gd name="connsiteY20" fmla="*/ 626948 h 1392283"/>
                <a:gd name="connsiteX21" fmla="*/ 1399405 w 1811966"/>
                <a:gd name="connsiteY21" fmla="*/ 627583 h 1392283"/>
                <a:gd name="connsiteX22" fmla="*/ 1296758 w 1811966"/>
                <a:gd name="connsiteY22" fmla="*/ 580137 h 1392283"/>
                <a:gd name="connsiteX23" fmla="*/ 1249123 w 1811966"/>
                <a:gd name="connsiteY23" fmla="*/ 511756 h 1392283"/>
                <a:gd name="connsiteX24" fmla="*/ 1231696 w 1811966"/>
                <a:gd name="connsiteY24" fmla="*/ 356517 h 1392283"/>
                <a:gd name="connsiteX25" fmla="*/ 1314181 w 1811966"/>
                <a:gd name="connsiteY25" fmla="*/ 347971 h 1392283"/>
                <a:gd name="connsiteX26" fmla="*/ 1305919 w 1811966"/>
                <a:gd name="connsiteY26" fmla="*/ 112586 h 1392283"/>
                <a:gd name="connsiteX27" fmla="*/ 1214969 w 1811966"/>
                <a:gd name="connsiteY27" fmla="*/ 121134 h 1392283"/>
                <a:gd name="connsiteX28" fmla="*/ 1214173 w 1811966"/>
                <a:gd name="connsiteY28" fmla="*/ 264224 h 1392283"/>
                <a:gd name="connsiteX29" fmla="*/ 1112118 w 1811966"/>
                <a:gd name="connsiteY29" fmla="*/ 262096 h 1392283"/>
                <a:gd name="connsiteX30" fmla="*/ 1105263 w 1811966"/>
                <a:gd name="connsiteY30" fmla="*/ 0 h 1392283"/>
                <a:gd name="connsiteX31" fmla="*/ 926236 w 1811966"/>
                <a:gd name="connsiteY31" fmla="*/ 85791 h 1392283"/>
                <a:gd name="connsiteX32" fmla="*/ 781266 w 1811966"/>
                <a:gd name="connsiteY32" fmla="*/ 107282 h 1392283"/>
                <a:gd name="connsiteX33" fmla="*/ 376808 w 1811966"/>
                <a:gd name="connsiteY33" fmla="*/ 98404 h 1392283"/>
                <a:gd name="connsiteX34" fmla="*/ 350731 w 1811966"/>
                <a:gd name="connsiteY34" fmla="*/ 519958 h 1392283"/>
                <a:gd name="connsiteX35" fmla="*/ 88335 w 1811966"/>
                <a:gd name="connsiteY35" fmla="*/ 769563 h 1392283"/>
                <a:gd name="connsiteX36" fmla="*/ 0 w 1811966"/>
                <a:gd name="connsiteY36" fmla="*/ 802628 h 1392283"/>
                <a:gd name="connsiteX37" fmla="*/ 3135 w 1811966"/>
                <a:gd name="connsiteY37"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977 w 1811966"/>
                <a:gd name="connsiteY4" fmla="*/ 1187235 h 1392283"/>
                <a:gd name="connsiteX5" fmla="*/ 581289 w 1811966"/>
                <a:gd name="connsiteY5" fmla="*/ 1187206 h 1392283"/>
                <a:gd name="connsiteX6" fmla="*/ 581306 w 1811966"/>
                <a:gd name="connsiteY6" fmla="*/ 1093200 h 1392283"/>
                <a:gd name="connsiteX7" fmla="*/ 675427 w 1811966"/>
                <a:gd name="connsiteY7" fmla="*/ 1093223 h 1392283"/>
                <a:gd name="connsiteX8" fmla="*/ 812071 w 1811966"/>
                <a:gd name="connsiteY8" fmla="*/ 1084652 h 1392283"/>
                <a:gd name="connsiteX9" fmla="*/ 809561 w 1811966"/>
                <a:gd name="connsiteY9" fmla="*/ 1198187 h 1392283"/>
                <a:gd name="connsiteX10" fmla="*/ 1017248 w 1811966"/>
                <a:gd name="connsiteY10" fmla="*/ 1204298 h 1392283"/>
                <a:gd name="connsiteX11" fmla="*/ 1198772 w 1811966"/>
                <a:gd name="connsiteY11" fmla="*/ 1119283 h 1392283"/>
                <a:gd name="connsiteX12" fmla="*/ 1196729 w 1811966"/>
                <a:gd name="connsiteY12" fmla="*/ 1016282 h 1392283"/>
                <a:gd name="connsiteX13" fmla="*/ 1461815 w 1811966"/>
                <a:gd name="connsiteY13" fmla="*/ 1024830 h 1392283"/>
                <a:gd name="connsiteX14" fmla="*/ 1470077 w 1811966"/>
                <a:gd name="connsiteY14" fmla="*/ 1221363 h 1392283"/>
                <a:gd name="connsiteX15" fmla="*/ 1811966 w 1811966"/>
                <a:gd name="connsiteY15" fmla="*/ 1392283 h 1392283"/>
                <a:gd name="connsiteX16" fmla="*/ 1794154 w 1811966"/>
                <a:gd name="connsiteY16" fmla="*/ 905037 h 1392283"/>
                <a:gd name="connsiteX17" fmla="*/ 1213939 w 1811966"/>
                <a:gd name="connsiteY17" fmla="*/ 894853 h 1392283"/>
                <a:gd name="connsiteX18" fmla="*/ 1209871 w 1811966"/>
                <a:gd name="connsiteY18" fmla="*/ 755441 h 1392283"/>
                <a:gd name="connsiteX19" fmla="*/ 1619521 w 1811966"/>
                <a:gd name="connsiteY19" fmla="*/ 755459 h 1392283"/>
                <a:gd name="connsiteX20" fmla="*/ 1615071 w 1811966"/>
                <a:gd name="connsiteY20" fmla="*/ 626948 h 1392283"/>
                <a:gd name="connsiteX21" fmla="*/ 1399405 w 1811966"/>
                <a:gd name="connsiteY21" fmla="*/ 627583 h 1392283"/>
                <a:gd name="connsiteX22" fmla="*/ 1296758 w 1811966"/>
                <a:gd name="connsiteY22" fmla="*/ 580137 h 1392283"/>
                <a:gd name="connsiteX23" fmla="*/ 1249123 w 1811966"/>
                <a:gd name="connsiteY23" fmla="*/ 511756 h 1392283"/>
                <a:gd name="connsiteX24" fmla="*/ 1231696 w 1811966"/>
                <a:gd name="connsiteY24" fmla="*/ 356517 h 1392283"/>
                <a:gd name="connsiteX25" fmla="*/ 1314181 w 1811966"/>
                <a:gd name="connsiteY25" fmla="*/ 347971 h 1392283"/>
                <a:gd name="connsiteX26" fmla="*/ 1305919 w 1811966"/>
                <a:gd name="connsiteY26" fmla="*/ 112586 h 1392283"/>
                <a:gd name="connsiteX27" fmla="*/ 1214969 w 1811966"/>
                <a:gd name="connsiteY27" fmla="*/ 121134 h 1392283"/>
                <a:gd name="connsiteX28" fmla="*/ 1214173 w 1811966"/>
                <a:gd name="connsiteY28" fmla="*/ 264224 h 1392283"/>
                <a:gd name="connsiteX29" fmla="*/ 1112118 w 1811966"/>
                <a:gd name="connsiteY29" fmla="*/ 262096 h 1392283"/>
                <a:gd name="connsiteX30" fmla="*/ 1105263 w 1811966"/>
                <a:gd name="connsiteY30" fmla="*/ 0 h 1392283"/>
                <a:gd name="connsiteX31" fmla="*/ 926236 w 1811966"/>
                <a:gd name="connsiteY31" fmla="*/ 85791 h 1392283"/>
                <a:gd name="connsiteX32" fmla="*/ 781266 w 1811966"/>
                <a:gd name="connsiteY32" fmla="*/ 107282 h 1392283"/>
                <a:gd name="connsiteX33" fmla="*/ 376808 w 1811966"/>
                <a:gd name="connsiteY33" fmla="*/ 98404 h 1392283"/>
                <a:gd name="connsiteX34" fmla="*/ 358048 w 1811966"/>
                <a:gd name="connsiteY34" fmla="*/ 348314 h 1392283"/>
                <a:gd name="connsiteX35" fmla="*/ 350731 w 1811966"/>
                <a:gd name="connsiteY35" fmla="*/ 519958 h 1392283"/>
                <a:gd name="connsiteX36" fmla="*/ 88335 w 1811966"/>
                <a:gd name="connsiteY36" fmla="*/ 769563 h 1392283"/>
                <a:gd name="connsiteX37" fmla="*/ 0 w 1811966"/>
                <a:gd name="connsiteY37" fmla="*/ 802628 h 1392283"/>
                <a:gd name="connsiteX38" fmla="*/ 3135 w 1811966"/>
                <a:gd name="connsiteY38"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977 w 1811966"/>
                <a:gd name="connsiteY4" fmla="*/ 1187235 h 1392283"/>
                <a:gd name="connsiteX5" fmla="*/ 581289 w 1811966"/>
                <a:gd name="connsiteY5" fmla="*/ 1187206 h 1392283"/>
                <a:gd name="connsiteX6" fmla="*/ 581306 w 1811966"/>
                <a:gd name="connsiteY6" fmla="*/ 1093200 h 1392283"/>
                <a:gd name="connsiteX7" fmla="*/ 675427 w 1811966"/>
                <a:gd name="connsiteY7" fmla="*/ 1093223 h 1392283"/>
                <a:gd name="connsiteX8" fmla="*/ 812071 w 1811966"/>
                <a:gd name="connsiteY8" fmla="*/ 1084652 h 1392283"/>
                <a:gd name="connsiteX9" fmla="*/ 809561 w 1811966"/>
                <a:gd name="connsiteY9" fmla="*/ 1198187 h 1392283"/>
                <a:gd name="connsiteX10" fmla="*/ 1017248 w 1811966"/>
                <a:gd name="connsiteY10" fmla="*/ 1204298 h 1392283"/>
                <a:gd name="connsiteX11" fmla="*/ 1198772 w 1811966"/>
                <a:gd name="connsiteY11" fmla="*/ 1119283 h 1392283"/>
                <a:gd name="connsiteX12" fmla="*/ 1196729 w 1811966"/>
                <a:gd name="connsiteY12" fmla="*/ 1016282 h 1392283"/>
                <a:gd name="connsiteX13" fmla="*/ 1461815 w 1811966"/>
                <a:gd name="connsiteY13" fmla="*/ 1024830 h 1392283"/>
                <a:gd name="connsiteX14" fmla="*/ 1470077 w 1811966"/>
                <a:gd name="connsiteY14" fmla="*/ 1221363 h 1392283"/>
                <a:gd name="connsiteX15" fmla="*/ 1811966 w 1811966"/>
                <a:gd name="connsiteY15" fmla="*/ 1392283 h 1392283"/>
                <a:gd name="connsiteX16" fmla="*/ 1794154 w 1811966"/>
                <a:gd name="connsiteY16" fmla="*/ 905037 h 1392283"/>
                <a:gd name="connsiteX17" fmla="*/ 1213939 w 1811966"/>
                <a:gd name="connsiteY17" fmla="*/ 894853 h 1392283"/>
                <a:gd name="connsiteX18" fmla="*/ 1209871 w 1811966"/>
                <a:gd name="connsiteY18" fmla="*/ 755441 h 1392283"/>
                <a:gd name="connsiteX19" fmla="*/ 1619521 w 1811966"/>
                <a:gd name="connsiteY19" fmla="*/ 755459 h 1392283"/>
                <a:gd name="connsiteX20" fmla="*/ 1615071 w 1811966"/>
                <a:gd name="connsiteY20" fmla="*/ 626948 h 1392283"/>
                <a:gd name="connsiteX21" fmla="*/ 1399405 w 1811966"/>
                <a:gd name="connsiteY21" fmla="*/ 627583 h 1392283"/>
                <a:gd name="connsiteX22" fmla="*/ 1296758 w 1811966"/>
                <a:gd name="connsiteY22" fmla="*/ 580137 h 1392283"/>
                <a:gd name="connsiteX23" fmla="*/ 1249123 w 1811966"/>
                <a:gd name="connsiteY23" fmla="*/ 511756 h 1392283"/>
                <a:gd name="connsiteX24" fmla="*/ 1231696 w 1811966"/>
                <a:gd name="connsiteY24" fmla="*/ 356517 h 1392283"/>
                <a:gd name="connsiteX25" fmla="*/ 1314181 w 1811966"/>
                <a:gd name="connsiteY25" fmla="*/ 347971 h 1392283"/>
                <a:gd name="connsiteX26" fmla="*/ 1305919 w 1811966"/>
                <a:gd name="connsiteY26" fmla="*/ 112586 h 1392283"/>
                <a:gd name="connsiteX27" fmla="*/ 1214969 w 1811966"/>
                <a:gd name="connsiteY27" fmla="*/ 121134 h 1392283"/>
                <a:gd name="connsiteX28" fmla="*/ 1214173 w 1811966"/>
                <a:gd name="connsiteY28" fmla="*/ 264224 h 1392283"/>
                <a:gd name="connsiteX29" fmla="*/ 1112118 w 1811966"/>
                <a:gd name="connsiteY29" fmla="*/ 262096 h 1392283"/>
                <a:gd name="connsiteX30" fmla="*/ 1105263 w 1811966"/>
                <a:gd name="connsiteY30" fmla="*/ 0 h 1392283"/>
                <a:gd name="connsiteX31" fmla="*/ 926236 w 1811966"/>
                <a:gd name="connsiteY31" fmla="*/ 85791 h 1392283"/>
                <a:gd name="connsiteX32" fmla="*/ 781266 w 1811966"/>
                <a:gd name="connsiteY32" fmla="*/ 107282 h 1392283"/>
                <a:gd name="connsiteX33" fmla="*/ 376808 w 1811966"/>
                <a:gd name="connsiteY33" fmla="*/ 98404 h 1392283"/>
                <a:gd name="connsiteX34" fmla="*/ 391450 w 1811966"/>
                <a:gd name="connsiteY34" fmla="*/ 343560 h 1392283"/>
                <a:gd name="connsiteX35" fmla="*/ 350731 w 1811966"/>
                <a:gd name="connsiteY35" fmla="*/ 519958 h 1392283"/>
                <a:gd name="connsiteX36" fmla="*/ 88335 w 1811966"/>
                <a:gd name="connsiteY36" fmla="*/ 769563 h 1392283"/>
                <a:gd name="connsiteX37" fmla="*/ 0 w 1811966"/>
                <a:gd name="connsiteY37" fmla="*/ 802628 h 1392283"/>
                <a:gd name="connsiteX38" fmla="*/ 3135 w 1811966"/>
                <a:gd name="connsiteY38"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977 w 1811966"/>
                <a:gd name="connsiteY4" fmla="*/ 1187235 h 1392283"/>
                <a:gd name="connsiteX5" fmla="*/ 581289 w 1811966"/>
                <a:gd name="connsiteY5" fmla="*/ 1187206 h 1392283"/>
                <a:gd name="connsiteX6" fmla="*/ 581306 w 1811966"/>
                <a:gd name="connsiteY6" fmla="*/ 1093200 h 1392283"/>
                <a:gd name="connsiteX7" fmla="*/ 675427 w 1811966"/>
                <a:gd name="connsiteY7" fmla="*/ 1093223 h 1392283"/>
                <a:gd name="connsiteX8" fmla="*/ 812071 w 1811966"/>
                <a:gd name="connsiteY8" fmla="*/ 1084652 h 1392283"/>
                <a:gd name="connsiteX9" fmla="*/ 809561 w 1811966"/>
                <a:gd name="connsiteY9" fmla="*/ 1198187 h 1392283"/>
                <a:gd name="connsiteX10" fmla="*/ 1017248 w 1811966"/>
                <a:gd name="connsiteY10" fmla="*/ 1204298 h 1392283"/>
                <a:gd name="connsiteX11" fmla="*/ 1198772 w 1811966"/>
                <a:gd name="connsiteY11" fmla="*/ 1119283 h 1392283"/>
                <a:gd name="connsiteX12" fmla="*/ 1196729 w 1811966"/>
                <a:gd name="connsiteY12" fmla="*/ 1016282 h 1392283"/>
                <a:gd name="connsiteX13" fmla="*/ 1461815 w 1811966"/>
                <a:gd name="connsiteY13" fmla="*/ 1024830 h 1392283"/>
                <a:gd name="connsiteX14" fmla="*/ 1470077 w 1811966"/>
                <a:gd name="connsiteY14" fmla="*/ 1221363 h 1392283"/>
                <a:gd name="connsiteX15" fmla="*/ 1811966 w 1811966"/>
                <a:gd name="connsiteY15" fmla="*/ 1392283 h 1392283"/>
                <a:gd name="connsiteX16" fmla="*/ 1794154 w 1811966"/>
                <a:gd name="connsiteY16" fmla="*/ 905037 h 1392283"/>
                <a:gd name="connsiteX17" fmla="*/ 1213939 w 1811966"/>
                <a:gd name="connsiteY17" fmla="*/ 894853 h 1392283"/>
                <a:gd name="connsiteX18" fmla="*/ 1209871 w 1811966"/>
                <a:gd name="connsiteY18" fmla="*/ 755441 h 1392283"/>
                <a:gd name="connsiteX19" fmla="*/ 1619521 w 1811966"/>
                <a:gd name="connsiteY19" fmla="*/ 755459 h 1392283"/>
                <a:gd name="connsiteX20" fmla="*/ 1615071 w 1811966"/>
                <a:gd name="connsiteY20" fmla="*/ 626948 h 1392283"/>
                <a:gd name="connsiteX21" fmla="*/ 1399405 w 1811966"/>
                <a:gd name="connsiteY21" fmla="*/ 627583 h 1392283"/>
                <a:gd name="connsiteX22" fmla="*/ 1296758 w 1811966"/>
                <a:gd name="connsiteY22" fmla="*/ 580137 h 1392283"/>
                <a:gd name="connsiteX23" fmla="*/ 1249123 w 1811966"/>
                <a:gd name="connsiteY23" fmla="*/ 511756 h 1392283"/>
                <a:gd name="connsiteX24" fmla="*/ 1231696 w 1811966"/>
                <a:gd name="connsiteY24" fmla="*/ 356517 h 1392283"/>
                <a:gd name="connsiteX25" fmla="*/ 1314181 w 1811966"/>
                <a:gd name="connsiteY25" fmla="*/ 347971 h 1392283"/>
                <a:gd name="connsiteX26" fmla="*/ 1305919 w 1811966"/>
                <a:gd name="connsiteY26" fmla="*/ 112586 h 1392283"/>
                <a:gd name="connsiteX27" fmla="*/ 1214969 w 1811966"/>
                <a:gd name="connsiteY27" fmla="*/ 121134 h 1392283"/>
                <a:gd name="connsiteX28" fmla="*/ 1214173 w 1811966"/>
                <a:gd name="connsiteY28" fmla="*/ 264224 h 1392283"/>
                <a:gd name="connsiteX29" fmla="*/ 1112118 w 1811966"/>
                <a:gd name="connsiteY29" fmla="*/ 262096 h 1392283"/>
                <a:gd name="connsiteX30" fmla="*/ 1105263 w 1811966"/>
                <a:gd name="connsiteY30" fmla="*/ 0 h 1392283"/>
                <a:gd name="connsiteX31" fmla="*/ 926236 w 1811966"/>
                <a:gd name="connsiteY31" fmla="*/ 85791 h 1392283"/>
                <a:gd name="connsiteX32" fmla="*/ 781266 w 1811966"/>
                <a:gd name="connsiteY32" fmla="*/ 107282 h 1392283"/>
                <a:gd name="connsiteX33" fmla="*/ 376808 w 1811966"/>
                <a:gd name="connsiteY33" fmla="*/ 98404 h 1392283"/>
                <a:gd name="connsiteX34" fmla="*/ 391450 w 1811966"/>
                <a:gd name="connsiteY34" fmla="*/ 343560 h 1392283"/>
                <a:gd name="connsiteX35" fmla="*/ 336500 w 1811966"/>
                <a:gd name="connsiteY35" fmla="*/ 512826 h 1392283"/>
                <a:gd name="connsiteX36" fmla="*/ 88335 w 1811966"/>
                <a:gd name="connsiteY36" fmla="*/ 769563 h 1392283"/>
                <a:gd name="connsiteX37" fmla="*/ 0 w 1811966"/>
                <a:gd name="connsiteY37" fmla="*/ 802628 h 1392283"/>
                <a:gd name="connsiteX38" fmla="*/ 3135 w 1811966"/>
                <a:gd name="connsiteY38"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977 w 1811966"/>
                <a:gd name="connsiteY4" fmla="*/ 1187235 h 1392283"/>
                <a:gd name="connsiteX5" fmla="*/ 581289 w 1811966"/>
                <a:gd name="connsiteY5" fmla="*/ 1187206 h 1392283"/>
                <a:gd name="connsiteX6" fmla="*/ 581306 w 1811966"/>
                <a:gd name="connsiteY6" fmla="*/ 1093200 h 1392283"/>
                <a:gd name="connsiteX7" fmla="*/ 675427 w 1811966"/>
                <a:gd name="connsiteY7" fmla="*/ 1093223 h 1392283"/>
                <a:gd name="connsiteX8" fmla="*/ 812071 w 1811966"/>
                <a:gd name="connsiteY8" fmla="*/ 1084652 h 1392283"/>
                <a:gd name="connsiteX9" fmla="*/ 809561 w 1811966"/>
                <a:gd name="connsiteY9" fmla="*/ 1198187 h 1392283"/>
                <a:gd name="connsiteX10" fmla="*/ 1017248 w 1811966"/>
                <a:gd name="connsiteY10" fmla="*/ 1204298 h 1392283"/>
                <a:gd name="connsiteX11" fmla="*/ 1198772 w 1811966"/>
                <a:gd name="connsiteY11" fmla="*/ 1119283 h 1392283"/>
                <a:gd name="connsiteX12" fmla="*/ 1196729 w 1811966"/>
                <a:gd name="connsiteY12" fmla="*/ 1016282 h 1392283"/>
                <a:gd name="connsiteX13" fmla="*/ 1461815 w 1811966"/>
                <a:gd name="connsiteY13" fmla="*/ 1024830 h 1392283"/>
                <a:gd name="connsiteX14" fmla="*/ 1470077 w 1811966"/>
                <a:gd name="connsiteY14" fmla="*/ 1221363 h 1392283"/>
                <a:gd name="connsiteX15" fmla="*/ 1811966 w 1811966"/>
                <a:gd name="connsiteY15" fmla="*/ 1392283 h 1392283"/>
                <a:gd name="connsiteX16" fmla="*/ 1794154 w 1811966"/>
                <a:gd name="connsiteY16" fmla="*/ 905037 h 1392283"/>
                <a:gd name="connsiteX17" fmla="*/ 1213939 w 1811966"/>
                <a:gd name="connsiteY17" fmla="*/ 894853 h 1392283"/>
                <a:gd name="connsiteX18" fmla="*/ 1209871 w 1811966"/>
                <a:gd name="connsiteY18" fmla="*/ 755441 h 1392283"/>
                <a:gd name="connsiteX19" fmla="*/ 1619521 w 1811966"/>
                <a:gd name="connsiteY19" fmla="*/ 755459 h 1392283"/>
                <a:gd name="connsiteX20" fmla="*/ 1615071 w 1811966"/>
                <a:gd name="connsiteY20" fmla="*/ 626948 h 1392283"/>
                <a:gd name="connsiteX21" fmla="*/ 1399405 w 1811966"/>
                <a:gd name="connsiteY21" fmla="*/ 627583 h 1392283"/>
                <a:gd name="connsiteX22" fmla="*/ 1296758 w 1811966"/>
                <a:gd name="connsiteY22" fmla="*/ 580137 h 1392283"/>
                <a:gd name="connsiteX23" fmla="*/ 1249123 w 1811966"/>
                <a:gd name="connsiteY23" fmla="*/ 511756 h 1392283"/>
                <a:gd name="connsiteX24" fmla="*/ 1231696 w 1811966"/>
                <a:gd name="connsiteY24" fmla="*/ 356517 h 1392283"/>
                <a:gd name="connsiteX25" fmla="*/ 1314181 w 1811966"/>
                <a:gd name="connsiteY25" fmla="*/ 347971 h 1392283"/>
                <a:gd name="connsiteX26" fmla="*/ 1305919 w 1811966"/>
                <a:gd name="connsiteY26" fmla="*/ 112586 h 1392283"/>
                <a:gd name="connsiteX27" fmla="*/ 1214969 w 1811966"/>
                <a:gd name="connsiteY27" fmla="*/ 121134 h 1392283"/>
                <a:gd name="connsiteX28" fmla="*/ 1214173 w 1811966"/>
                <a:gd name="connsiteY28" fmla="*/ 264224 h 1392283"/>
                <a:gd name="connsiteX29" fmla="*/ 1112118 w 1811966"/>
                <a:gd name="connsiteY29" fmla="*/ 262096 h 1392283"/>
                <a:gd name="connsiteX30" fmla="*/ 1105263 w 1811966"/>
                <a:gd name="connsiteY30" fmla="*/ 0 h 1392283"/>
                <a:gd name="connsiteX31" fmla="*/ 926236 w 1811966"/>
                <a:gd name="connsiteY31" fmla="*/ 85791 h 1392283"/>
                <a:gd name="connsiteX32" fmla="*/ 781266 w 1811966"/>
                <a:gd name="connsiteY32" fmla="*/ 107282 h 1392283"/>
                <a:gd name="connsiteX33" fmla="*/ 376808 w 1811966"/>
                <a:gd name="connsiteY33" fmla="*/ 98404 h 1392283"/>
                <a:gd name="connsiteX34" fmla="*/ 391450 w 1811966"/>
                <a:gd name="connsiteY34" fmla="*/ 343560 h 1392283"/>
                <a:gd name="connsiteX35" fmla="*/ 336500 w 1811966"/>
                <a:gd name="connsiteY35" fmla="*/ 512826 h 1392283"/>
                <a:gd name="connsiteX36" fmla="*/ 269927 w 1811966"/>
                <a:gd name="connsiteY36" fmla="*/ 574538 h 1392283"/>
                <a:gd name="connsiteX37" fmla="*/ 88335 w 1811966"/>
                <a:gd name="connsiteY37" fmla="*/ 769563 h 1392283"/>
                <a:gd name="connsiteX38" fmla="*/ 0 w 1811966"/>
                <a:gd name="connsiteY38" fmla="*/ 802628 h 1392283"/>
                <a:gd name="connsiteX39" fmla="*/ 3135 w 1811966"/>
                <a:gd name="connsiteY39"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977 w 1811966"/>
                <a:gd name="connsiteY4" fmla="*/ 1187235 h 1392283"/>
                <a:gd name="connsiteX5" fmla="*/ 581289 w 1811966"/>
                <a:gd name="connsiteY5" fmla="*/ 1187206 h 1392283"/>
                <a:gd name="connsiteX6" fmla="*/ 581306 w 1811966"/>
                <a:gd name="connsiteY6" fmla="*/ 1093200 h 1392283"/>
                <a:gd name="connsiteX7" fmla="*/ 675427 w 1811966"/>
                <a:gd name="connsiteY7" fmla="*/ 1093223 h 1392283"/>
                <a:gd name="connsiteX8" fmla="*/ 812071 w 1811966"/>
                <a:gd name="connsiteY8" fmla="*/ 1084652 h 1392283"/>
                <a:gd name="connsiteX9" fmla="*/ 809561 w 1811966"/>
                <a:gd name="connsiteY9" fmla="*/ 1198187 h 1392283"/>
                <a:gd name="connsiteX10" fmla="*/ 1017248 w 1811966"/>
                <a:gd name="connsiteY10" fmla="*/ 1204298 h 1392283"/>
                <a:gd name="connsiteX11" fmla="*/ 1198772 w 1811966"/>
                <a:gd name="connsiteY11" fmla="*/ 1119283 h 1392283"/>
                <a:gd name="connsiteX12" fmla="*/ 1196729 w 1811966"/>
                <a:gd name="connsiteY12" fmla="*/ 1016282 h 1392283"/>
                <a:gd name="connsiteX13" fmla="*/ 1461815 w 1811966"/>
                <a:gd name="connsiteY13" fmla="*/ 1024830 h 1392283"/>
                <a:gd name="connsiteX14" fmla="*/ 1470077 w 1811966"/>
                <a:gd name="connsiteY14" fmla="*/ 1221363 h 1392283"/>
                <a:gd name="connsiteX15" fmla="*/ 1811966 w 1811966"/>
                <a:gd name="connsiteY15" fmla="*/ 1392283 h 1392283"/>
                <a:gd name="connsiteX16" fmla="*/ 1794154 w 1811966"/>
                <a:gd name="connsiteY16" fmla="*/ 905037 h 1392283"/>
                <a:gd name="connsiteX17" fmla="*/ 1213939 w 1811966"/>
                <a:gd name="connsiteY17" fmla="*/ 894853 h 1392283"/>
                <a:gd name="connsiteX18" fmla="*/ 1209871 w 1811966"/>
                <a:gd name="connsiteY18" fmla="*/ 755441 h 1392283"/>
                <a:gd name="connsiteX19" fmla="*/ 1619521 w 1811966"/>
                <a:gd name="connsiteY19" fmla="*/ 755459 h 1392283"/>
                <a:gd name="connsiteX20" fmla="*/ 1615071 w 1811966"/>
                <a:gd name="connsiteY20" fmla="*/ 626948 h 1392283"/>
                <a:gd name="connsiteX21" fmla="*/ 1399405 w 1811966"/>
                <a:gd name="connsiteY21" fmla="*/ 627583 h 1392283"/>
                <a:gd name="connsiteX22" fmla="*/ 1296758 w 1811966"/>
                <a:gd name="connsiteY22" fmla="*/ 580137 h 1392283"/>
                <a:gd name="connsiteX23" fmla="*/ 1249123 w 1811966"/>
                <a:gd name="connsiteY23" fmla="*/ 511756 h 1392283"/>
                <a:gd name="connsiteX24" fmla="*/ 1231696 w 1811966"/>
                <a:gd name="connsiteY24" fmla="*/ 356517 h 1392283"/>
                <a:gd name="connsiteX25" fmla="*/ 1314181 w 1811966"/>
                <a:gd name="connsiteY25" fmla="*/ 347971 h 1392283"/>
                <a:gd name="connsiteX26" fmla="*/ 1305919 w 1811966"/>
                <a:gd name="connsiteY26" fmla="*/ 112586 h 1392283"/>
                <a:gd name="connsiteX27" fmla="*/ 1214969 w 1811966"/>
                <a:gd name="connsiteY27" fmla="*/ 121134 h 1392283"/>
                <a:gd name="connsiteX28" fmla="*/ 1214173 w 1811966"/>
                <a:gd name="connsiteY28" fmla="*/ 264224 h 1392283"/>
                <a:gd name="connsiteX29" fmla="*/ 1112118 w 1811966"/>
                <a:gd name="connsiteY29" fmla="*/ 262096 h 1392283"/>
                <a:gd name="connsiteX30" fmla="*/ 1105263 w 1811966"/>
                <a:gd name="connsiteY30" fmla="*/ 0 h 1392283"/>
                <a:gd name="connsiteX31" fmla="*/ 926236 w 1811966"/>
                <a:gd name="connsiteY31" fmla="*/ 85791 h 1392283"/>
                <a:gd name="connsiteX32" fmla="*/ 781266 w 1811966"/>
                <a:gd name="connsiteY32" fmla="*/ 107282 h 1392283"/>
                <a:gd name="connsiteX33" fmla="*/ 376808 w 1811966"/>
                <a:gd name="connsiteY33" fmla="*/ 98404 h 1392283"/>
                <a:gd name="connsiteX34" fmla="*/ 391450 w 1811966"/>
                <a:gd name="connsiteY34" fmla="*/ 343560 h 1392283"/>
                <a:gd name="connsiteX35" fmla="*/ 336500 w 1811966"/>
                <a:gd name="connsiteY35" fmla="*/ 512826 h 1392283"/>
                <a:gd name="connsiteX36" fmla="*/ 262828 w 1811966"/>
                <a:gd name="connsiteY36" fmla="*/ 629321 h 1392283"/>
                <a:gd name="connsiteX37" fmla="*/ 88335 w 1811966"/>
                <a:gd name="connsiteY37" fmla="*/ 769563 h 1392283"/>
                <a:gd name="connsiteX38" fmla="*/ 0 w 1811966"/>
                <a:gd name="connsiteY38" fmla="*/ 802628 h 1392283"/>
                <a:gd name="connsiteX39" fmla="*/ 3135 w 1811966"/>
                <a:gd name="connsiteY39" fmla="*/ 954654 h 1392283"/>
                <a:gd name="connsiteX0" fmla="*/ 3135 w 1811966"/>
                <a:gd name="connsiteY0" fmla="*/ 954654 h 1392283"/>
                <a:gd name="connsiteX1" fmla="*/ 273516 w 1811966"/>
                <a:gd name="connsiteY1" fmla="*/ 1170110 h 1392283"/>
                <a:gd name="connsiteX2" fmla="*/ 453042 w 1811966"/>
                <a:gd name="connsiteY2" fmla="*/ 1323941 h 1392283"/>
                <a:gd name="connsiteX3" fmla="*/ 692414 w 1811966"/>
                <a:gd name="connsiteY3" fmla="*/ 1341036 h 1392283"/>
                <a:gd name="connsiteX4" fmla="*/ 683977 w 1811966"/>
                <a:gd name="connsiteY4" fmla="*/ 1187235 h 1392283"/>
                <a:gd name="connsiteX5" fmla="*/ 581289 w 1811966"/>
                <a:gd name="connsiteY5" fmla="*/ 1187206 h 1392283"/>
                <a:gd name="connsiteX6" fmla="*/ 581306 w 1811966"/>
                <a:gd name="connsiteY6" fmla="*/ 1093200 h 1392283"/>
                <a:gd name="connsiteX7" fmla="*/ 675427 w 1811966"/>
                <a:gd name="connsiteY7" fmla="*/ 1093223 h 1392283"/>
                <a:gd name="connsiteX8" fmla="*/ 812071 w 1811966"/>
                <a:gd name="connsiteY8" fmla="*/ 1084652 h 1392283"/>
                <a:gd name="connsiteX9" fmla="*/ 809561 w 1811966"/>
                <a:gd name="connsiteY9" fmla="*/ 1198187 h 1392283"/>
                <a:gd name="connsiteX10" fmla="*/ 1017248 w 1811966"/>
                <a:gd name="connsiteY10" fmla="*/ 1204298 h 1392283"/>
                <a:gd name="connsiteX11" fmla="*/ 1198772 w 1811966"/>
                <a:gd name="connsiteY11" fmla="*/ 1119283 h 1392283"/>
                <a:gd name="connsiteX12" fmla="*/ 1196729 w 1811966"/>
                <a:gd name="connsiteY12" fmla="*/ 1016282 h 1392283"/>
                <a:gd name="connsiteX13" fmla="*/ 1461815 w 1811966"/>
                <a:gd name="connsiteY13" fmla="*/ 1024830 h 1392283"/>
                <a:gd name="connsiteX14" fmla="*/ 1470077 w 1811966"/>
                <a:gd name="connsiteY14" fmla="*/ 1221363 h 1392283"/>
                <a:gd name="connsiteX15" fmla="*/ 1811966 w 1811966"/>
                <a:gd name="connsiteY15" fmla="*/ 1392283 h 1392283"/>
                <a:gd name="connsiteX16" fmla="*/ 1794154 w 1811966"/>
                <a:gd name="connsiteY16" fmla="*/ 905037 h 1392283"/>
                <a:gd name="connsiteX17" fmla="*/ 1213939 w 1811966"/>
                <a:gd name="connsiteY17" fmla="*/ 894853 h 1392283"/>
                <a:gd name="connsiteX18" fmla="*/ 1209871 w 1811966"/>
                <a:gd name="connsiteY18" fmla="*/ 755441 h 1392283"/>
                <a:gd name="connsiteX19" fmla="*/ 1619521 w 1811966"/>
                <a:gd name="connsiteY19" fmla="*/ 755459 h 1392283"/>
                <a:gd name="connsiteX20" fmla="*/ 1615071 w 1811966"/>
                <a:gd name="connsiteY20" fmla="*/ 626948 h 1392283"/>
                <a:gd name="connsiteX21" fmla="*/ 1399405 w 1811966"/>
                <a:gd name="connsiteY21" fmla="*/ 627583 h 1392283"/>
                <a:gd name="connsiteX22" fmla="*/ 1296758 w 1811966"/>
                <a:gd name="connsiteY22" fmla="*/ 580137 h 1392283"/>
                <a:gd name="connsiteX23" fmla="*/ 1249123 w 1811966"/>
                <a:gd name="connsiteY23" fmla="*/ 511756 h 1392283"/>
                <a:gd name="connsiteX24" fmla="*/ 1231696 w 1811966"/>
                <a:gd name="connsiteY24" fmla="*/ 356517 h 1392283"/>
                <a:gd name="connsiteX25" fmla="*/ 1314181 w 1811966"/>
                <a:gd name="connsiteY25" fmla="*/ 347971 h 1392283"/>
                <a:gd name="connsiteX26" fmla="*/ 1305919 w 1811966"/>
                <a:gd name="connsiteY26" fmla="*/ 112586 h 1392283"/>
                <a:gd name="connsiteX27" fmla="*/ 1214969 w 1811966"/>
                <a:gd name="connsiteY27" fmla="*/ 121134 h 1392283"/>
                <a:gd name="connsiteX28" fmla="*/ 1214173 w 1811966"/>
                <a:gd name="connsiteY28" fmla="*/ 264224 h 1392283"/>
                <a:gd name="connsiteX29" fmla="*/ 1112118 w 1811966"/>
                <a:gd name="connsiteY29" fmla="*/ 262096 h 1392283"/>
                <a:gd name="connsiteX30" fmla="*/ 1105263 w 1811966"/>
                <a:gd name="connsiteY30" fmla="*/ 0 h 1392283"/>
                <a:gd name="connsiteX31" fmla="*/ 926236 w 1811966"/>
                <a:gd name="connsiteY31" fmla="*/ 85791 h 1392283"/>
                <a:gd name="connsiteX32" fmla="*/ 781266 w 1811966"/>
                <a:gd name="connsiteY32" fmla="*/ 107282 h 1392283"/>
                <a:gd name="connsiteX33" fmla="*/ 376808 w 1811966"/>
                <a:gd name="connsiteY33" fmla="*/ 98404 h 1392283"/>
                <a:gd name="connsiteX34" fmla="*/ 391450 w 1811966"/>
                <a:gd name="connsiteY34" fmla="*/ 343560 h 1392283"/>
                <a:gd name="connsiteX35" fmla="*/ 336500 w 1811966"/>
                <a:gd name="connsiteY35" fmla="*/ 512826 h 1392283"/>
                <a:gd name="connsiteX36" fmla="*/ 262828 w 1811966"/>
                <a:gd name="connsiteY36" fmla="*/ 629321 h 1392283"/>
                <a:gd name="connsiteX37" fmla="*/ 88335 w 1811966"/>
                <a:gd name="connsiteY37" fmla="*/ 769563 h 1392283"/>
                <a:gd name="connsiteX38" fmla="*/ 34144 w 1811966"/>
                <a:gd name="connsiteY38" fmla="*/ 774568 h 1392283"/>
                <a:gd name="connsiteX39" fmla="*/ 0 w 1811966"/>
                <a:gd name="connsiteY39" fmla="*/ 802628 h 1392283"/>
                <a:gd name="connsiteX40" fmla="*/ 3135 w 1811966"/>
                <a:gd name="connsiteY40" fmla="*/ 954654 h 1392283"/>
                <a:gd name="connsiteX0" fmla="*/ 21387 w 1830218"/>
                <a:gd name="connsiteY0" fmla="*/ 954654 h 1392283"/>
                <a:gd name="connsiteX1" fmla="*/ 291768 w 1830218"/>
                <a:gd name="connsiteY1" fmla="*/ 1170110 h 1392283"/>
                <a:gd name="connsiteX2" fmla="*/ 471294 w 1830218"/>
                <a:gd name="connsiteY2" fmla="*/ 1323941 h 1392283"/>
                <a:gd name="connsiteX3" fmla="*/ 710666 w 1830218"/>
                <a:gd name="connsiteY3" fmla="*/ 1341036 h 1392283"/>
                <a:gd name="connsiteX4" fmla="*/ 702229 w 1830218"/>
                <a:gd name="connsiteY4" fmla="*/ 1187235 h 1392283"/>
                <a:gd name="connsiteX5" fmla="*/ 599541 w 1830218"/>
                <a:gd name="connsiteY5" fmla="*/ 1187206 h 1392283"/>
                <a:gd name="connsiteX6" fmla="*/ 599558 w 1830218"/>
                <a:gd name="connsiteY6" fmla="*/ 1093200 h 1392283"/>
                <a:gd name="connsiteX7" fmla="*/ 693679 w 1830218"/>
                <a:gd name="connsiteY7" fmla="*/ 1093223 h 1392283"/>
                <a:gd name="connsiteX8" fmla="*/ 830323 w 1830218"/>
                <a:gd name="connsiteY8" fmla="*/ 1084652 h 1392283"/>
                <a:gd name="connsiteX9" fmla="*/ 827813 w 1830218"/>
                <a:gd name="connsiteY9" fmla="*/ 1198187 h 1392283"/>
                <a:gd name="connsiteX10" fmla="*/ 1035500 w 1830218"/>
                <a:gd name="connsiteY10" fmla="*/ 1204298 h 1392283"/>
                <a:gd name="connsiteX11" fmla="*/ 1217024 w 1830218"/>
                <a:gd name="connsiteY11" fmla="*/ 1119283 h 1392283"/>
                <a:gd name="connsiteX12" fmla="*/ 1214981 w 1830218"/>
                <a:gd name="connsiteY12" fmla="*/ 1016282 h 1392283"/>
                <a:gd name="connsiteX13" fmla="*/ 1480067 w 1830218"/>
                <a:gd name="connsiteY13" fmla="*/ 1024830 h 1392283"/>
                <a:gd name="connsiteX14" fmla="*/ 1488329 w 1830218"/>
                <a:gd name="connsiteY14" fmla="*/ 1221363 h 1392283"/>
                <a:gd name="connsiteX15" fmla="*/ 1830218 w 1830218"/>
                <a:gd name="connsiteY15" fmla="*/ 1392283 h 1392283"/>
                <a:gd name="connsiteX16" fmla="*/ 1812406 w 1830218"/>
                <a:gd name="connsiteY16" fmla="*/ 905037 h 1392283"/>
                <a:gd name="connsiteX17" fmla="*/ 1232191 w 1830218"/>
                <a:gd name="connsiteY17" fmla="*/ 894853 h 1392283"/>
                <a:gd name="connsiteX18" fmla="*/ 1228123 w 1830218"/>
                <a:gd name="connsiteY18" fmla="*/ 755441 h 1392283"/>
                <a:gd name="connsiteX19" fmla="*/ 1637773 w 1830218"/>
                <a:gd name="connsiteY19" fmla="*/ 755459 h 1392283"/>
                <a:gd name="connsiteX20" fmla="*/ 1633323 w 1830218"/>
                <a:gd name="connsiteY20" fmla="*/ 626948 h 1392283"/>
                <a:gd name="connsiteX21" fmla="*/ 1417657 w 1830218"/>
                <a:gd name="connsiteY21" fmla="*/ 627583 h 1392283"/>
                <a:gd name="connsiteX22" fmla="*/ 1315010 w 1830218"/>
                <a:gd name="connsiteY22" fmla="*/ 580137 h 1392283"/>
                <a:gd name="connsiteX23" fmla="*/ 1267375 w 1830218"/>
                <a:gd name="connsiteY23" fmla="*/ 511756 h 1392283"/>
                <a:gd name="connsiteX24" fmla="*/ 1249948 w 1830218"/>
                <a:gd name="connsiteY24" fmla="*/ 356517 h 1392283"/>
                <a:gd name="connsiteX25" fmla="*/ 1332433 w 1830218"/>
                <a:gd name="connsiteY25" fmla="*/ 347971 h 1392283"/>
                <a:gd name="connsiteX26" fmla="*/ 1324171 w 1830218"/>
                <a:gd name="connsiteY26" fmla="*/ 112586 h 1392283"/>
                <a:gd name="connsiteX27" fmla="*/ 1233221 w 1830218"/>
                <a:gd name="connsiteY27" fmla="*/ 121134 h 1392283"/>
                <a:gd name="connsiteX28" fmla="*/ 1232425 w 1830218"/>
                <a:gd name="connsiteY28" fmla="*/ 264224 h 1392283"/>
                <a:gd name="connsiteX29" fmla="*/ 1130370 w 1830218"/>
                <a:gd name="connsiteY29" fmla="*/ 262096 h 1392283"/>
                <a:gd name="connsiteX30" fmla="*/ 1123515 w 1830218"/>
                <a:gd name="connsiteY30" fmla="*/ 0 h 1392283"/>
                <a:gd name="connsiteX31" fmla="*/ 944488 w 1830218"/>
                <a:gd name="connsiteY31" fmla="*/ 85791 h 1392283"/>
                <a:gd name="connsiteX32" fmla="*/ 799518 w 1830218"/>
                <a:gd name="connsiteY32" fmla="*/ 107282 h 1392283"/>
                <a:gd name="connsiteX33" fmla="*/ 395060 w 1830218"/>
                <a:gd name="connsiteY33" fmla="*/ 98404 h 1392283"/>
                <a:gd name="connsiteX34" fmla="*/ 409702 w 1830218"/>
                <a:gd name="connsiteY34" fmla="*/ 343560 h 1392283"/>
                <a:gd name="connsiteX35" fmla="*/ 354752 w 1830218"/>
                <a:gd name="connsiteY35" fmla="*/ 512826 h 1392283"/>
                <a:gd name="connsiteX36" fmla="*/ 281080 w 1830218"/>
                <a:gd name="connsiteY36" fmla="*/ 629321 h 1392283"/>
                <a:gd name="connsiteX37" fmla="*/ 106587 w 1830218"/>
                <a:gd name="connsiteY37" fmla="*/ 769563 h 1392283"/>
                <a:gd name="connsiteX38" fmla="*/ 52396 w 1830218"/>
                <a:gd name="connsiteY38" fmla="*/ 774568 h 1392283"/>
                <a:gd name="connsiteX39" fmla="*/ 18252 w 1830218"/>
                <a:gd name="connsiteY39" fmla="*/ 802628 h 1392283"/>
                <a:gd name="connsiteX40" fmla="*/ 0 w 1830218"/>
                <a:gd name="connsiteY40" fmla="*/ 860295 h 1392283"/>
                <a:gd name="connsiteX41" fmla="*/ 21387 w 1830218"/>
                <a:gd name="connsiteY41" fmla="*/ 954654 h 1392283"/>
                <a:gd name="connsiteX0" fmla="*/ 21387 w 1830218"/>
                <a:gd name="connsiteY0" fmla="*/ 954654 h 1392283"/>
                <a:gd name="connsiteX1" fmla="*/ 291768 w 1830218"/>
                <a:gd name="connsiteY1" fmla="*/ 1170110 h 1392283"/>
                <a:gd name="connsiteX2" fmla="*/ 471294 w 1830218"/>
                <a:gd name="connsiteY2" fmla="*/ 1323941 h 1392283"/>
                <a:gd name="connsiteX3" fmla="*/ 701258 w 1830218"/>
                <a:gd name="connsiteY3" fmla="*/ 1341067 h 1392283"/>
                <a:gd name="connsiteX4" fmla="*/ 702229 w 1830218"/>
                <a:gd name="connsiteY4" fmla="*/ 1187235 h 1392283"/>
                <a:gd name="connsiteX5" fmla="*/ 599541 w 1830218"/>
                <a:gd name="connsiteY5" fmla="*/ 1187206 h 1392283"/>
                <a:gd name="connsiteX6" fmla="*/ 599558 w 1830218"/>
                <a:gd name="connsiteY6" fmla="*/ 1093200 h 1392283"/>
                <a:gd name="connsiteX7" fmla="*/ 693679 w 1830218"/>
                <a:gd name="connsiteY7" fmla="*/ 1093223 h 1392283"/>
                <a:gd name="connsiteX8" fmla="*/ 830323 w 1830218"/>
                <a:gd name="connsiteY8" fmla="*/ 1084652 h 1392283"/>
                <a:gd name="connsiteX9" fmla="*/ 827813 w 1830218"/>
                <a:gd name="connsiteY9" fmla="*/ 1198187 h 1392283"/>
                <a:gd name="connsiteX10" fmla="*/ 1035500 w 1830218"/>
                <a:gd name="connsiteY10" fmla="*/ 1204298 h 1392283"/>
                <a:gd name="connsiteX11" fmla="*/ 1217024 w 1830218"/>
                <a:gd name="connsiteY11" fmla="*/ 1119283 h 1392283"/>
                <a:gd name="connsiteX12" fmla="*/ 1214981 w 1830218"/>
                <a:gd name="connsiteY12" fmla="*/ 1016282 h 1392283"/>
                <a:gd name="connsiteX13" fmla="*/ 1480067 w 1830218"/>
                <a:gd name="connsiteY13" fmla="*/ 1024830 h 1392283"/>
                <a:gd name="connsiteX14" fmla="*/ 1488329 w 1830218"/>
                <a:gd name="connsiteY14" fmla="*/ 1221363 h 1392283"/>
                <a:gd name="connsiteX15" fmla="*/ 1830218 w 1830218"/>
                <a:gd name="connsiteY15" fmla="*/ 1392283 h 1392283"/>
                <a:gd name="connsiteX16" fmla="*/ 1812406 w 1830218"/>
                <a:gd name="connsiteY16" fmla="*/ 905037 h 1392283"/>
                <a:gd name="connsiteX17" fmla="*/ 1232191 w 1830218"/>
                <a:gd name="connsiteY17" fmla="*/ 894853 h 1392283"/>
                <a:gd name="connsiteX18" fmla="*/ 1228123 w 1830218"/>
                <a:gd name="connsiteY18" fmla="*/ 755441 h 1392283"/>
                <a:gd name="connsiteX19" fmla="*/ 1637773 w 1830218"/>
                <a:gd name="connsiteY19" fmla="*/ 755459 h 1392283"/>
                <a:gd name="connsiteX20" fmla="*/ 1633323 w 1830218"/>
                <a:gd name="connsiteY20" fmla="*/ 626948 h 1392283"/>
                <a:gd name="connsiteX21" fmla="*/ 1417657 w 1830218"/>
                <a:gd name="connsiteY21" fmla="*/ 627583 h 1392283"/>
                <a:gd name="connsiteX22" fmla="*/ 1315010 w 1830218"/>
                <a:gd name="connsiteY22" fmla="*/ 580137 h 1392283"/>
                <a:gd name="connsiteX23" fmla="*/ 1267375 w 1830218"/>
                <a:gd name="connsiteY23" fmla="*/ 511756 h 1392283"/>
                <a:gd name="connsiteX24" fmla="*/ 1249948 w 1830218"/>
                <a:gd name="connsiteY24" fmla="*/ 356517 h 1392283"/>
                <a:gd name="connsiteX25" fmla="*/ 1332433 w 1830218"/>
                <a:gd name="connsiteY25" fmla="*/ 347971 h 1392283"/>
                <a:gd name="connsiteX26" fmla="*/ 1324171 w 1830218"/>
                <a:gd name="connsiteY26" fmla="*/ 112586 h 1392283"/>
                <a:gd name="connsiteX27" fmla="*/ 1233221 w 1830218"/>
                <a:gd name="connsiteY27" fmla="*/ 121134 h 1392283"/>
                <a:gd name="connsiteX28" fmla="*/ 1232425 w 1830218"/>
                <a:gd name="connsiteY28" fmla="*/ 264224 h 1392283"/>
                <a:gd name="connsiteX29" fmla="*/ 1130370 w 1830218"/>
                <a:gd name="connsiteY29" fmla="*/ 262096 h 1392283"/>
                <a:gd name="connsiteX30" fmla="*/ 1123515 w 1830218"/>
                <a:gd name="connsiteY30" fmla="*/ 0 h 1392283"/>
                <a:gd name="connsiteX31" fmla="*/ 944488 w 1830218"/>
                <a:gd name="connsiteY31" fmla="*/ 85791 h 1392283"/>
                <a:gd name="connsiteX32" fmla="*/ 799518 w 1830218"/>
                <a:gd name="connsiteY32" fmla="*/ 107282 h 1392283"/>
                <a:gd name="connsiteX33" fmla="*/ 395060 w 1830218"/>
                <a:gd name="connsiteY33" fmla="*/ 98404 h 1392283"/>
                <a:gd name="connsiteX34" fmla="*/ 409702 w 1830218"/>
                <a:gd name="connsiteY34" fmla="*/ 343560 h 1392283"/>
                <a:gd name="connsiteX35" fmla="*/ 354752 w 1830218"/>
                <a:gd name="connsiteY35" fmla="*/ 512826 h 1392283"/>
                <a:gd name="connsiteX36" fmla="*/ 281080 w 1830218"/>
                <a:gd name="connsiteY36" fmla="*/ 629321 h 1392283"/>
                <a:gd name="connsiteX37" fmla="*/ 106587 w 1830218"/>
                <a:gd name="connsiteY37" fmla="*/ 769563 h 1392283"/>
                <a:gd name="connsiteX38" fmla="*/ 52396 w 1830218"/>
                <a:gd name="connsiteY38" fmla="*/ 774568 h 1392283"/>
                <a:gd name="connsiteX39" fmla="*/ 18252 w 1830218"/>
                <a:gd name="connsiteY39" fmla="*/ 802628 h 1392283"/>
                <a:gd name="connsiteX40" fmla="*/ 0 w 1830218"/>
                <a:gd name="connsiteY40" fmla="*/ 860295 h 1392283"/>
                <a:gd name="connsiteX41" fmla="*/ 21387 w 1830218"/>
                <a:gd name="connsiteY41" fmla="*/ 954654 h 1392283"/>
                <a:gd name="connsiteX0" fmla="*/ 21387 w 1830218"/>
                <a:gd name="connsiteY0" fmla="*/ 954654 h 1392283"/>
                <a:gd name="connsiteX1" fmla="*/ 291768 w 1830218"/>
                <a:gd name="connsiteY1" fmla="*/ 1170110 h 1392283"/>
                <a:gd name="connsiteX2" fmla="*/ 471294 w 1830218"/>
                <a:gd name="connsiteY2" fmla="*/ 1323941 h 1392283"/>
                <a:gd name="connsiteX3" fmla="*/ 701258 w 1830218"/>
                <a:gd name="connsiteY3" fmla="*/ 1341067 h 1392283"/>
                <a:gd name="connsiteX4" fmla="*/ 702229 w 1830218"/>
                <a:gd name="connsiteY4" fmla="*/ 1187235 h 1392283"/>
                <a:gd name="connsiteX5" fmla="*/ 599541 w 1830218"/>
                <a:gd name="connsiteY5" fmla="*/ 1187206 h 1392283"/>
                <a:gd name="connsiteX6" fmla="*/ 599558 w 1830218"/>
                <a:gd name="connsiteY6" fmla="*/ 1093200 h 1392283"/>
                <a:gd name="connsiteX7" fmla="*/ 830323 w 1830218"/>
                <a:gd name="connsiteY7" fmla="*/ 1084652 h 1392283"/>
                <a:gd name="connsiteX8" fmla="*/ 827813 w 1830218"/>
                <a:gd name="connsiteY8" fmla="*/ 1198187 h 1392283"/>
                <a:gd name="connsiteX9" fmla="*/ 1035500 w 1830218"/>
                <a:gd name="connsiteY9" fmla="*/ 1204298 h 1392283"/>
                <a:gd name="connsiteX10" fmla="*/ 1217024 w 1830218"/>
                <a:gd name="connsiteY10" fmla="*/ 1119283 h 1392283"/>
                <a:gd name="connsiteX11" fmla="*/ 1214981 w 1830218"/>
                <a:gd name="connsiteY11" fmla="*/ 1016282 h 1392283"/>
                <a:gd name="connsiteX12" fmla="*/ 1480067 w 1830218"/>
                <a:gd name="connsiteY12" fmla="*/ 1024830 h 1392283"/>
                <a:gd name="connsiteX13" fmla="*/ 1488329 w 1830218"/>
                <a:gd name="connsiteY13" fmla="*/ 1221363 h 1392283"/>
                <a:gd name="connsiteX14" fmla="*/ 1830218 w 1830218"/>
                <a:gd name="connsiteY14" fmla="*/ 1392283 h 1392283"/>
                <a:gd name="connsiteX15" fmla="*/ 1812406 w 1830218"/>
                <a:gd name="connsiteY15" fmla="*/ 905037 h 1392283"/>
                <a:gd name="connsiteX16" fmla="*/ 1232191 w 1830218"/>
                <a:gd name="connsiteY16" fmla="*/ 894853 h 1392283"/>
                <a:gd name="connsiteX17" fmla="*/ 1228123 w 1830218"/>
                <a:gd name="connsiteY17" fmla="*/ 755441 h 1392283"/>
                <a:gd name="connsiteX18" fmla="*/ 1637773 w 1830218"/>
                <a:gd name="connsiteY18" fmla="*/ 755459 h 1392283"/>
                <a:gd name="connsiteX19" fmla="*/ 1633323 w 1830218"/>
                <a:gd name="connsiteY19" fmla="*/ 626948 h 1392283"/>
                <a:gd name="connsiteX20" fmla="*/ 1417657 w 1830218"/>
                <a:gd name="connsiteY20" fmla="*/ 627583 h 1392283"/>
                <a:gd name="connsiteX21" fmla="*/ 1315010 w 1830218"/>
                <a:gd name="connsiteY21" fmla="*/ 580137 h 1392283"/>
                <a:gd name="connsiteX22" fmla="*/ 1267375 w 1830218"/>
                <a:gd name="connsiteY22" fmla="*/ 511756 h 1392283"/>
                <a:gd name="connsiteX23" fmla="*/ 1249948 w 1830218"/>
                <a:gd name="connsiteY23" fmla="*/ 356517 h 1392283"/>
                <a:gd name="connsiteX24" fmla="*/ 1332433 w 1830218"/>
                <a:gd name="connsiteY24" fmla="*/ 347971 h 1392283"/>
                <a:gd name="connsiteX25" fmla="*/ 1324171 w 1830218"/>
                <a:gd name="connsiteY25" fmla="*/ 112586 h 1392283"/>
                <a:gd name="connsiteX26" fmla="*/ 1233221 w 1830218"/>
                <a:gd name="connsiteY26" fmla="*/ 121134 h 1392283"/>
                <a:gd name="connsiteX27" fmla="*/ 1232425 w 1830218"/>
                <a:gd name="connsiteY27" fmla="*/ 264224 h 1392283"/>
                <a:gd name="connsiteX28" fmla="*/ 1130370 w 1830218"/>
                <a:gd name="connsiteY28" fmla="*/ 262096 h 1392283"/>
                <a:gd name="connsiteX29" fmla="*/ 1123515 w 1830218"/>
                <a:gd name="connsiteY29" fmla="*/ 0 h 1392283"/>
                <a:gd name="connsiteX30" fmla="*/ 944488 w 1830218"/>
                <a:gd name="connsiteY30" fmla="*/ 85791 h 1392283"/>
                <a:gd name="connsiteX31" fmla="*/ 799518 w 1830218"/>
                <a:gd name="connsiteY31" fmla="*/ 107282 h 1392283"/>
                <a:gd name="connsiteX32" fmla="*/ 395060 w 1830218"/>
                <a:gd name="connsiteY32" fmla="*/ 98404 h 1392283"/>
                <a:gd name="connsiteX33" fmla="*/ 409702 w 1830218"/>
                <a:gd name="connsiteY33" fmla="*/ 343560 h 1392283"/>
                <a:gd name="connsiteX34" fmla="*/ 354752 w 1830218"/>
                <a:gd name="connsiteY34" fmla="*/ 512826 h 1392283"/>
                <a:gd name="connsiteX35" fmla="*/ 281080 w 1830218"/>
                <a:gd name="connsiteY35" fmla="*/ 629321 h 1392283"/>
                <a:gd name="connsiteX36" fmla="*/ 106587 w 1830218"/>
                <a:gd name="connsiteY36" fmla="*/ 769563 h 1392283"/>
                <a:gd name="connsiteX37" fmla="*/ 52396 w 1830218"/>
                <a:gd name="connsiteY37" fmla="*/ 774568 h 1392283"/>
                <a:gd name="connsiteX38" fmla="*/ 18252 w 1830218"/>
                <a:gd name="connsiteY38" fmla="*/ 802628 h 1392283"/>
                <a:gd name="connsiteX39" fmla="*/ 0 w 1830218"/>
                <a:gd name="connsiteY39" fmla="*/ 860295 h 1392283"/>
                <a:gd name="connsiteX40" fmla="*/ 21387 w 1830218"/>
                <a:gd name="connsiteY40" fmla="*/ 954654 h 1392283"/>
                <a:gd name="connsiteX0" fmla="*/ 21387 w 1830218"/>
                <a:gd name="connsiteY0" fmla="*/ 954654 h 1392283"/>
                <a:gd name="connsiteX1" fmla="*/ 291768 w 1830218"/>
                <a:gd name="connsiteY1" fmla="*/ 1170110 h 1392283"/>
                <a:gd name="connsiteX2" fmla="*/ 471294 w 1830218"/>
                <a:gd name="connsiteY2" fmla="*/ 1323941 h 1392283"/>
                <a:gd name="connsiteX3" fmla="*/ 701258 w 1830218"/>
                <a:gd name="connsiteY3" fmla="*/ 1341067 h 1392283"/>
                <a:gd name="connsiteX4" fmla="*/ 702229 w 1830218"/>
                <a:gd name="connsiteY4" fmla="*/ 1187235 h 1392283"/>
                <a:gd name="connsiteX5" fmla="*/ 599541 w 1830218"/>
                <a:gd name="connsiteY5" fmla="*/ 1187206 h 1392283"/>
                <a:gd name="connsiteX6" fmla="*/ 599658 w 1830218"/>
                <a:gd name="connsiteY6" fmla="*/ 1086081 h 1392283"/>
                <a:gd name="connsiteX7" fmla="*/ 830323 w 1830218"/>
                <a:gd name="connsiteY7" fmla="*/ 1084652 h 1392283"/>
                <a:gd name="connsiteX8" fmla="*/ 827813 w 1830218"/>
                <a:gd name="connsiteY8" fmla="*/ 1198187 h 1392283"/>
                <a:gd name="connsiteX9" fmla="*/ 1035500 w 1830218"/>
                <a:gd name="connsiteY9" fmla="*/ 1204298 h 1392283"/>
                <a:gd name="connsiteX10" fmla="*/ 1217024 w 1830218"/>
                <a:gd name="connsiteY10" fmla="*/ 1119283 h 1392283"/>
                <a:gd name="connsiteX11" fmla="*/ 1214981 w 1830218"/>
                <a:gd name="connsiteY11" fmla="*/ 1016282 h 1392283"/>
                <a:gd name="connsiteX12" fmla="*/ 1480067 w 1830218"/>
                <a:gd name="connsiteY12" fmla="*/ 1024830 h 1392283"/>
                <a:gd name="connsiteX13" fmla="*/ 1488329 w 1830218"/>
                <a:gd name="connsiteY13" fmla="*/ 1221363 h 1392283"/>
                <a:gd name="connsiteX14" fmla="*/ 1830218 w 1830218"/>
                <a:gd name="connsiteY14" fmla="*/ 1392283 h 1392283"/>
                <a:gd name="connsiteX15" fmla="*/ 1812406 w 1830218"/>
                <a:gd name="connsiteY15" fmla="*/ 905037 h 1392283"/>
                <a:gd name="connsiteX16" fmla="*/ 1232191 w 1830218"/>
                <a:gd name="connsiteY16" fmla="*/ 894853 h 1392283"/>
                <a:gd name="connsiteX17" fmla="*/ 1228123 w 1830218"/>
                <a:gd name="connsiteY17" fmla="*/ 755441 h 1392283"/>
                <a:gd name="connsiteX18" fmla="*/ 1637773 w 1830218"/>
                <a:gd name="connsiteY18" fmla="*/ 755459 h 1392283"/>
                <a:gd name="connsiteX19" fmla="*/ 1633323 w 1830218"/>
                <a:gd name="connsiteY19" fmla="*/ 626948 h 1392283"/>
                <a:gd name="connsiteX20" fmla="*/ 1417657 w 1830218"/>
                <a:gd name="connsiteY20" fmla="*/ 627583 h 1392283"/>
                <a:gd name="connsiteX21" fmla="*/ 1315010 w 1830218"/>
                <a:gd name="connsiteY21" fmla="*/ 580137 h 1392283"/>
                <a:gd name="connsiteX22" fmla="*/ 1267375 w 1830218"/>
                <a:gd name="connsiteY22" fmla="*/ 511756 h 1392283"/>
                <a:gd name="connsiteX23" fmla="*/ 1249948 w 1830218"/>
                <a:gd name="connsiteY23" fmla="*/ 356517 h 1392283"/>
                <a:gd name="connsiteX24" fmla="*/ 1332433 w 1830218"/>
                <a:gd name="connsiteY24" fmla="*/ 347971 h 1392283"/>
                <a:gd name="connsiteX25" fmla="*/ 1324171 w 1830218"/>
                <a:gd name="connsiteY25" fmla="*/ 112586 h 1392283"/>
                <a:gd name="connsiteX26" fmla="*/ 1233221 w 1830218"/>
                <a:gd name="connsiteY26" fmla="*/ 121134 h 1392283"/>
                <a:gd name="connsiteX27" fmla="*/ 1232425 w 1830218"/>
                <a:gd name="connsiteY27" fmla="*/ 264224 h 1392283"/>
                <a:gd name="connsiteX28" fmla="*/ 1130370 w 1830218"/>
                <a:gd name="connsiteY28" fmla="*/ 262096 h 1392283"/>
                <a:gd name="connsiteX29" fmla="*/ 1123515 w 1830218"/>
                <a:gd name="connsiteY29" fmla="*/ 0 h 1392283"/>
                <a:gd name="connsiteX30" fmla="*/ 944488 w 1830218"/>
                <a:gd name="connsiteY30" fmla="*/ 85791 h 1392283"/>
                <a:gd name="connsiteX31" fmla="*/ 799518 w 1830218"/>
                <a:gd name="connsiteY31" fmla="*/ 107282 h 1392283"/>
                <a:gd name="connsiteX32" fmla="*/ 395060 w 1830218"/>
                <a:gd name="connsiteY32" fmla="*/ 98404 h 1392283"/>
                <a:gd name="connsiteX33" fmla="*/ 409702 w 1830218"/>
                <a:gd name="connsiteY33" fmla="*/ 343560 h 1392283"/>
                <a:gd name="connsiteX34" fmla="*/ 354752 w 1830218"/>
                <a:gd name="connsiteY34" fmla="*/ 512826 h 1392283"/>
                <a:gd name="connsiteX35" fmla="*/ 281080 w 1830218"/>
                <a:gd name="connsiteY35" fmla="*/ 629321 h 1392283"/>
                <a:gd name="connsiteX36" fmla="*/ 106587 w 1830218"/>
                <a:gd name="connsiteY36" fmla="*/ 769563 h 1392283"/>
                <a:gd name="connsiteX37" fmla="*/ 52396 w 1830218"/>
                <a:gd name="connsiteY37" fmla="*/ 774568 h 1392283"/>
                <a:gd name="connsiteX38" fmla="*/ 18252 w 1830218"/>
                <a:gd name="connsiteY38" fmla="*/ 802628 h 1392283"/>
                <a:gd name="connsiteX39" fmla="*/ 0 w 1830218"/>
                <a:gd name="connsiteY39" fmla="*/ 860295 h 1392283"/>
                <a:gd name="connsiteX40" fmla="*/ 21387 w 1830218"/>
                <a:gd name="connsiteY40" fmla="*/ 954654 h 1392283"/>
                <a:gd name="connsiteX0" fmla="*/ 21387 w 1830218"/>
                <a:gd name="connsiteY0" fmla="*/ 954654 h 1392283"/>
                <a:gd name="connsiteX1" fmla="*/ 291768 w 1830218"/>
                <a:gd name="connsiteY1" fmla="*/ 1170110 h 1392283"/>
                <a:gd name="connsiteX2" fmla="*/ 471294 w 1830218"/>
                <a:gd name="connsiteY2" fmla="*/ 1323941 h 1392283"/>
                <a:gd name="connsiteX3" fmla="*/ 701258 w 1830218"/>
                <a:gd name="connsiteY3" fmla="*/ 1341067 h 1392283"/>
                <a:gd name="connsiteX4" fmla="*/ 702229 w 1830218"/>
                <a:gd name="connsiteY4" fmla="*/ 1187235 h 1392283"/>
                <a:gd name="connsiteX5" fmla="*/ 599541 w 1830218"/>
                <a:gd name="connsiteY5" fmla="*/ 1187206 h 1392283"/>
                <a:gd name="connsiteX6" fmla="*/ 599658 w 1830218"/>
                <a:gd name="connsiteY6" fmla="*/ 1086081 h 1392283"/>
                <a:gd name="connsiteX7" fmla="*/ 830323 w 1830218"/>
                <a:gd name="connsiteY7" fmla="*/ 1084652 h 1392283"/>
                <a:gd name="connsiteX8" fmla="*/ 827813 w 1830218"/>
                <a:gd name="connsiteY8" fmla="*/ 1198187 h 1392283"/>
                <a:gd name="connsiteX9" fmla="*/ 1035500 w 1830218"/>
                <a:gd name="connsiteY9" fmla="*/ 1204298 h 1392283"/>
                <a:gd name="connsiteX10" fmla="*/ 1217024 w 1830218"/>
                <a:gd name="connsiteY10" fmla="*/ 1119283 h 1392283"/>
                <a:gd name="connsiteX11" fmla="*/ 1214981 w 1830218"/>
                <a:gd name="connsiteY11" fmla="*/ 1016282 h 1392283"/>
                <a:gd name="connsiteX12" fmla="*/ 1480067 w 1830218"/>
                <a:gd name="connsiteY12" fmla="*/ 1024830 h 1392283"/>
                <a:gd name="connsiteX13" fmla="*/ 1488329 w 1830218"/>
                <a:gd name="connsiteY13" fmla="*/ 1221363 h 1392283"/>
                <a:gd name="connsiteX14" fmla="*/ 1830218 w 1830218"/>
                <a:gd name="connsiteY14" fmla="*/ 1392283 h 1392283"/>
                <a:gd name="connsiteX15" fmla="*/ 1812406 w 1830218"/>
                <a:gd name="connsiteY15" fmla="*/ 905037 h 1392283"/>
                <a:gd name="connsiteX16" fmla="*/ 1232191 w 1830218"/>
                <a:gd name="connsiteY16" fmla="*/ 894853 h 1392283"/>
                <a:gd name="connsiteX17" fmla="*/ 1228123 w 1830218"/>
                <a:gd name="connsiteY17" fmla="*/ 755441 h 1392283"/>
                <a:gd name="connsiteX18" fmla="*/ 1637773 w 1830218"/>
                <a:gd name="connsiteY18" fmla="*/ 755459 h 1392283"/>
                <a:gd name="connsiteX19" fmla="*/ 1640740 w 1830218"/>
                <a:gd name="connsiteY19" fmla="*/ 624580 h 1392283"/>
                <a:gd name="connsiteX20" fmla="*/ 1417657 w 1830218"/>
                <a:gd name="connsiteY20" fmla="*/ 627583 h 1392283"/>
                <a:gd name="connsiteX21" fmla="*/ 1315010 w 1830218"/>
                <a:gd name="connsiteY21" fmla="*/ 580137 h 1392283"/>
                <a:gd name="connsiteX22" fmla="*/ 1267375 w 1830218"/>
                <a:gd name="connsiteY22" fmla="*/ 511756 h 1392283"/>
                <a:gd name="connsiteX23" fmla="*/ 1249948 w 1830218"/>
                <a:gd name="connsiteY23" fmla="*/ 356517 h 1392283"/>
                <a:gd name="connsiteX24" fmla="*/ 1332433 w 1830218"/>
                <a:gd name="connsiteY24" fmla="*/ 347971 h 1392283"/>
                <a:gd name="connsiteX25" fmla="*/ 1324171 w 1830218"/>
                <a:gd name="connsiteY25" fmla="*/ 112586 h 1392283"/>
                <a:gd name="connsiteX26" fmla="*/ 1233221 w 1830218"/>
                <a:gd name="connsiteY26" fmla="*/ 121134 h 1392283"/>
                <a:gd name="connsiteX27" fmla="*/ 1232425 w 1830218"/>
                <a:gd name="connsiteY27" fmla="*/ 264224 h 1392283"/>
                <a:gd name="connsiteX28" fmla="*/ 1130370 w 1830218"/>
                <a:gd name="connsiteY28" fmla="*/ 262096 h 1392283"/>
                <a:gd name="connsiteX29" fmla="*/ 1123515 w 1830218"/>
                <a:gd name="connsiteY29" fmla="*/ 0 h 1392283"/>
                <a:gd name="connsiteX30" fmla="*/ 944488 w 1830218"/>
                <a:gd name="connsiteY30" fmla="*/ 85791 h 1392283"/>
                <a:gd name="connsiteX31" fmla="*/ 799518 w 1830218"/>
                <a:gd name="connsiteY31" fmla="*/ 107282 h 1392283"/>
                <a:gd name="connsiteX32" fmla="*/ 395060 w 1830218"/>
                <a:gd name="connsiteY32" fmla="*/ 98404 h 1392283"/>
                <a:gd name="connsiteX33" fmla="*/ 409702 w 1830218"/>
                <a:gd name="connsiteY33" fmla="*/ 343560 h 1392283"/>
                <a:gd name="connsiteX34" fmla="*/ 354752 w 1830218"/>
                <a:gd name="connsiteY34" fmla="*/ 512826 h 1392283"/>
                <a:gd name="connsiteX35" fmla="*/ 281080 w 1830218"/>
                <a:gd name="connsiteY35" fmla="*/ 629321 h 1392283"/>
                <a:gd name="connsiteX36" fmla="*/ 106587 w 1830218"/>
                <a:gd name="connsiteY36" fmla="*/ 769563 h 1392283"/>
                <a:gd name="connsiteX37" fmla="*/ 52396 w 1830218"/>
                <a:gd name="connsiteY37" fmla="*/ 774568 h 1392283"/>
                <a:gd name="connsiteX38" fmla="*/ 18252 w 1830218"/>
                <a:gd name="connsiteY38" fmla="*/ 802628 h 1392283"/>
                <a:gd name="connsiteX39" fmla="*/ 0 w 1830218"/>
                <a:gd name="connsiteY39" fmla="*/ 860295 h 1392283"/>
                <a:gd name="connsiteX40" fmla="*/ 21387 w 1830218"/>
                <a:gd name="connsiteY40" fmla="*/ 954654 h 1392283"/>
                <a:gd name="connsiteX0" fmla="*/ 21387 w 1830218"/>
                <a:gd name="connsiteY0" fmla="*/ 954654 h 1392283"/>
                <a:gd name="connsiteX1" fmla="*/ 291768 w 1830218"/>
                <a:gd name="connsiteY1" fmla="*/ 1170110 h 1392283"/>
                <a:gd name="connsiteX2" fmla="*/ 471294 w 1830218"/>
                <a:gd name="connsiteY2" fmla="*/ 1323941 h 1392283"/>
                <a:gd name="connsiteX3" fmla="*/ 701258 w 1830218"/>
                <a:gd name="connsiteY3" fmla="*/ 1341067 h 1392283"/>
                <a:gd name="connsiteX4" fmla="*/ 702229 w 1830218"/>
                <a:gd name="connsiteY4" fmla="*/ 1187235 h 1392283"/>
                <a:gd name="connsiteX5" fmla="*/ 599541 w 1830218"/>
                <a:gd name="connsiteY5" fmla="*/ 1187206 h 1392283"/>
                <a:gd name="connsiteX6" fmla="*/ 599658 w 1830218"/>
                <a:gd name="connsiteY6" fmla="*/ 1086081 h 1392283"/>
                <a:gd name="connsiteX7" fmla="*/ 830323 w 1830218"/>
                <a:gd name="connsiteY7" fmla="*/ 1084652 h 1392283"/>
                <a:gd name="connsiteX8" fmla="*/ 827813 w 1830218"/>
                <a:gd name="connsiteY8" fmla="*/ 1198187 h 1392283"/>
                <a:gd name="connsiteX9" fmla="*/ 1035500 w 1830218"/>
                <a:gd name="connsiteY9" fmla="*/ 1204298 h 1392283"/>
                <a:gd name="connsiteX10" fmla="*/ 1217024 w 1830218"/>
                <a:gd name="connsiteY10" fmla="*/ 1119283 h 1392283"/>
                <a:gd name="connsiteX11" fmla="*/ 1214981 w 1830218"/>
                <a:gd name="connsiteY11" fmla="*/ 1016282 h 1392283"/>
                <a:gd name="connsiteX12" fmla="*/ 1480067 w 1830218"/>
                <a:gd name="connsiteY12" fmla="*/ 1024830 h 1392283"/>
                <a:gd name="connsiteX13" fmla="*/ 1483813 w 1830218"/>
                <a:gd name="connsiteY13" fmla="*/ 1214248 h 1392283"/>
                <a:gd name="connsiteX14" fmla="*/ 1830218 w 1830218"/>
                <a:gd name="connsiteY14" fmla="*/ 1392283 h 1392283"/>
                <a:gd name="connsiteX15" fmla="*/ 1812406 w 1830218"/>
                <a:gd name="connsiteY15" fmla="*/ 905037 h 1392283"/>
                <a:gd name="connsiteX16" fmla="*/ 1232191 w 1830218"/>
                <a:gd name="connsiteY16" fmla="*/ 894853 h 1392283"/>
                <a:gd name="connsiteX17" fmla="*/ 1228123 w 1830218"/>
                <a:gd name="connsiteY17" fmla="*/ 755441 h 1392283"/>
                <a:gd name="connsiteX18" fmla="*/ 1637773 w 1830218"/>
                <a:gd name="connsiteY18" fmla="*/ 755459 h 1392283"/>
                <a:gd name="connsiteX19" fmla="*/ 1640740 w 1830218"/>
                <a:gd name="connsiteY19" fmla="*/ 624580 h 1392283"/>
                <a:gd name="connsiteX20" fmla="*/ 1417657 w 1830218"/>
                <a:gd name="connsiteY20" fmla="*/ 627583 h 1392283"/>
                <a:gd name="connsiteX21" fmla="*/ 1315010 w 1830218"/>
                <a:gd name="connsiteY21" fmla="*/ 580137 h 1392283"/>
                <a:gd name="connsiteX22" fmla="*/ 1267375 w 1830218"/>
                <a:gd name="connsiteY22" fmla="*/ 511756 h 1392283"/>
                <a:gd name="connsiteX23" fmla="*/ 1249948 w 1830218"/>
                <a:gd name="connsiteY23" fmla="*/ 356517 h 1392283"/>
                <a:gd name="connsiteX24" fmla="*/ 1332433 w 1830218"/>
                <a:gd name="connsiteY24" fmla="*/ 347971 h 1392283"/>
                <a:gd name="connsiteX25" fmla="*/ 1324171 w 1830218"/>
                <a:gd name="connsiteY25" fmla="*/ 112586 h 1392283"/>
                <a:gd name="connsiteX26" fmla="*/ 1233221 w 1830218"/>
                <a:gd name="connsiteY26" fmla="*/ 121134 h 1392283"/>
                <a:gd name="connsiteX27" fmla="*/ 1232425 w 1830218"/>
                <a:gd name="connsiteY27" fmla="*/ 264224 h 1392283"/>
                <a:gd name="connsiteX28" fmla="*/ 1130370 w 1830218"/>
                <a:gd name="connsiteY28" fmla="*/ 262096 h 1392283"/>
                <a:gd name="connsiteX29" fmla="*/ 1123515 w 1830218"/>
                <a:gd name="connsiteY29" fmla="*/ 0 h 1392283"/>
                <a:gd name="connsiteX30" fmla="*/ 944488 w 1830218"/>
                <a:gd name="connsiteY30" fmla="*/ 85791 h 1392283"/>
                <a:gd name="connsiteX31" fmla="*/ 799518 w 1830218"/>
                <a:gd name="connsiteY31" fmla="*/ 107282 h 1392283"/>
                <a:gd name="connsiteX32" fmla="*/ 395060 w 1830218"/>
                <a:gd name="connsiteY32" fmla="*/ 98404 h 1392283"/>
                <a:gd name="connsiteX33" fmla="*/ 409702 w 1830218"/>
                <a:gd name="connsiteY33" fmla="*/ 343560 h 1392283"/>
                <a:gd name="connsiteX34" fmla="*/ 354752 w 1830218"/>
                <a:gd name="connsiteY34" fmla="*/ 512826 h 1392283"/>
                <a:gd name="connsiteX35" fmla="*/ 281080 w 1830218"/>
                <a:gd name="connsiteY35" fmla="*/ 629321 h 1392283"/>
                <a:gd name="connsiteX36" fmla="*/ 106587 w 1830218"/>
                <a:gd name="connsiteY36" fmla="*/ 769563 h 1392283"/>
                <a:gd name="connsiteX37" fmla="*/ 52396 w 1830218"/>
                <a:gd name="connsiteY37" fmla="*/ 774568 h 1392283"/>
                <a:gd name="connsiteX38" fmla="*/ 18252 w 1830218"/>
                <a:gd name="connsiteY38" fmla="*/ 802628 h 1392283"/>
                <a:gd name="connsiteX39" fmla="*/ 0 w 1830218"/>
                <a:gd name="connsiteY39" fmla="*/ 860295 h 1392283"/>
                <a:gd name="connsiteX40" fmla="*/ 21387 w 1830218"/>
                <a:gd name="connsiteY40" fmla="*/ 954654 h 1392283"/>
                <a:gd name="connsiteX0" fmla="*/ 21387 w 1830218"/>
                <a:gd name="connsiteY0" fmla="*/ 954654 h 1392283"/>
                <a:gd name="connsiteX1" fmla="*/ 291768 w 1830218"/>
                <a:gd name="connsiteY1" fmla="*/ 1170110 h 1392283"/>
                <a:gd name="connsiteX2" fmla="*/ 471294 w 1830218"/>
                <a:gd name="connsiteY2" fmla="*/ 1323941 h 1392283"/>
                <a:gd name="connsiteX3" fmla="*/ 701258 w 1830218"/>
                <a:gd name="connsiteY3" fmla="*/ 1341067 h 1392283"/>
                <a:gd name="connsiteX4" fmla="*/ 702229 w 1830218"/>
                <a:gd name="connsiteY4" fmla="*/ 1187235 h 1392283"/>
                <a:gd name="connsiteX5" fmla="*/ 599541 w 1830218"/>
                <a:gd name="connsiteY5" fmla="*/ 1187206 h 1392283"/>
                <a:gd name="connsiteX6" fmla="*/ 599658 w 1830218"/>
                <a:gd name="connsiteY6" fmla="*/ 1086081 h 1392283"/>
                <a:gd name="connsiteX7" fmla="*/ 830323 w 1830218"/>
                <a:gd name="connsiteY7" fmla="*/ 1084652 h 1392283"/>
                <a:gd name="connsiteX8" fmla="*/ 827813 w 1830218"/>
                <a:gd name="connsiteY8" fmla="*/ 1198187 h 1392283"/>
                <a:gd name="connsiteX9" fmla="*/ 1035500 w 1830218"/>
                <a:gd name="connsiteY9" fmla="*/ 1204298 h 1392283"/>
                <a:gd name="connsiteX10" fmla="*/ 1217024 w 1830218"/>
                <a:gd name="connsiteY10" fmla="*/ 1119283 h 1392283"/>
                <a:gd name="connsiteX11" fmla="*/ 1214981 w 1830218"/>
                <a:gd name="connsiteY11" fmla="*/ 1016282 h 1392283"/>
                <a:gd name="connsiteX12" fmla="*/ 1480067 w 1830218"/>
                <a:gd name="connsiteY12" fmla="*/ 1024830 h 1392283"/>
                <a:gd name="connsiteX13" fmla="*/ 1483813 w 1830218"/>
                <a:gd name="connsiteY13" fmla="*/ 1214248 h 1392283"/>
                <a:gd name="connsiteX14" fmla="*/ 1830218 w 1830218"/>
                <a:gd name="connsiteY14" fmla="*/ 1392283 h 1392283"/>
                <a:gd name="connsiteX15" fmla="*/ 1812406 w 1830218"/>
                <a:gd name="connsiteY15" fmla="*/ 905037 h 1392283"/>
                <a:gd name="connsiteX16" fmla="*/ 1232191 w 1830218"/>
                <a:gd name="connsiteY16" fmla="*/ 894853 h 1392283"/>
                <a:gd name="connsiteX17" fmla="*/ 1228123 w 1830218"/>
                <a:gd name="connsiteY17" fmla="*/ 755441 h 1392283"/>
                <a:gd name="connsiteX18" fmla="*/ 1647573 w 1830218"/>
                <a:gd name="connsiteY18" fmla="*/ 755476 h 1392283"/>
                <a:gd name="connsiteX19" fmla="*/ 1640740 w 1830218"/>
                <a:gd name="connsiteY19" fmla="*/ 624580 h 1392283"/>
                <a:gd name="connsiteX20" fmla="*/ 1417657 w 1830218"/>
                <a:gd name="connsiteY20" fmla="*/ 627583 h 1392283"/>
                <a:gd name="connsiteX21" fmla="*/ 1315010 w 1830218"/>
                <a:gd name="connsiteY21" fmla="*/ 580137 h 1392283"/>
                <a:gd name="connsiteX22" fmla="*/ 1267375 w 1830218"/>
                <a:gd name="connsiteY22" fmla="*/ 511756 h 1392283"/>
                <a:gd name="connsiteX23" fmla="*/ 1249948 w 1830218"/>
                <a:gd name="connsiteY23" fmla="*/ 356517 h 1392283"/>
                <a:gd name="connsiteX24" fmla="*/ 1332433 w 1830218"/>
                <a:gd name="connsiteY24" fmla="*/ 347971 h 1392283"/>
                <a:gd name="connsiteX25" fmla="*/ 1324171 w 1830218"/>
                <a:gd name="connsiteY25" fmla="*/ 112586 h 1392283"/>
                <a:gd name="connsiteX26" fmla="*/ 1233221 w 1830218"/>
                <a:gd name="connsiteY26" fmla="*/ 121134 h 1392283"/>
                <a:gd name="connsiteX27" fmla="*/ 1232425 w 1830218"/>
                <a:gd name="connsiteY27" fmla="*/ 264224 h 1392283"/>
                <a:gd name="connsiteX28" fmla="*/ 1130370 w 1830218"/>
                <a:gd name="connsiteY28" fmla="*/ 262096 h 1392283"/>
                <a:gd name="connsiteX29" fmla="*/ 1123515 w 1830218"/>
                <a:gd name="connsiteY29" fmla="*/ 0 h 1392283"/>
                <a:gd name="connsiteX30" fmla="*/ 944488 w 1830218"/>
                <a:gd name="connsiteY30" fmla="*/ 85791 h 1392283"/>
                <a:gd name="connsiteX31" fmla="*/ 799518 w 1830218"/>
                <a:gd name="connsiteY31" fmla="*/ 107282 h 1392283"/>
                <a:gd name="connsiteX32" fmla="*/ 395060 w 1830218"/>
                <a:gd name="connsiteY32" fmla="*/ 98404 h 1392283"/>
                <a:gd name="connsiteX33" fmla="*/ 409702 w 1830218"/>
                <a:gd name="connsiteY33" fmla="*/ 343560 h 1392283"/>
                <a:gd name="connsiteX34" fmla="*/ 354752 w 1830218"/>
                <a:gd name="connsiteY34" fmla="*/ 512826 h 1392283"/>
                <a:gd name="connsiteX35" fmla="*/ 281080 w 1830218"/>
                <a:gd name="connsiteY35" fmla="*/ 629321 h 1392283"/>
                <a:gd name="connsiteX36" fmla="*/ 106587 w 1830218"/>
                <a:gd name="connsiteY36" fmla="*/ 769563 h 1392283"/>
                <a:gd name="connsiteX37" fmla="*/ 52396 w 1830218"/>
                <a:gd name="connsiteY37" fmla="*/ 774568 h 1392283"/>
                <a:gd name="connsiteX38" fmla="*/ 18252 w 1830218"/>
                <a:gd name="connsiteY38" fmla="*/ 802628 h 1392283"/>
                <a:gd name="connsiteX39" fmla="*/ 0 w 1830218"/>
                <a:gd name="connsiteY39" fmla="*/ 860295 h 1392283"/>
                <a:gd name="connsiteX40" fmla="*/ 21387 w 1830218"/>
                <a:gd name="connsiteY40" fmla="*/ 954654 h 1392283"/>
                <a:gd name="connsiteX0" fmla="*/ 21387 w 1830218"/>
                <a:gd name="connsiteY0" fmla="*/ 954654 h 1392283"/>
                <a:gd name="connsiteX1" fmla="*/ 291768 w 1830218"/>
                <a:gd name="connsiteY1" fmla="*/ 1170110 h 1392283"/>
                <a:gd name="connsiteX2" fmla="*/ 471294 w 1830218"/>
                <a:gd name="connsiteY2" fmla="*/ 1323941 h 1392283"/>
                <a:gd name="connsiteX3" fmla="*/ 701258 w 1830218"/>
                <a:gd name="connsiteY3" fmla="*/ 1341067 h 1392283"/>
                <a:gd name="connsiteX4" fmla="*/ 702229 w 1830218"/>
                <a:gd name="connsiteY4" fmla="*/ 1187235 h 1392283"/>
                <a:gd name="connsiteX5" fmla="*/ 599541 w 1830218"/>
                <a:gd name="connsiteY5" fmla="*/ 1187206 h 1392283"/>
                <a:gd name="connsiteX6" fmla="*/ 599658 w 1830218"/>
                <a:gd name="connsiteY6" fmla="*/ 1086081 h 1392283"/>
                <a:gd name="connsiteX7" fmla="*/ 830323 w 1830218"/>
                <a:gd name="connsiteY7" fmla="*/ 1084652 h 1392283"/>
                <a:gd name="connsiteX8" fmla="*/ 827813 w 1830218"/>
                <a:gd name="connsiteY8" fmla="*/ 1198187 h 1392283"/>
                <a:gd name="connsiteX9" fmla="*/ 1035500 w 1830218"/>
                <a:gd name="connsiteY9" fmla="*/ 1204298 h 1392283"/>
                <a:gd name="connsiteX10" fmla="*/ 1217024 w 1830218"/>
                <a:gd name="connsiteY10" fmla="*/ 1119283 h 1392283"/>
                <a:gd name="connsiteX11" fmla="*/ 1214981 w 1830218"/>
                <a:gd name="connsiteY11" fmla="*/ 1016282 h 1392283"/>
                <a:gd name="connsiteX12" fmla="*/ 1480067 w 1830218"/>
                <a:gd name="connsiteY12" fmla="*/ 1024830 h 1392283"/>
                <a:gd name="connsiteX13" fmla="*/ 1483813 w 1830218"/>
                <a:gd name="connsiteY13" fmla="*/ 1214248 h 1392283"/>
                <a:gd name="connsiteX14" fmla="*/ 1830218 w 1830218"/>
                <a:gd name="connsiteY14" fmla="*/ 1392283 h 1392283"/>
                <a:gd name="connsiteX15" fmla="*/ 1812406 w 1830218"/>
                <a:gd name="connsiteY15" fmla="*/ 905037 h 1392283"/>
                <a:gd name="connsiteX16" fmla="*/ 1232191 w 1830218"/>
                <a:gd name="connsiteY16" fmla="*/ 894853 h 1392283"/>
                <a:gd name="connsiteX17" fmla="*/ 1228123 w 1830218"/>
                <a:gd name="connsiteY17" fmla="*/ 755441 h 1392283"/>
                <a:gd name="connsiteX18" fmla="*/ 1647573 w 1830218"/>
                <a:gd name="connsiteY18" fmla="*/ 755476 h 1392283"/>
                <a:gd name="connsiteX19" fmla="*/ 1640740 w 1830218"/>
                <a:gd name="connsiteY19" fmla="*/ 624580 h 1392283"/>
                <a:gd name="connsiteX20" fmla="*/ 1417657 w 1830218"/>
                <a:gd name="connsiteY20" fmla="*/ 627583 h 1392283"/>
                <a:gd name="connsiteX21" fmla="*/ 1315010 w 1830218"/>
                <a:gd name="connsiteY21" fmla="*/ 580137 h 1392283"/>
                <a:gd name="connsiteX22" fmla="*/ 1267375 w 1830218"/>
                <a:gd name="connsiteY22" fmla="*/ 511756 h 1392283"/>
                <a:gd name="connsiteX23" fmla="*/ 1254920 w 1830218"/>
                <a:gd name="connsiteY23" fmla="*/ 349381 h 1392283"/>
                <a:gd name="connsiteX24" fmla="*/ 1332433 w 1830218"/>
                <a:gd name="connsiteY24" fmla="*/ 347971 h 1392283"/>
                <a:gd name="connsiteX25" fmla="*/ 1324171 w 1830218"/>
                <a:gd name="connsiteY25" fmla="*/ 112586 h 1392283"/>
                <a:gd name="connsiteX26" fmla="*/ 1233221 w 1830218"/>
                <a:gd name="connsiteY26" fmla="*/ 121134 h 1392283"/>
                <a:gd name="connsiteX27" fmla="*/ 1232425 w 1830218"/>
                <a:gd name="connsiteY27" fmla="*/ 264224 h 1392283"/>
                <a:gd name="connsiteX28" fmla="*/ 1130370 w 1830218"/>
                <a:gd name="connsiteY28" fmla="*/ 262096 h 1392283"/>
                <a:gd name="connsiteX29" fmla="*/ 1123515 w 1830218"/>
                <a:gd name="connsiteY29" fmla="*/ 0 h 1392283"/>
                <a:gd name="connsiteX30" fmla="*/ 944488 w 1830218"/>
                <a:gd name="connsiteY30" fmla="*/ 85791 h 1392283"/>
                <a:gd name="connsiteX31" fmla="*/ 799518 w 1830218"/>
                <a:gd name="connsiteY31" fmla="*/ 107282 h 1392283"/>
                <a:gd name="connsiteX32" fmla="*/ 395060 w 1830218"/>
                <a:gd name="connsiteY32" fmla="*/ 98404 h 1392283"/>
                <a:gd name="connsiteX33" fmla="*/ 409702 w 1830218"/>
                <a:gd name="connsiteY33" fmla="*/ 343560 h 1392283"/>
                <a:gd name="connsiteX34" fmla="*/ 354752 w 1830218"/>
                <a:gd name="connsiteY34" fmla="*/ 512826 h 1392283"/>
                <a:gd name="connsiteX35" fmla="*/ 281080 w 1830218"/>
                <a:gd name="connsiteY35" fmla="*/ 629321 h 1392283"/>
                <a:gd name="connsiteX36" fmla="*/ 106587 w 1830218"/>
                <a:gd name="connsiteY36" fmla="*/ 769563 h 1392283"/>
                <a:gd name="connsiteX37" fmla="*/ 52396 w 1830218"/>
                <a:gd name="connsiteY37" fmla="*/ 774568 h 1392283"/>
                <a:gd name="connsiteX38" fmla="*/ 18252 w 1830218"/>
                <a:gd name="connsiteY38" fmla="*/ 802628 h 1392283"/>
                <a:gd name="connsiteX39" fmla="*/ 0 w 1830218"/>
                <a:gd name="connsiteY39" fmla="*/ 860295 h 1392283"/>
                <a:gd name="connsiteX40" fmla="*/ 21387 w 1830218"/>
                <a:gd name="connsiteY40" fmla="*/ 954654 h 1392283"/>
                <a:gd name="connsiteX0" fmla="*/ 21387 w 1830218"/>
                <a:gd name="connsiteY0" fmla="*/ 954654 h 1392283"/>
                <a:gd name="connsiteX1" fmla="*/ 291768 w 1830218"/>
                <a:gd name="connsiteY1" fmla="*/ 1170110 h 1392283"/>
                <a:gd name="connsiteX2" fmla="*/ 471294 w 1830218"/>
                <a:gd name="connsiteY2" fmla="*/ 1323941 h 1392283"/>
                <a:gd name="connsiteX3" fmla="*/ 701258 w 1830218"/>
                <a:gd name="connsiteY3" fmla="*/ 1341067 h 1392283"/>
                <a:gd name="connsiteX4" fmla="*/ 702229 w 1830218"/>
                <a:gd name="connsiteY4" fmla="*/ 1187235 h 1392283"/>
                <a:gd name="connsiteX5" fmla="*/ 599541 w 1830218"/>
                <a:gd name="connsiteY5" fmla="*/ 1187206 h 1392283"/>
                <a:gd name="connsiteX6" fmla="*/ 599658 w 1830218"/>
                <a:gd name="connsiteY6" fmla="*/ 1086081 h 1392283"/>
                <a:gd name="connsiteX7" fmla="*/ 830323 w 1830218"/>
                <a:gd name="connsiteY7" fmla="*/ 1084652 h 1392283"/>
                <a:gd name="connsiteX8" fmla="*/ 827813 w 1830218"/>
                <a:gd name="connsiteY8" fmla="*/ 1198187 h 1392283"/>
                <a:gd name="connsiteX9" fmla="*/ 1035500 w 1830218"/>
                <a:gd name="connsiteY9" fmla="*/ 1204298 h 1392283"/>
                <a:gd name="connsiteX10" fmla="*/ 1217024 w 1830218"/>
                <a:gd name="connsiteY10" fmla="*/ 1119283 h 1392283"/>
                <a:gd name="connsiteX11" fmla="*/ 1214981 w 1830218"/>
                <a:gd name="connsiteY11" fmla="*/ 1016282 h 1392283"/>
                <a:gd name="connsiteX12" fmla="*/ 1480067 w 1830218"/>
                <a:gd name="connsiteY12" fmla="*/ 1024830 h 1392283"/>
                <a:gd name="connsiteX13" fmla="*/ 1483813 w 1830218"/>
                <a:gd name="connsiteY13" fmla="*/ 1214248 h 1392283"/>
                <a:gd name="connsiteX14" fmla="*/ 1830218 w 1830218"/>
                <a:gd name="connsiteY14" fmla="*/ 1392283 h 1392283"/>
                <a:gd name="connsiteX15" fmla="*/ 1812406 w 1830218"/>
                <a:gd name="connsiteY15" fmla="*/ 905037 h 1392283"/>
                <a:gd name="connsiteX16" fmla="*/ 1232191 w 1830218"/>
                <a:gd name="connsiteY16" fmla="*/ 894853 h 1392283"/>
                <a:gd name="connsiteX17" fmla="*/ 1228123 w 1830218"/>
                <a:gd name="connsiteY17" fmla="*/ 755441 h 1392283"/>
                <a:gd name="connsiteX18" fmla="*/ 1647573 w 1830218"/>
                <a:gd name="connsiteY18" fmla="*/ 755476 h 1392283"/>
                <a:gd name="connsiteX19" fmla="*/ 1640740 w 1830218"/>
                <a:gd name="connsiteY19" fmla="*/ 624580 h 1392283"/>
                <a:gd name="connsiteX20" fmla="*/ 1417657 w 1830218"/>
                <a:gd name="connsiteY20" fmla="*/ 627583 h 1392283"/>
                <a:gd name="connsiteX21" fmla="*/ 1315010 w 1830218"/>
                <a:gd name="connsiteY21" fmla="*/ 580137 h 1392283"/>
                <a:gd name="connsiteX22" fmla="*/ 1267375 w 1830218"/>
                <a:gd name="connsiteY22" fmla="*/ 511756 h 1392283"/>
                <a:gd name="connsiteX23" fmla="*/ 1254920 w 1830218"/>
                <a:gd name="connsiteY23" fmla="*/ 349381 h 1392283"/>
                <a:gd name="connsiteX24" fmla="*/ 1332433 w 1830218"/>
                <a:gd name="connsiteY24" fmla="*/ 347971 h 1392283"/>
                <a:gd name="connsiteX25" fmla="*/ 1324171 w 1830218"/>
                <a:gd name="connsiteY25" fmla="*/ 112586 h 1392283"/>
                <a:gd name="connsiteX26" fmla="*/ 1233427 w 1830218"/>
                <a:gd name="connsiteY26" fmla="*/ 113993 h 1392283"/>
                <a:gd name="connsiteX27" fmla="*/ 1232425 w 1830218"/>
                <a:gd name="connsiteY27" fmla="*/ 264224 h 1392283"/>
                <a:gd name="connsiteX28" fmla="*/ 1130370 w 1830218"/>
                <a:gd name="connsiteY28" fmla="*/ 262096 h 1392283"/>
                <a:gd name="connsiteX29" fmla="*/ 1123515 w 1830218"/>
                <a:gd name="connsiteY29" fmla="*/ 0 h 1392283"/>
                <a:gd name="connsiteX30" fmla="*/ 944488 w 1830218"/>
                <a:gd name="connsiteY30" fmla="*/ 85791 h 1392283"/>
                <a:gd name="connsiteX31" fmla="*/ 799518 w 1830218"/>
                <a:gd name="connsiteY31" fmla="*/ 107282 h 1392283"/>
                <a:gd name="connsiteX32" fmla="*/ 395060 w 1830218"/>
                <a:gd name="connsiteY32" fmla="*/ 98404 h 1392283"/>
                <a:gd name="connsiteX33" fmla="*/ 409702 w 1830218"/>
                <a:gd name="connsiteY33" fmla="*/ 343560 h 1392283"/>
                <a:gd name="connsiteX34" fmla="*/ 354752 w 1830218"/>
                <a:gd name="connsiteY34" fmla="*/ 512826 h 1392283"/>
                <a:gd name="connsiteX35" fmla="*/ 281080 w 1830218"/>
                <a:gd name="connsiteY35" fmla="*/ 629321 h 1392283"/>
                <a:gd name="connsiteX36" fmla="*/ 106587 w 1830218"/>
                <a:gd name="connsiteY36" fmla="*/ 769563 h 1392283"/>
                <a:gd name="connsiteX37" fmla="*/ 52396 w 1830218"/>
                <a:gd name="connsiteY37" fmla="*/ 774568 h 1392283"/>
                <a:gd name="connsiteX38" fmla="*/ 18252 w 1830218"/>
                <a:gd name="connsiteY38" fmla="*/ 802628 h 1392283"/>
                <a:gd name="connsiteX39" fmla="*/ 0 w 1830218"/>
                <a:gd name="connsiteY39" fmla="*/ 860295 h 1392283"/>
                <a:gd name="connsiteX40" fmla="*/ 21387 w 1830218"/>
                <a:gd name="connsiteY40" fmla="*/ 954654 h 1392283"/>
                <a:gd name="connsiteX0" fmla="*/ 21387 w 1830218"/>
                <a:gd name="connsiteY0" fmla="*/ 954654 h 1392283"/>
                <a:gd name="connsiteX1" fmla="*/ 291768 w 1830218"/>
                <a:gd name="connsiteY1" fmla="*/ 1170110 h 1392283"/>
                <a:gd name="connsiteX2" fmla="*/ 471294 w 1830218"/>
                <a:gd name="connsiteY2" fmla="*/ 1323941 h 1392283"/>
                <a:gd name="connsiteX3" fmla="*/ 701258 w 1830218"/>
                <a:gd name="connsiteY3" fmla="*/ 1341067 h 1392283"/>
                <a:gd name="connsiteX4" fmla="*/ 702229 w 1830218"/>
                <a:gd name="connsiteY4" fmla="*/ 1187235 h 1392283"/>
                <a:gd name="connsiteX5" fmla="*/ 599541 w 1830218"/>
                <a:gd name="connsiteY5" fmla="*/ 1187206 h 1392283"/>
                <a:gd name="connsiteX6" fmla="*/ 599658 w 1830218"/>
                <a:gd name="connsiteY6" fmla="*/ 1086081 h 1392283"/>
                <a:gd name="connsiteX7" fmla="*/ 830323 w 1830218"/>
                <a:gd name="connsiteY7" fmla="*/ 1084652 h 1392283"/>
                <a:gd name="connsiteX8" fmla="*/ 827813 w 1830218"/>
                <a:gd name="connsiteY8" fmla="*/ 1198187 h 1392283"/>
                <a:gd name="connsiteX9" fmla="*/ 1035500 w 1830218"/>
                <a:gd name="connsiteY9" fmla="*/ 1204298 h 1392283"/>
                <a:gd name="connsiteX10" fmla="*/ 1217024 w 1830218"/>
                <a:gd name="connsiteY10" fmla="*/ 1119283 h 1392283"/>
                <a:gd name="connsiteX11" fmla="*/ 1214981 w 1830218"/>
                <a:gd name="connsiteY11" fmla="*/ 1016282 h 1392283"/>
                <a:gd name="connsiteX12" fmla="*/ 1480067 w 1830218"/>
                <a:gd name="connsiteY12" fmla="*/ 1024830 h 1392283"/>
                <a:gd name="connsiteX13" fmla="*/ 1483813 w 1830218"/>
                <a:gd name="connsiteY13" fmla="*/ 1214248 h 1392283"/>
                <a:gd name="connsiteX14" fmla="*/ 1830218 w 1830218"/>
                <a:gd name="connsiteY14" fmla="*/ 1392283 h 1392283"/>
                <a:gd name="connsiteX15" fmla="*/ 1812406 w 1830218"/>
                <a:gd name="connsiteY15" fmla="*/ 905037 h 1392283"/>
                <a:gd name="connsiteX16" fmla="*/ 1232191 w 1830218"/>
                <a:gd name="connsiteY16" fmla="*/ 894853 h 1392283"/>
                <a:gd name="connsiteX17" fmla="*/ 1228123 w 1830218"/>
                <a:gd name="connsiteY17" fmla="*/ 755441 h 1392283"/>
                <a:gd name="connsiteX18" fmla="*/ 1647573 w 1830218"/>
                <a:gd name="connsiteY18" fmla="*/ 755476 h 1392283"/>
                <a:gd name="connsiteX19" fmla="*/ 1640740 w 1830218"/>
                <a:gd name="connsiteY19" fmla="*/ 624580 h 1392283"/>
                <a:gd name="connsiteX20" fmla="*/ 1417657 w 1830218"/>
                <a:gd name="connsiteY20" fmla="*/ 627583 h 1392283"/>
                <a:gd name="connsiteX21" fmla="*/ 1315010 w 1830218"/>
                <a:gd name="connsiteY21" fmla="*/ 580137 h 1392283"/>
                <a:gd name="connsiteX22" fmla="*/ 1267375 w 1830218"/>
                <a:gd name="connsiteY22" fmla="*/ 511756 h 1392283"/>
                <a:gd name="connsiteX23" fmla="*/ 1254920 w 1830218"/>
                <a:gd name="connsiteY23" fmla="*/ 349381 h 1392283"/>
                <a:gd name="connsiteX24" fmla="*/ 1325511 w 1830218"/>
                <a:gd name="connsiteY24" fmla="*/ 347979 h 1392283"/>
                <a:gd name="connsiteX25" fmla="*/ 1324171 w 1830218"/>
                <a:gd name="connsiteY25" fmla="*/ 112586 h 1392283"/>
                <a:gd name="connsiteX26" fmla="*/ 1233427 w 1830218"/>
                <a:gd name="connsiteY26" fmla="*/ 113993 h 1392283"/>
                <a:gd name="connsiteX27" fmla="*/ 1232425 w 1830218"/>
                <a:gd name="connsiteY27" fmla="*/ 264224 h 1392283"/>
                <a:gd name="connsiteX28" fmla="*/ 1130370 w 1830218"/>
                <a:gd name="connsiteY28" fmla="*/ 262096 h 1392283"/>
                <a:gd name="connsiteX29" fmla="*/ 1123515 w 1830218"/>
                <a:gd name="connsiteY29" fmla="*/ 0 h 1392283"/>
                <a:gd name="connsiteX30" fmla="*/ 944488 w 1830218"/>
                <a:gd name="connsiteY30" fmla="*/ 85791 h 1392283"/>
                <a:gd name="connsiteX31" fmla="*/ 799518 w 1830218"/>
                <a:gd name="connsiteY31" fmla="*/ 107282 h 1392283"/>
                <a:gd name="connsiteX32" fmla="*/ 395060 w 1830218"/>
                <a:gd name="connsiteY32" fmla="*/ 98404 h 1392283"/>
                <a:gd name="connsiteX33" fmla="*/ 409702 w 1830218"/>
                <a:gd name="connsiteY33" fmla="*/ 343560 h 1392283"/>
                <a:gd name="connsiteX34" fmla="*/ 354752 w 1830218"/>
                <a:gd name="connsiteY34" fmla="*/ 512826 h 1392283"/>
                <a:gd name="connsiteX35" fmla="*/ 281080 w 1830218"/>
                <a:gd name="connsiteY35" fmla="*/ 629321 h 1392283"/>
                <a:gd name="connsiteX36" fmla="*/ 106587 w 1830218"/>
                <a:gd name="connsiteY36" fmla="*/ 769563 h 1392283"/>
                <a:gd name="connsiteX37" fmla="*/ 52396 w 1830218"/>
                <a:gd name="connsiteY37" fmla="*/ 774568 h 1392283"/>
                <a:gd name="connsiteX38" fmla="*/ 18252 w 1830218"/>
                <a:gd name="connsiteY38" fmla="*/ 802628 h 1392283"/>
                <a:gd name="connsiteX39" fmla="*/ 0 w 1830218"/>
                <a:gd name="connsiteY39" fmla="*/ 860295 h 1392283"/>
                <a:gd name="connsiteX40" fmla="*/ 21387 w 1830218"/>
                <a:gd name="connsiteY40" fmla="*/ 954654 h 1392283"/>
                <a:gd name="connsiteX0" fmla="*/ 21387 w 1812406"/>
                <a:gd name="connsiteY0" fmla="*/ 954654 h 1375646"/>
                <a:gd name="connsiteX1" fmla="*/ 291768 w 1812406"/>
                <a:gd name="connsiteY1" fmla="*/ 1170110 h 1375646"/>
                <a:gd name="connsiteX2" fmla="*/ 471294 w 1812406"/>
                <a:gd name="connsiteY2" fmla="*/ 1323941 h 1375646"/>
                <a:gd name="connsiteX3" fmla="*/ 701258 w 1812406"/>
                <a:gd name="connsiteY3" fmla="*/ 1341067 h 1375646"/>
                <a:gd name="connsiteX4" fmla="*/ 702229 w 1812406"/>
                <a:gd name="connsiteY4" fmla="*/ 1187235 h 1375646"/>
                <a:gd name="connsiteX5" fmla="*/ 599541 w 1812406"/>
                <a:gd name="connsiteY5" fmla="*/ 1187206 h 1375646"/>
                <a:gd name="connsiteX6" fmla="*/ 599658 w 1812406"/>
                <a:gd name="connsiteY6" fmla="*/ 1086081 h 1375646"/>
                <a:gd name="connsiteX7" fmla="*/ 830323 w 1812406"/>
                <a:gd name="connsiteY7" fmla="*/ 1084652 h 1375646"/>
                <a:gd name="connsiteX8" fmla="*/ 827813 w 1812406"/>
                <a:gd name="connsiteY8" fmla="*/ 1198187 h 1375646"/>
                <a:gd name="connsiteX9" fmla="*/ 1035500 w 1812406"/>
                <a:gd name="connsiteY9" fmla="*/ 1204298 h 1375646"/>
                <a:gd name="connsiteX10" fmla="*/ 1217024 w 1812406"/>
                <a:gd name="connsiteY10" fmla="*/ 1119283 h 1375646"/>
                <a:gd name="connsiteX11" fmla="*/ 1214981 w 1812406"/>
                <a:gd name="connsiteY11" fmla="*/ 1016282 h 1375646"/>
                <a:gd name="connsiteX12" fmla="*/ 1480067 w 1812406"/>
                <a:gd name="connsiteY12" fmla="*/ 1024830 h 1375646"/>
                <a:gd name="connsiteX13" fmla="*/ 1483813 w 1812406"/>
                <a:gd name="connsiteY13" fmla="*/ 1214248 h 1375646"/>
                <a:gd name="connsiteX14" fmla="*/ 1811470 w 1812406"/>
                <a:gd name="connsiteY14" fmla="*/ 1375646 h 1375646"/>
                <a:gd name="connsiteX15" fmla="*/ 1812406 w 1812406"/>
                <a:gd name="connsiteY15" fmla="*/ 905037 h 1375646"/>
                <a:gd name="connsiteX16" fmla="*/ 1232191 w 1812406"/>
                <a:gd name="connsiteY16" fmla="*/ 894853 h 1375646"/>
                <a:gd name="connsiteX17" fmla="*/ 1228123 w 1812406"/>
                <a:gd name="connsiteY17" fmla="*/ 755441 h 1375646"/>
                <a:gd name="connsiteX18" fmla="*/ 1647573 w 1812406"/>
                <a:gd name="connsiteY18" fmla="*/ 755476 h 1375646"/>
                <a:gd name="connsiteX19" fmla="*/ 1640740 w 1812406"/>
                <a:gd name="connsiteY19" fmla="*/ 624580 h 1375646"/>
                <a:gd name="connsiteX20" fmla="*/ 1417657 w 1812406"/>
                <a:gd name="connsiteY20" fmla="*/ 627583 h 1375646"/>
                <a:gd name="connsiteX21" fmla="*/ 1315010 w 1812406"/>
                <a:gd name="connsiteY21" fmla="*/ 580137 h 1375646"/>
                <a:gd name="connsiteX22" fmla="*/ 1267375 w 1812406"/>
                <a:gd name="connsiteY22" fmla="*/ 511756 h 1375646"/>
                <a:gd name="connsiteX23" fmla="*/ 1254920 w 1812406"/>
                <a:gd name="connsiteY23" fmla="*/ 349381 h 1375646"/>
                <a:gd name="connsiteX24" fmla="*/ 1325511 w 1812406"/>
                <a:gd name="connsiteY24" fmla="*/ 347979 h 1375646"/>
                <a:gd name="connsiteX25" fmla="*/ 1324171 w 1812406"/>
                <a:gd name="connsiteY25" fmla="*/ 112586 h 1375646"/>
                <a:gd name="connsiteX26" fmla="*/ 1233427 w 1812406"/>
                <a:gd name="connsiteY26" fmla="*/ 113993 h 1375646"/>
                <a:gd name="connsiteX27" fmla="*/ 1232425 w 1812406"/>
                <a:gd name="connsiteY27" fmla="*/ 264224 h 1375646"/>
                <a:gd name="connsiteX28" fmla="*/ 1130370 w 1812406"/>
                <a:gd name="connsiteY28" fmla="*/ 262096 h 1375646"/>
                <a:gd name="connsiteX29" fmla="*/ 1123515 w 1812406"/>
                <a:gd name="connsiteY29" fmla="*/ 0 h 1375646"/>
                <a:gd name="connsiteX30" fmla="*/ 944488 w 1812406"/>
                <a:gd name="connsiteY30" fmla="*/ 85791 h 1375646"/>
                <a:gd name="connsiteX31" fmla="*/ 799518 w 1812406"/>
                <a:gd name="connsiteY31" fmla="*/ 107282 h 1375646"/>
                <a:gd name="connsiteX32" fmla="*/ 395060 w 1812406"/>
                <a:gd name="connsiteY32" fmla="*/ 98404 h 1375646"/>
                <a:gd name="connsiteX33" fmla="*/ 409702 w 1812406"/>
                <a:gd name="connsiteY33" fmla="*/ 343560 h 1375646"/>
                <a:gd name="connsiteX34" fmla="*/ 354752 w 1812406"/>
                <a:gd name="connsiteY34" fmla="*/ 512826 h 1375646"/>
                <a:gd name="connsiteX35" fmla="*/ 281080 w 1812406"/>
                <a:gd name="connsiteY35" fmla="*/ 629321 h 1375646"/>
                <a:gd name="connsiteX36" fmla="*/ 106587 w 1812406"/>
                <a:gd name="connsiteY36" fmla="*/ 769563 h 1375646"/>
                <a:gd name="connsiteX37" fmla="*/ 52396 w 1812406"/>
                <a:gd name="connsiteY37" fmla="*/ 774568 h 1375646"/>
                <a:gd name="connsiteX38" fmla="*/ 18252 w 1812406"/>
                <a:gd name="connsiteY38" fmla="*/ 802628 h 1375646"/>
                <a:gd name="connsiteX39" fmla="*/ 0 w 1812406"/>
                <a:gd name="connsiteY39" fmla="*/ 860295 h 1375646"/>
                <a:gd name="connsiteX40" fmla="*/ 21387 w 1812406"/>
                <a:gd name="connsiteY40" fmla="*/ 954654 h 1375646"/>
                <a:gd name="connsiteX0" fmla="*/ 21387 w 1812406"/>
                <a:gd name="connsiteY0" fmla="*/ 954654 h 1375646"/>
                <a:gd name="connsiteX1" fmla="*/ 291768 w 1812406"/>
                <a:gd name="connsiteY1" fmla="*/ 1170110 h 1375646"/>
                <a:gd name="connsiteX2" fmla="*/ 471294 w 1812406"/>
                <a:gd name="connsiteY2" fmla="*/ 1323941 h 1375646"/>
                <a:gd name="connsiteX3" fmla="*/ 701258 w 1812406"/>
                <a:gd name="connsiteY3" fmla="*/ 1341067 h 1375646"/>
                <a:gd name="connsiteX4" fmla="*/ 702229 w 1812406"/>
                <a:gd name="connsiteY4" fmla="*/ 1187235 h 1375646"/>
                <a:gd name="connsiteX5" fmla="*/ 599541 w 1812406"/>
                <a:gd name="connsiteY5" fmla="*/ 1187206 h 1375646"/>
                <a:gd name="connsiteX6" fmla="*/ 599658 w 1812406"/>
                <a:gd name="connsiteY6" fmla="*/ 1086081 h 1375646"/>
                <a:gd name="connsiteX7" fmla="*/ 830323 w 1812406"/>
                <a:gd name="connsiteY7" fmla="*/ 1084652 h 1375646"/>
                <a:gd name="connsiteX8" fmla="*/ 827813 w 1812406"/>
                <a:gd name="connsiteY8" fmla="*/ 1198187 h 1375646"/>
                <a:gd name="connsiteX9" fmla="*/ 1035500 w 1812406"/>
                <a:gd name="connsiteY9" fmla="*/ 1204298 h 1375646"/>
                <a:gd name="connsiteX10" fmla="*/ 1217024 w 1812406"/>
                <a:gd name="connsiteY10" fmla="*/ 1119283 h 1375646"/>
                <a:gd name="connsiteX11" fmla="*/ 1214981 w 1812406"/>
                <a:gd name="connsiteY11" fmla="*/ 1016282 h 1375646"/>
                <a:gd name="connsiteX12" fmla="*/ 1480067 w 1812406"/>
                <a:gd name="connsiteY12" fmla="*/ 1024830 h 1375646"/>
                <a:gd name="connsiteX13" fmla="*/ 1483813 w 1812406"/>
                <a:gd name="connsiteY13" fmla="*/ 1214248 h 1375646"/>
                <a:gd name="connsiteX14" fmla="*/ 1811470 w 1812406"/>
                <a:gd name="connsiteY14" fmla="*/ 1375646 h 1375646"/>
                <a:gd name="connsiteX15" fmla="*/ 1812406 w 1812406"/>
                <a:gd name="connsiteY15" fmla="*/ 905037 h 1375646"/>
                <a:gd name="connsiteX16" fmla="*/ 1232191 w 1812406"/>
                <a:gd name="connsiteY16" fmla="*/ 894853 h 1375646"/>
                <a:gd name="connsiteX17" fmla="*/ 1228123 w 1812406"/>
                <a:gd name="connsiteY17" fmla="*/ 755441 h 1375646"/>
                <a:gd name="connsiteX18" fmla="*/ 1647573 w 1812406"/>
                <a:gd name="connsiteY18" fmla="*/ 755476 h 1375646"/>
                <a:gd name="connsiteX19" fmla="*/ 1640740 w 1812406"/>
                <a:gd name="connsiteY19" fmla="*/ 624580 h 1375646"/>
                <a:gd name="connsiteX20" fmla="*/ 1417657 w 1812406"/>
                <a:gd name="connsiteY20" fmla="*/ 627583 h 1375646"/>
                <a:gd name="connsiteX21" fmla="*/ 1315010 w 1812406"/>
                <a:gd name="connsiteY21" fmla="*/ 580137 h 1375646"/>
                <a:gd name="connsiteX22" fmla="*/ 1258060 w 1812406"/>
                <a:gd name="connsiteY22" fmla="*/ 504624 h 1375646"/>
                <a:gd name="connsiteX23" fmla="*/ 1254920 w 1812406"/>
                <a:gd name="connsiteY23" fmla="*/ 349381 h 1375646"/>
                <a:gd name="connsiteX24" fmla="*/ 1325511 w 1812406"/>
                <a:gd name="connsiteY24" fmla="*/ 347979 h 1375646"/>
                <a:gd name="connsiteX25" fmla="*/ 1324171 w 1812406"/>
                <a:gd name="connsiteY25" fmla="*/ 112586 h 1375646"/>
                <a:gd name="connsiteX26" fmla="*/ 1233427 w 1812406"/>
                <a:gd name="connsiteY26" fmla="*/ 113993 h 1375646"/>
                <a:gd name="connsiteX27" fmla="*/ 1232425 w 1812406"/>
                <a:gd name="connsiteY27" fmla="*/ 264224 h 1375646"/>
                <a:gd name="connsiteX28" fmla="*/ 1130370 w 1812406"/>
                <a:gd name="connsiteY28" fmla="*/ 262096 h 1375646"/>
                <a:gd name="connsiteX29" fmla="*/ 1123515 w 1812406"/>
                <a:gd name="connsiteY29" fmla="*/ 0 h 1375646"/>
                <a:gd name="connsiteX30" fmla="*/ 944488 w 1812406"/>
                <a:gd name="connsiteY30" fmla="*/ 85791 h 1375646"/>
                <a:gd name="connsiteX31" fmla="*/ 799518 w 1812406"/>
                <a:gd name="connsiteY31" fmla="*/ 107282 h 1375646"/>
                <a:gd name="connsiteX32" fmla="*/ 395060 w 1812406"/>
                <a:gd name="connsiteY32" fmla="*/ 98404 h 1375646"/>
                <a:gd name="connsiteX33" fmla="*/ 409702 w 1812406"/>
                <a:gd name="connsiteY33" fmla="*/ 343560 h 1375646"/>
                <a:gd name="connsiteX34" fmla="*/ 354752 w 1812406"/>
                <a:gd name="connsiteY34" fmla="*/ 512826 h 1375646"/>
                <a:gd name="connsiteX35" fmla="*/ 281080 w 1812406"/>
                <a:gd name="connsiteY35" fmla="*/ 629321 h 1375646"/>
                <a:gd name="connsiteX36" fmla="*/ 106587 w 1812406"/>
                <a:gd name="connsiteY36" fmla="*/ 769563 h 1375646"/>
                <a:gd name="connsiteX37" fmla="*/ 52396 w 1812406"/>
                <a:gd name="connsiteY37" fmla="*/ 774568 h 1375646"/>
                <a:gd name="connsiteX38" fmla="*/ 18252 w 1812406"/>
                <a:gd name="connsiteY38" fmla="*/ 802628 h 1375646"/>
                <a:gd name="connsiteX39" fmla="*/ 0 w 1812406"/>
                <a:gd name="connsiteY39" fmla="*/ 860295 h 1375646"/>
                <a:gd name="connsiteX40" fmla="*/ 21387 w 1812406"/>
                <a:gd name="connsiteY40" fmla="*/ 954654 h 1375646"/>
                <a:gd name="connsiteX0" fmla="*/ 21387 w 1812406"/>
                <a:gd name="connsiteY0" fmla="*/ 954654 h 1375646"/>
                <a:gd name="connsiteX1" fmla="*/ 291768 w 1812406"/>
                <a:gd name="connsiteY1" fmla="*/ 1170110 h 1375646"/>
                <a:gd name="connsiteX2" fmla="*/ 471294 w 1812406"/>
                <a:gd name="connsiteY2" fmla="*/ 1323941 h 1375646"/>
                <a:gd name="connsiteX3" fmla="*/ 701375 w 1812406"/>
                <a:gd name="connsiteY3" fmla="*/ 1331573 h 1375646"/>
                <a:gd name="connsiteX4" fmla="*/ 702229 w 1812406"/>
                <a:gd name="connsiteY4" fmla="*/ 1187235 h 1375646"/>
                <a:gd name="connsiteX5" fmla="*/ 599541 w 1812406"/>
                <a:gd name="connsiteY5" fmla="*/ 1187206 h 1375646"/>
                <a:gd name="connsiteX6" fmla="*/ 599658 w 1812406"/>
                <a:gd name="connsiteY6" fmla="*/ 1086081 h 1375646"/>
                <a:gd name="connsiteX7" fmla="*/ 830323 w 1812406"/>
                <a:gd name="connsiteY7" fmla="*/ 1084652 h 1375646"/>
                <a:gd name="connsiteX8" fmla="*/ 827813 w 1812406"/>
                <a:gd name="connsiteY8" fmla="*/ 1198187 h 1375646"/>
                <a:gd name="connsiteX9" fmla="*/ 1035500 w 1812406"/>
                <a:gd name="connsiteY9" fmla="*/ 1204298 h 1375646"/>
                <a:gd name="connsiteX10" fmla="*/ 1217024 w 1812406"/>
                <a:gd name="connsiteY10" fmla="*/ 1119283 h 1375646"/>
                <a:gd name="connsiteX11" fmla="*/ 1214981 w 1812406"/>
                <a:gd name="connsiteY11" fmla="*/ 1016282 h 1375646"/>
                <a:gd name="connsiteX12" fmla="*/ 1480067 w 1812406"/>
                <a:gd name="connsiteY12" fmla="*/ 1024830 h 1375646"/>
                <a:gd name="connsiteX13" fmla="*/ 1483813 w 1812406"/>
                <a:gd name="connsiteY13" fmla="*/ 1214248 h 1375646"/>
                <a:gd name="connsiteX14" fmla="*/ 1811470 w 1812406"/>
                <a:gd name="connsiteY14" fmla="*/ 1375646 h 1375646"/>
                <a:gd name="connsiteX15" fmla="*/ 1812406 w 1812406"/>
                <a:gd name="connsiteY15" fmla="*/ 905037 h 1375646"/>
                <a:gd name="connsiteX16" fmla="*/ 1232191 w 1812406"/>
                <a:gd name="connsiteY16" fmla="*/ 894853 h 1375646"/>
                <a:gd name="connsiteX17" fmla="*/ 1228123 w 1812406"/>
                <a:gd name="connsiteY17" fmla="*/ 755441 h 1375646"/>
                <a:gd name="connsiteX18" fmla="*/ 1647573 w 1812406"/>
                <a:gd name="connsiteY18" fmla="*/ 755476 h 1375646"/>
                <a:gd name="connsiteX19" fmla="*/ 1640740 w 1812406"/>
                <a:gd name="connsiteY19" fmla="*/ 624580 h 1375646"/>
                <a:gd name="connsiteX20" fmla="*/ 1417657 w 1812406"/>
                <a:gd name="connsiteY20" fmla="*/ 627583 h 1375646"/>
                <a:gd name="connsiteX21" fmla="*/ 1315010 w 1812406"/>
                <a:gd name="connsiteY21" fmla="*/ 580137 h 1375646"/>
                <a:gd name="connsiteX22" fmla="*/ 1258060 w 1812406"/>
                <a:gd name="connsiteY22" fmla="*/ 504624 h 1375646"/>
                <a:gd name="connsiteX23" fmla="*/ 1254920 w 1812406"/>
                <a:gd name="connsiteY23" fmla="*/ 349381 h 1375646"/>
                <a:gd name="connsiteX24" fmla="*/ 1325511 w 1812406"/>
                <a:gd name="connsiteY24" fmla="*/ 347979 h 1375646"/>
                <a:gd name="connsiteX25" fmla="*/ 1324171 w 1812406"/>
                <a:gd name="connsiteY25" fmla="*/ 112586 h 1375646"/>
                <a:gd name="connsiteX26" fmla="*/ 1233427 w 1812406"/>
                <a:gd name="connsiteY26" fmla="*/ 113993 h 1375646"/>
                <a:gd name="connsiteX27" fmla="*/ 1232425 w 1812406"/>
                <a:gd name="connsiteY27" fmla="*/ 264224 h 1375646"/>
                <a:gd name="connsiteX28" fmla="*/ 1130370 w 1812406"/>
                <a:gd name="connsiteY28" fmla="*/ 262096 h 1375646"/>
                <a:gd name="connsiteX29" fmla="*/ 1123515 w 1812406"/>
                <a:gd name="connsiteY29" fmla="*/ 0 h 1375646"/>
                <a:gd name="connsiteX30" fmla="*/ 944488 w 1812406"/>
                <a:gd name="connsiteY30" fmla="*/ 85791 h 1375646"/>
                <a:gd name="connsiteX31" fmla="*/ 799518 w 1812406"/>
                <a:gd name="connsiteY31" fmla="*/ 107282 h 1375646"/>
                <a:gd name="connsiteX32" fmla="*/ 395060 w 1812406"/>
                <a:gd name="connsiteY32" fmla="*/ 98404 h 1375646"/>
                <a:gd name="connsiteX33" fmla="*/ 409702 w 1812406"/>
                <a:gd name="connsiteY33" fmla="*/ 343560 h 1375646"/>
                <a:gd name="connsiteX34" fmla="*/ 354752 w 1812406"/>
                <a:gd name="connsiteY34" fmla="*/ 512826 h 1375646"/>
                <a:gd name="connsiteX35" fmla="*/ 281080 w 1812406"/>
                <a:gd name="connsiteY35" fmla="*/ 629321 h 1375646"/>
                <a:gd name="connsiteX36" fmla="*/ 106587 w 1812406"/>
                <a:gd name="connsiteY36" fmla="*/ 769563 h 1375646"/>
                <a:gd name="connsiteX37" fmla="*/ 52396 w 1812406"/>
                <a:gd name="connsiteY37" fmla="*/ 774568 h 1375646"/>
                <a:gd name="connsiteX38" fmla="*/ 18252 w 1812406"/>
                <a:gd name="connsiteY38" fmla="*/ 802628 h 1375646"/>
                <a:gd name="connsiteX39" fmla="*/ 0 w 1812406"/>
                <a:gd name="connsiteY39" fmla="*/ 860295 h 1375646"/>
                <a:gd name="connsiteX40" fmla="*/ 21387 w 1812406"/>
                <a:gd name="connsiteY40" fmla="*/ 954654 h 1375646"/>
                <a:gd name="connsiteX0" fmla="*/ 21387 w 1812406"/>
                <a:gd name="connsiteY0" fmla="*/ 954654 h 1375646"/>
                <a:gd name="connsiteX1" fmla="*/ 291768 w 1812406"/>
                <a:gd name="connsiteY1" fmla="*/ 1170110 h 1375646"/>
                <a:gd name="connsiteX2" fmla="*/ 471294 w 1812406"/>
                <a:gd name="connsiteY2" fmla="*/ 1323941 h 1375646"/>
                <a:gd name="connsiteX3" fmla="*/ 701375 w 1812406"/>
                <a:gd name="connsiteY3" fmla="*/ 1331573 h 1375646"/>
                <a:gd name="connsiteX4" fmla="*/ 702229 w 1812406"/>
                <a:gd name="connsiteY4" fmla="*/ 1187235 h 1375646"/>
                <a:gd name="connsiteX5" fmla="*/ 599541 w 1812406"/>
                <a:gd name="connsiteY5" fmla="*/ 1187206 h 1375646"/>
                <a:gd name="connsiteX6" fmla="*/ 599658 w 1812406"/>
                <a:gd name="connsiteY6" fmla="*/ 1086081 h 1375646"/>
                <a:gd name="connsiteX7" fmla="*/ 830323 w 1812406"/>
                <a:gd name="connsiteY7" fmla="*/ 1084652 h 1375646"/>
                <a:gd name="connsiteX8" fmla="*/ 827813 w 1812406"/>
                <a:gd name="connsiteY8" fmla="*/ 1198187 h 1375646"/>
                <a:gd name="connsiteX9" fmla="*/ 1035500 w 1812406"/>
                <a:gd name="connsiteY9" fmla="*/ 1204298 h 1375646"/>
                <a:gd name="connsiteX10" fmla="*/ 1217024 w 1812406"/>
                <a:gd name="connsiteY10" fmla="*/ 1119283 h 1375646"/>
                <a:gd name="connsiteX11" fmla="*/ 1214981 w 1812406"/>
                <a:gd name="connsiteY11" fmla="*/ 1016282 h 1375646"/>
                <a:gd name="connsiteX12" fmla="*/ 1480067 w 1812406"/>
                <a:gd name="connsiteY12" fmla="*/ 1024830 h 1375646"/>
                <a:gd name="connsiteX13" fmla="*/ 1483813 w 1812406"/>
                <a:gd name="connsiteY13" fmla="*/ 1214248 h 1375646"/>
                <a:gd name="connsiteX14" fmla="*/ 1811470 w 1812406"/>
                <a:gd name="connsiteY14" fmla="*/ 1375646 h 1375646"/>
                <a:gd name="connsiteX15" fmla="*/ 1812406 w 1812406"/>
                <a:gd name="connsiteY15" fmla="*/ 905037 h 1375646"/>
                <a:gd name="connsiteX16" fmla="*/ 1232191 w 1812406"/>
                <a:gd name="connsiteY16" fmla="*/ 894853 h 1375646"/>
                <a:gd name="connsiteX17" fmla="*/ 1228123 w 1812406"/>
                <a:gd name="connsiteY17" fmla="*/ 755441 h 1375646"/>
                <a:gd name="connsiteX18" fmla="*/ 1647573 w 1812406"/>
                <a:gd name="connsiteY18" fmla="*/ 755476 h 1375646"/>
                <a:gd name="connsiteX19" fmla="*/ 1640740 w 1812406"/>
                <a:gd name="connsiteY19" fmla="*/ 624580 h 1375646"/>
                <a:gd name="connsiteX20" fmla="*/ 1417657 w 1812406"/>
                <a:gd name="connsiteY20" fmla="*/ 627583 h 1375646"/>
                <a:gd name="connsiteX21" fmla="*/ 1315010 w 1812406"/>
                <a:gd name="connsiteY21" fmla="*/ 580137 h 1375646"/>
                <a:gd name="connsiteX22" fmla="*/ 1258060 w 1812406"/>
                <a:gd name="connsiteY22" fmla="*/ 504624 h 1375646"/>
                <a:gd name="connsiteX23" fmla="*/ 1254920 w 1812406"/>
                <a:gd name="connsiteY23" fmla="*/ 349381 h 1375646"/>
                <a:gd name="connsiteX24" fmla="*/ 1325511 w 1812406"/>
                <a:gd name="connsiteY24" fmla="*/ 347979 h 1375646"/>
                <a:gd name="connsiteX25" fmla="*/ 1324171 w 1812406"/>
                <a:gd name="connsiteY25" fmla="*/ 112586 h 1375646"/>
                <a:gd name="connsiteX26" fmla="*/ 1233427 w 1812406"/>
                <a:gd name="connsiteY26" fmla="*/ 113993 h 1375646"/>
                <a:gd name="connsiteX27" fmla="*/ 1232425 w 1812406"/>
                <a:gd name="connsiteY27" fmla="*/ 264224 h 1375646"/>
                <a:gd name="connsiteX28" fmla="*/ 1130370 w 1812406"/>
                <a:gd name="connsiteY28" fmla="*/ 262096 h 1375646"/>
                <a:gd name="connsiteX29" fmla="*/ 1123515 w 1812406"/>
                <a:gd name="connsiteY29" fmla="*/ 0 h 1375646"/>
                <a:gd name="connsiteX30" fmla="*/ 944488 w 1812406"/>
                <a:gd name="connsiteY30" fmla="*/ 85791 h 1375646"/>
                <a:gd name="connsiteX31" fmla="*/ 799518 w 1812406"/>
                <a:gd name="connsiteY31" fmla="*/ 107282 h 1375646"/>
                <a:gd name="connsiteX32" fmla="*/ 395060 w 1812406"/>
                <a:gd name="connsiteY32" fmla="*/ 98404 h 1375646"/>
                <a:gd name="connsiteX33" fmla="*/ 354752 w 1812406"/>
                <a:gd name="connsiteY33" fmla="*/ 512826 h 1375646"/>
                <a:gd name="connsiteX34" fmla="*/ 281080 w 1812406"/>
                <a:gd name="connsiteY34" fmla="*/ 629321 h 1375646"/>
                <a:gd name="connsiteX35" fmla="*/ 106587 w 1812406"/>
                <a:gd name="connsiteY35" fmla="*/ 769563 h 1375646"/>
                <a:gd name="connsiteX36" fmla="*/ 52396 w 1812406"/>
                <a:gd name="connsiteY36" fmla="*/ 774568 h 1375646"/>
                <a:gd name="connsiteX37" fmla="*/ 18252 w 1812406"/>
                <a:gd name="connsiteY37" fmla="*/ 802628 h 1375646"/>
                <a:gd name="connsiteX38" fmla="*/ 0 w 1812406"/>
                <a:gd name="connsiteY38" fmla="*/ 860295 h 1375646"/>
                <a:gd name="connsiteX39" fmla="*/ 21387 w 1812406"/>
                <a:gd name="connsiteY39" fmla="*/ 954654 h 1375646"/>
                <a:gd name="connsiteX0" fmla="*/ 21387 w 1812406"/>
                <a:gd name="connsiteY0" fmla="*/ 954654 h 1375646"/>
                <a:gd name="connsiteX1" fmla="*/ 291768 w 1812406"/>
                <a:gd name="connsiteY1" fmla="*/ 1170110 h 1375646"/>
                <a:gd name="connsiteX2" fmla="*/ 471294 w 1812406"/>
                <a:gd name="connsiteY2" fmla="*/ 1323941 h 1375646"/>
                <a:gd name="connsiteX3" fmla="*/ 701375 w 1812406"/>
                <a:gd name="connsiteY3" fmla="*/ 1331573 h 1375646"/>
                <a:gd name="connsiteX4" fmla="*/ 702229 w 1812406"/>
                <a:gd name="connsiteY4" fmla="*/ 1187235 h 1375646"/>
                <a:gd name="connsiteX5" fmla="*/ 599541 w 1812406"/>
                <a:gd name="connsiteY5" fmla="*/ 1187206 h 1375646"/>
                <a:gd name="connsiteX6" fmla="*/ 599658 w 1812406"/>
                <a:gd name="connsiteY6" fmla="*/ 1086081 h 1375646"/>
                <a:gd name="connsiteX7" fmla="*/ 830323 w 1812406"/>
                <a:gd name="connsiteY7" fmla="*/ 1084652 h 1375646"/>
                <a:gd name="connsiteX8" fmla="*/ 827813 w 1812406"/>
                <a:gd name="connsiteY8" fmla="*/ 1198187 h 1375646"/>
                <a:gd name="connsiteX9" fmla="*/ 1035500 w 1812406"/>
                <a:gd name="connsiteY9" fmla="*/ 1204298 h 1375646"/>
                <a:gd name="connsiteX10" fmla="*/ 1217024 w 1812406"/>
                <a:gd name="connsiteY10" fmla="*/ 1119283 h 1375646"/>
                <a:gd name="connsiteX11" fmla="*/ 1214981 w 1812406"/>
                <a:gd name="connsiteY11" fmla="*/ 1016282 h 1375646"/>
                <a:gd name="connsiteX12" fmla="*/ 1480067 w 1812406"/>
                <a:gd name="connsiteY12" fmla="*/ 1024830 h 1375646"/>
                <a:gd name="connsiteX13" fmla="*/ 1483813 w 1812406"/>
                <a:gd name="connsiteY13" fmla="*/ 1214248 h 1375646"/>
                <a:gd name="connsiteX14" fmla="*/ 1811470 w 1812406"/>
                <a:gd name="connsiteY14" fmla="*/ 1375646 h 1375646"/>
                <a:gd name="connsiteX15" fmla="*/ 1812406 w 1812406"/>
                <a:gd name="connsiteY15" fmla="*/ 905037 h 1375646"/>
                <a:gd name="connsiteX16" fmla="*/ 1232191 w 1812406"/>
                <a:gd name="connsiteY16" fmla="*/ 894853 h 1375646"/>
                <a:gd name="connsiteX17" fmla="*/ 1228123 w 1812406"/>
                <a:gd name="connsiteY17" fmla="*/ 755441 h 1375646"/>
                <a:gd name="connsiteX18" fmla="*/ 1647573 w 1812406"/>
                <a:gd name="connsiteY18" fmla="*/ 755476 h 1375646"/>
                <a:gd name="connsiteX19" fmla="*/ 1640740 w 1812406"/>
                <a:gd name="connsiteY19" fmla="*/ 624580 h 1375646"/>
                <a:gd name="connsiteX20" fmla="*/ 1417657 w 1812406"/>
                <a:gd name="connsiteY20" fmla="*/ 627583 h 1375646"/>
                <a:gd name="connsiteX21" fmla="*/ 1315010 w 1812406"/>
                <a:gd name="connsiteY21" fmla="*/ 580137 h 1375646"/>
                <a:gd name="connsiteX22" fmla="*/ 1258060 w 1812406"/>
                <a:gd name="connsiteY22" fmla="*/ 504624 h 1375646"/>
                <a:gd name="connsiteX23" fmla="*/ 1254920 w 1812406"/>
                <a:gd name="connsiteY23" fmla="*/ 349381 h 1375646"/>
                <a:gd name="connsiteX24" fmla="*/ 1325511 w 1812406"/>
                <a:gd name="connsiteY24" fmla="*/ 347979 h 1375646"/>
                <a:gd name="connsiteX25" fmla="*/ 1324171 w 1812406"/>
                <a:gd name="connsiteY25" fmla="*/ 112586 h 1375646"/>
                <a:gd name="connsiteX26" fmla="*/ 1233427 w 1812406"/>
                <a:gd name="connsiteY26" fmla="*/ 113993 h 1375646"/>
                <a:gd name="connsiteX27" fmla="*/ 1232425 w 1812406"/>
                <a:gd name="connsiteY27" fmla="*/ 264224 h 1375646"/>
                <a:gd name="connsiteX28" fmla="*/ 1130370 w 1812406"/>
                <a:gd name="connsiteY28" fmla="*/ 262096 h 1375646"/>
                <a:gd name="connsiteX29" fmla="*/ 1123515 w 1812406"/>
                <a:gd name="connsiteY29" fmla="*/ 0 h 1375646"/>
                <a:gd name="connsiteX30" fmla="*/ 944488 w 1812406"/>
                <a:gd name="connsiteY30" fmla="*/ 85791 h 1375646"/>
                <a:gd name="connsiteX31" fmla="*/ 799518 w 1812406"/>
                <a:gd name="connsiteY31" fmla="*/ 107282 h 1375646"/>
                <a:gd name="connsiteX32" fmla="*/ 395060 w 1812406"/>
                <a:gd name="connsiteY32" fmla="*/ 98404 h 1375646"/>
                <a:gd name="connsiteX33" fmla="*/ 281080 w 1812406"/>
                <a:gd name="connsiteY33" fmla="*/ 629321 h 1375646"/>
                <a:gd name="connsiteX34" fmla="*/ 106587 w 1812406"/>
                <a:gd name="connsiteY34" fmla="*/ 769563 h 1375646"/>
                <a:gd name="connsiteX35" fmla="*/ 52396 w 1812406"/>
                <a:gd name="connsiteY35" fmla="*/ 774568 h 1375646"/>
                <a:gd name="connsiteX36" fmla="*/ 18252 w 1812406"/>
                <a:gd name="connsiteY36" fmla="*/ 802628 h 1375646"/>
                <a:gd name="connsiteX37" fmla="*/ 0 w 1812406"/>
                <a:gd name="connsiteY37" fmla="*/ 860295 h 1375646"/>
                <a:gd name="connsiteX38" fmla="*/ 21387 w 1812406"/>
                <a:gd name="connsiteY38" fmla="*/ 954654 h 1375646"/>
                <a:gd name="connsiteX0" fmla="*/ 21387 w 1812406"/>
                <a:gd name="connsiteY0" fmla="*/ 954654 h 1375646"/>
                <a:gd name="connsiteX1" fmla="*/ 291768 w 1812406"/>
                <a:gd name="connsiteY1" fmla="*/ 1170110 h 1375646"/>
                <a:gd name="connsiteX2" fmla="*/ 471294 w 1812406"/>
                <a:gd name="connsiteY2" fmla="*/ 1323941 h 1375646"/>
                <a:gd name="connsiteX3" fmla="*/ 701375 w 1812406"/>
                <a:gd name="connsiteY3" fmla="*/ 1331573 h 1375646"/>
                <a:gd name="connsiteX4" fmla="*/ 702229 w 1812406"/>
                <a:gd name="connsiteY4" fmla="*/ 1187235 h 1375646"/>
                <a:gd name="connsiteX5" fmla="*/ 599541 w 1812406"/>
                <a:gd name="connsiteY5" fmla="*/ 1187206 h 1375646"/>
                <a:gd name="connsiteX6" fmla="*/ 599658 w 1812406"/>
                <a:gd name="connsiteY6" fmla="*/ 1086081 h 1375646"/>
                <a:gd name="connsiteX7" fmla="*/ 830323 w 1812406"/>
                <a:gd name="connsiteY7" fmla="*/ 1084652 h 1375646"/>
                <a:gd name="connsiteX8" fmla="*/ 827813 w 1812406"/>
                <a:gd name="connsiteY8" fmla="*/ 1198187 h 1375646"/>
                <a:gd name="connsiteX9" fmla="*/ 1035500 w 1812406"/>
                <a:gd name="connsiteY9" fmla="*/ 1204298 h 1375646"/>
                <a:gd name="connsiteX10" fmla="*/ 1217024 w 1812406"/>
                <a:gd name="connsiteY10" fmla="*/ 1119283 h 1375646"/>
                <a:gd name="connsiteX11" fmla="*/ 1214981 w 1812406"/>
                <a:gd name="connsiteY11" fmla="*/ 1016282 h 1375646"/>
                <a:gd name="connsiteX12" fmla="*/ 1480067 w 1812406"/>
                <a:gd name="connsiteY12" fmla="*/ 1024830 h 1375646"/>
                <a:gd name="connsiteX13" fmla="*/ 1483813 w 1812406"/>
                <a:gd name="connsiteY13" fmla="*/ 1214248 h 1375646"/>
                <a:gd name="connsiteX14" fmla="*/ 1811470 w 1812406"/>
                <a:gd name="connsiteY14" fmla="*/ 1375646 h 1375646"/>
                <a:gd name="connsiteX15" fmla="*/ 1812406 w 1812406"/>
                <a:gd name="connsiteY15" fmla="*/ 905037 h 1375646"/>
                <a:gd name="connsiteX16" fmla="*/ 1232191 w 1812406"/>
                <a:gd name="connsiteY16" fmla="*/ 894853 h 1375646"/>
                <a:gd name="connsiteX17" fmla="*/ 1228123 w 1812406"/>
                <a:gd name="connsiteY17" fmla="*/ 755441 h 1375646"/>
                <a:gd name="connsiteX18" fmla="*/ 1647573 w 1812406"/>
                <a:gd name="connsiteY18" fmla="*/ 755476 h 1375646"/>
                <a:gd name="connsiteX19" fmla="*/ 1640740 w 1812406"/>
                <a:gd name="connsiteY19" fmla="*/ 624580 h 1375646"/>
                <a:gd name="connsiteX20" fmla="*/ 1417657 w 1812406"/>
                <a:gd name="connsiteY20" fmla="*/ 627583 h 1375646"/>
                <a:gd name="connsiteX21" fmla="*/ 1315010 w 1812406"/>
                <a:gd name="connsiteY21" fmla="*/ 580137 h 1375646"/>
                <a:gd name="connsiteX22" fmla="*/ 1258060 w 1812406"/>
                <a:gd name="connsiteY22" fmla="*/ 504624 h 1375646"/>
                <a:gd name="connsiteX23" fmla="*/ 1254920 w 1812406"/>
                <a:gd name="connsiteY23" fmla="*/ 349381 h 1375646"/>
                <a:gd name="connsiteX24" fmla="*/ 1325511 w 1812406"/>
                <a:gd name="connsiteY24" fmla="*/ 347979 h 1375646"/>
                <a:gd name="connsiteX25" fmla="*/ 1324171 w 1812406"/>
                <a:gd name="connsiteY25" fmla="*/ 112586 h 1375646"/>
                <a:gd name="connsiteX26" fmla="*/ 1233427 w 1812406"/>
                <a:gd name="connsiteY26" fmla="*/ 113993 h 1375646"/>
                <a:gd name="connsiteX27" fmla="*/ 1232425 w 1812406"/>
                <a:gd name="connsiteY27" fmla="*/ 264224 h 1375646"/>
                <a:gd name="connsiteX28" fmla="*/ 1130370 w 1812406"/>
                <a:gd name="connsiteY28" fmla="*/ 262096 h 1375646"/>
                <a:gd name="connsiteX29" fmla="*/ 1123515 w 1812406"/>
                <a:gd name="connsiteY29" fmla="*/ 0 h 1375646"/>
                <a:gd name="connsiteX30" fmla="*/ 944488 w 1812406"/>
                <a:gd name="connsiteY30" fmla="*/ 85791 h 1375646"/>
                <a:gd name="connsiteX31" fmla="*/ 799518 w 1812406"/>
                <a:gd name="connsiteY31" fmla="*/ 107282 h 1375646"/>
                <a:gd name="connsiteX32" fmla="*/ 395060 w 1812406"/>
                <a:gd name="connsiteY32" fmla="*/ 98404 h 1375646"/>
                <a:gd name="connsiteX33" fmla="*/ 106587 w 1812406"/>
                <a:gd name="connsiteY33" fmla="*/ 769563 h 1375646"/>
                <a:gd name="connsiteX34" fmla="*/ 52396 w 1812406"/>
                <a:gd name="connsiteY34" fmla="*/ 774568 h 1375646"/>
                <a:gd name="connsiteX35" fmla="*/ 18252 w 1812406"/>
                <a:gd name="connsiteY35" fmla="*/ 802628 h 1375646"/>
                <a:gd name="connsiteX36" fmla="*/ 0 w 1812406"/>
                <a:gd name="connsiteY36" fmla="*/ 860295 h 1375646"/>
                <a:gd name="connsiteX37" fmla="*/ 21387 w 1812406"/>
                <a:gd name="connsiteY37" fmla="*/ 954654 h 1375646"/>
                <a:gd name="connsiteX0" fmla="*/ 21387 w 1812406"/>
                <a:gd name="connsiteY0" fmla="*/ 954654 h 1375646"/>
                <a:gd name="connsiteX1" fmla="*/ 291768 w 1812406"/>
                <a:gd name="connsiteY1" fmla="*/ 1170110 h 1375646"/>
                <a:gd name="connsiteX2" fmla="*/ 471294 w 1812406"/>
                <a:gd name="connsiteY2" fmla="*/ 1323941 h 1375646"/>
                <a:gd name="connsiteX3" fmla="*/ 701375 w 1812406"/>
                <a:gd name="connsiteY3" fmla="*/ 1331573 h 1375646"/>
                <a:gd name="connsiteX4" fmla="*/ 702229 w 1812406"/>
                <a:gd name="connsiteY4" fmla="*/ 1187235 h 1375646"/>
                <a:gd name="connsiteX5" fmla="*/ 599541 w 1812406"/>
                <a:gd name="connsiteY5" fmla="*/ 1187206 h 1375646"/>
                <a:gd name="connsiteX6" fmla="*/ 599658 w 1812406"/>
                <a:gd name="connsiteY6" fmla="*/ 1086081 h 1375646"/>
                <a:gd name="connsiteX7" fmla="*/ 830323 w 1812406"/>
                <a:gd name="connsiteY7" fmla="*/ 1084652 h 1375646"/>
                <a:gd name="connsiteX8" fmla="*/ 827813 w 1812406"/>
                <a:gd name="connsiteY8" fmla="*/ 1198187 h 1375646"/>
                <a:gd name="connsiteX9" fmla="*/ 1035500 w 1812406"/>
                <a:gd name="connsiteY9" fmla="*/ 1204298 h 1375646"/>
                <a:gd name="connsiteX10" fmla="*/ 1217024 w 1812406"/>
                <a:gd name="connsiteY10" fmla="*/ 1119283 h 1375646"/>
                <a:gd name="connsiteX11" fmla="*/ 1214981 w 1812406"/>
                <a:gd name="connsiteY11" fmla="*/ 1016282 h 1375646"/>
                <a:gd name="connsiteX12" fmla="*/ 1480067 w 1812406"/>
                <a:gd name="connsiteY12" fmla="*/ 1024830 h 1375646"/>
                <a:gd name="connsiteX13" fmla="*/ 1483813 w 1812406"/>
                <a:gd name="connsiteY13" fmla="*/ 1214248 h 1375646"/>
                <a:gd name="connsiteX14" fmla="*/ 1811470 w 1812406"/>
                <a:gd name="connsiteY14" fmla="*/ 1375646 h 1375646"/>
                <a:gd name="connsiteX15" fmla="*/ 1812406 w 1812406"/>
                <a:gd name="connsiteY15" fmla="*/ 905037 h 1375646"/>
                <a:gd name="connsiteX16" fmla="*/ 1232191 w 1812406"/>
                <a:gd name="connsiteY16" fmla="*/ 894853 h 1375646"/>
                <a:gd name="connsiteX17" fmla="*/ 1228123 w 1812406"/>
                <a:gd name="connsiteY17" fmla="*/ 755441 h 1375646"/>
                <a:gd name="connsiteX18" fmla="*/ 1647573 w 1812406"/>
                <a:gd name="connsiteY18" fmla="*/ 755476 h 1375646"/>
                <a:gd name="connsiteX19" fmla="*/ 1640740 w 1812406"/>
                <a:gd name="connsiteY19" fmla="*/ 624580 h 1375646"/>
                <a:gd name="connsiteX20" fmla="*/ 1417657 w 1812406"/>
                <a:gd name="connsiteY20" fmla="*/ 627583 h 1375646"/>
                <a:gd name="connsiteX21" fmla="*/ 1315010 w 1812406"/>
                <a:gd name="connsiteY21" fmla="*/ 580137 h 1375646"/>
                <a:gd name="connsiteX22" fmla="*/ 1258060 w 1812406"/>
                <a:gd name="connsiteY22" fmla="*/ 504624 h 1375646"/>
                <a:gd name="connsiteX23" fmla="*/ 1254920 w 1812406"/>
                <a:gd name="connsiteY23" fmla="*/ 349381 h 1375646"/>
                <a:gd name="connsiteX24" fmla="*/ 1325511 w 1812406"/>
                <a:gd name="connsiteY24" fmla="*/ 347979 h 1375646"/>
                <a:gd name="connsiteX25" fmla="*/ 1324171 w 1812406"/>
                <a:gd name="connsiteY25" fmla="*/ 112586 h 1375646"/>
                <a:gd name="connsiteX26" fmla="*/ 1233427 w 1812406"/>
                <a:gd name="connsiteY26" fmla="*/ 113993 h 1375646"/>
                <a:gd name="connsiteX27" fmla="*/ 1232425 w 1812406"/>
                <a:gd name="connsiteY27" fmla="*/ 264224 h 1375646"/>
                <a:gd name="connsiteX28" fmla="*/ 1130370 w 1812406"/>
                <a:gd name="connsiteY28" fmla="*/ 262096 h 1375646"/>
                <a:gd name="connsiteX29" fmla="*/ 1123515 w 1812406"/>
                <a:gd name="connsiteY29" fmla="*/ 0 h 1375646"/>
                <a:gd name="connsiteX30" fmla="*/ 944488 w 1812406"/>
                <a:gd name="connsiteY30" fmla="*/ 85791 h 1375646"/>
                <a:gd name="connsiteX31" fmla="*/ 799518 w 1812406"/>
                <a:gd name="connsiteY31" fmla="*/ 107282 h 1375646"/>
                <a:gd name="connsiteX32" fmla="*/ 395060 w 1812406"/>
                <a:gd name="connsiteY32" fmla="*/ 98404 h 1375646"/>
                <a:gd name="connsiteX33" fmla="*/ 52396 w 1812406"/>
                <a:gd name="connsiteY33" fmla="*/ 774568 h 1375646"/>
                <a:gd name="connsiteX34" fmla="*/ 18252 w 1812406"/>
                <a:gd name="connsiteY34" fmla="*/ 802628 h 1375646"/>
                <a:gd name="connsiteX35" fmla="*/ 0 w 1812406"/>
                <a:gd name="connsiteY35" fmla="*/ 860295 h 1375646"/>
                <a:gd name="connsiteX36" fmla="*/ 21387 w 1812406"/>
                <a:gd name="connsiteY36" fmla="*/ 954654 h 1375646"/>
                <a:gd name="connsiteX0" fmla="*/ 21387 w 1812406"/>
                <a:gd name="connsiteY0" fmla="*/ 954654 h 1375646"/>
                <a:gd name="connsiteX1" fmla="*/ 291768 w 1812406"/>
                <a:gd name="connsiteY1" fmla="*/ 1170110 h 1375646"/>
                <a:gd name="connsiteX2" fmla="*/ 471294 w 1812406"/>
                <a:gd name="connsiteY2" fmla="*/ 1323941 h 1375646"/>
                <a:gd name="connsiteX3" fmla="*/ 701375 w 1812406"/>
                <a:gd name="connsiteY3" fmla="*/ 1331573 h 1375646"/>
                <a:gd name="connsiteX4" fmla="*/ 702229 w 1812406"/>
                <a:gd name="connsiteY4" fmla="*/ 1187235 h 1375646"/>
                <a:gd name="connsiteX5" fmla="*/ 599541 w 1812406"/>
                <a:gd name="connsiteY5" fmla="*/ 1187206 h 1375646"/>
                <a:gd name="connsiteX6" fmla="*/ 599658 w 1812406"/>
                <a:gd name="connsiteY6" fmla="*/ 1086081 h 1375646"/>
                <a:gd name="connsiteX7" fmla="*/ 830323 w 1812406"/>
                <a:gd name="connsiteY7" fmla="*/ 1084652 h 1375646"/>
                <a:gd name="connsiteX8" fmla="*/ 827813 w 1812406"/>
                <a:gd name="connsiteY8" fmla="*/ 1198187 h 1375646"/>
                <a:gd name="connsiteX9" fmla="*/ 1035500 w 1812406"/>
                <a:gd name="connsiteY9" fmla="*/ 1204298 h 1375646"/>
                <a:gd name="connsiteX10" fmla="*/ 1217024 w 1812406"/>
                <a:gd name="connsiteY10" fmla="*/ 1119283 h 1375646"/>
                <a:gd name="connsiteX11" fmla="*/ 1214981 w 1812406"/>
                <a:gd name="connsiteY11" fmla="*/ 1016282 h 1375646"/>
                <a:gd name="connsiteX12" fmla="*/ 1480067 w 1812406"/>
                <a:gd name="connsiteY12" fmla="*/ 1024830 h 1375646"/>
                <a:gd name="connsiteX13" fmla="*/ 1483813 w 1812406"/>
                <a:gd name="connsiteY13" fmla="*/ 1214248 h 1375646"/>
                <a:gd name="connsiteX14" fmla="*/ 1811470 w 1812406"/>
                <a:gd name="connsiteY14" fmla="*/ 1375646 h 1375646"/>
                <a:gd name="connsiteX15" fmla="*/ 1812406 w 1812406"/>
                <a:gd name="connsiteY15" fmla="*/ 905037 h 1375646"/>
                <a:gd name="connsiteX16" fmla="*/ 1232191 w 1812406"/>
                <a:gd name="connsiteY16" fmla="*/ 894853 h 1375646"/>
                <a:gd name="connsiteX17" fmla="*/ 1228123 w 1812406"/>
                <a:gd name="connsiteY17" fmla="*/ 755441 h 1375646"/>
                <a:gd name="connsiteX18" fmla="*/ 1647573 w 1812406"/>
                <a:gd name="connsiteY18" fmla="*/ 755476 h 1375646"/>
                <a:gd name="connsiteX19" fmla="*/ 1640740 w 1812406"/>
                <a:gd name="connsiteY19" fmla="*/ 624580 h 1375646"/>
                <a:gd name="connsiteX20" fmla="*/ 1417657 w 1812406"/>
                <a:gd name="connsiteY20" fmla="*/ 627583 h 1375646"/>
                <a:gd name="connsiteX21" fmla="*/ 1315010 w 1812406"/>
                <a:gd name="connsiteY21" fmla="*/ 580137 h 1375646"/>
                <a:gd name="connsiteX22" fmla="*/ 1258060 w 1812406"/>
                <a:gd name="connsiteY22" fmla="*/ 504624 h 1375646"/>
                <a:gd name="connsiteX23" fmla="*/ 1254920 w 1812406"/>
                <a:gd name="connsiteY23" fmla="*/ 349381 h 1375646"/>
                <a:gd name="connsiteX24" fmla="*/ 1325511 w 1812406"/>
                <a:gd name="connsiteY24" fmla="*/ 347979 h 1375646"/>
                <a:gd name="connsiteX25" fmla="*/ 1324171 w 1812406"/>
                <a:gd name="connsiteY25" fmla="*/ 112586 h 1375646"/>
                <a:gd name="connsiteX26" fmla="*/ 1233427 w 1812406"/>
                <a:gd name="connsiteY26" fmla="*/ 113993 h 1375646"/>
                <a:gd name="connsiteX27" fmla="*/ 1232425 w 1812406"/>
                <a:gd name="connsiteY27" fmla="*/ 264224 h 1375646"/>
                <a:gd name="connsiteX28" fmla="*/ 1130370 w 1812406"/>
                <a:gd name="connsiteY28" fmla="*/ 262096 h 1375646"/>
                <a:gd name="connsiteX29" fmla="*/ 1123515 w 1812406"/>
                <a:gd name="connsiteY29" fmla="*/ 0 h 1375646"/>
                <a:gd name="connsiteX30" fmla="*/ 944488 w 1812406"/>
                <a:gd name="connsiteY30" fmla="*/ 85791 h 1375646"/>
                <a:gd name="connsiteX31" fmla="*/ 799518 w 1812406"/>
                <a:gd name="connsiteY31" fmla="*/ 107282 h 1375646"/>
                <a:gd name="connsiteX32" fmla="*/ 395060 w 1812406"/>
                <a:gd name="connsiteY32" fmla="*/ 98404 h 1375646"/>
                <a:gd name="connsiteX33" fmla="*/ 18252 w 1812406"/>
                <a:gd name="connsiteY33" fmla="*/ 802628 h 1375646"/>
                <a:gd name="connsiteX34" fmla="*/ 0 w 1812406"/>
                <a:gd name="connsiteY34" fmla="*/ 860295 h 1375646"/>
                <a:gd name="connsiteX35" fmla="*/ 21387 w 1812406"/>
                <a:gd name="connsiteY35" fmla="*/ 954654 h 1375646"/>
                <a:gd name="connsiteX0" fmla="*/ 21387 w 1812406"/>
                <a:gd name="connsiteY0" fmla="*/ 954654 h 1375646"/>
                <a:gd name="connsiteX1" fmla="*/ 291768 w 1812406"/>
                <a:gd name="connsiteY1" fmla="*/ 1170110 h 1375646"/>
                <a:gd name="connsiteX2" fmla="*/ 471294 w 1812406"/>
                <a:gd name="connsiteY2" fmla="*/ 1323941 h 1375646"/>
                <a:gd name="connsiteX3" fmla="*/ 701375 w 1812406"/>
                <a:gd name="connsiteY3" fmla="*/ 1331573 h 1375646"/>
                <a:gd name="connsiteX4" fmla="*/ 702229 w 1812406"/>
                <a:gd name="connsiteY4" fmla="*/ 1187235 h 1375646"/>
                <a:gd name="connsiteX5" fmla="*/ 599541 w 1812406"/>
                <a:gd name="connsiteY5" fmla="*/ 1187206 h 1375646"/>
                <a:gd name="connsiteX6" fmla="*/ 599658 w 1812406"/>
                <a:gd name="connsiteY6" fmla="*/ 1086081 h 1375646"/>
                <a:gd name="connsiteX7" fmla="*/ 830323 w 1812406"/>
                <a:gd name="connsiteY7" fmla="*/ 1084652 h 1375646"/>
                <a:gd name="connsiteX8" fmla="*/ 827813 w 1812406"/>
                <a:gd name="connsiteY8" fmla="*/ 1198187 h 1375646"/>
                <a:gd name="connsiteX9" fmla="*/ 1035500 w 1812406"/>
                <a:gd name="connsiteY9" fmla="*/ 1204298 h 1375646"/>
                <a:gd name="connsiteX10" fmla="*/ 1217024 w 1812406"/>
                <a:gd name="connsiteY10" fmla="*/ 1119283 h 1375646"/>
                <a:gd name="connsiteX11" fmla="*/ 1214981 w 1812406"/>
                <a:gd name="connsiteY11" fmla="*/ 1016282 h 1375646"/>
                <a:gd name="connsiteX12" fmla="*/ 1480067 w 1812406"/>
                <a:gd name="connsiteY12" fmla="*/ 1024830 h 1375646"/>
                <a:gd name="connsiteX13" fmla="*/ 1483813 w 1812406"/>
                <a:gd name="connsiteY13" fmla="*/ 1214248 h 1375646"/>
                <a:gd name="connsiteX14" fmla="*/ 1811470 w 1812406"/>
                <a:gd name="connsiteY14" fmla="*/ 1375646 h 1375646"/>
                <a:gd name="connsiteX15" fmla="*/ 1812406 w 1812406"/>
                <a:gd name="connsiteY15" fmla="*/ 905037 h 1375646"/>
                <a:gd name="connsiteX16" fmla="*/ 1232191 w 1812406"/>
                <a:gd name="connsiteY16" fmla="*/ 894853 h 1375646"/>
                <a:gd name="connsiteX17" fmla="*/ 1228123 w 1812406"/>
                <a:gd name="connsiteY17" fmla="*/ 755441 h 1375646"/>
                <a:gd name="connsiteX18" fmla="*/ 1647573 w 1812406"/>
                <a:gd name="connsiteY18" fmla="*/ 755476 h 1375646"/>
                <a:gd name="connsiteX19" fmla="*/ 1640740 w 1812406"/>
                <a:gd name="connsiteY19" fmla="*/ 624580 h 1375646"/>
                <a:gd name="connsiteX20" fmla="*/ 1417657 w 1812406"/>
                <a:gd name="connsiteY20" fmla="*/ 627583 h 1375646"/>
                <a:gd name="connsiteX21" fmla="*/ 1315010 w 1812406"/>
                <a:gd name="connsiteY21" fmla="*/ 580137 h 1375646"/>
                <a:gd name="connsiteX22" fmla="*/ 1258060 w 1812406"/>
                <a:gd name="connsiteY22" fmla="*/ 504624 h 1375646"/>
                <a:gd name="connsiteX23" fmla="*/ 1254920 w 1812406"/>
                <a:gd name="connsiteY23" fmla="*/ 349381 h 1375646"/>
                <a:gd name="connsiteX24" fmla="*/ 1325511 w 1812406"/>
                <a:gd name="connsiteY24" fmla="*/ 347979 h 1375646"/>
                <a:gd name="connsiteX25" fmla="*/ 1324171 w 1812406"/>
                <a:gd name="connsiteY25" fmla="*/ 112586 h 1375646"/>
                <a:gd name="connsiteX26" fmla="*/ 1233427 w 1812406"/>
                <a:gd name="connsiteY26" fmla="*/ 113993 h 1375646"/>
                <a:gd name="connsiteX27" fmla="*/ 1232425 w 1812406"/>
                <a:gd name="connsiteY27" fmla="*/ 264224 h 1375646"/>
                <a:gd name="connsiteX28" fmla="*/ 1130370 w 1812406"/>
                <a:gd name="connsiteY28" fmla="*/ 262096 h 1375646"/>
                <a:gd name="connsiteX29" fmla="*/ 1123515 w 1812406"/>
                <a:gd name="connsiteY29" fmla="*/ 0 h 1375646"/>
                <a:gd name="connsiteX30" fmla="*/ 944488 w 1812406"/>
                <a:gd name="connsiteY30" fmla="*/ 85791 h 1375646"/>
                <a:gd name="connsiteX31" fmla="*/ 799518 w 1812406"/>
                <a:gd name="connsiteY31" fmla="*/ 107282 h 1375646"/>
                <a:gd name="connsiteX32" fmla="*/ 395060 w 1812406"/>
                <a:gd name="connsiteY32" fmla="*/ 98404 h 1375646"/>
                <a:gd name="connsiteX33" fmla="*/ 0 w 1812406"/>
                <a:gd name="connsiteY33" fmla="*/ 860295 h 1375646"/>
                <a:gd name="connsiteX34" fmla="*/ 21387 w 1812406"/>
                <a:gd name="connsiteY34" fmla="*/ 954654 h 1375646"/>
                <a:gd name="connsiteX0" fmla="*/ 0 w 1791019"/>
                <a:gd name="connsiteY0" fmla="*/ 954654 h 1375646"/>
                <a:gd name="connsiteX1" fmla="*/ 270381 w 1791019"/>
                <a:gd name="connsiteY1" fmla="*/ 1170110 h 1375646"/>
                <a:gd name="connsiteX2" fmla="*/ 449907 w 1791019"/>
                <a:gd name="connsiteY2" fmla="*/ 1323941 h 1375646"/>
                <a:gd name="connsiteX3" fmla="*/ 679988 w 1791019"/>
                <a:gd name="connsiteY3" fmla="*/ 1331573 h 1375646"/>
                <a:gd name="connsiteX4" fmla="*/ 680842 w 1791019"/>
                <a:gd name="connsiteY4" fmla="*/ 1187235 h 1375646"/>
                <a:gd name="connsiteX5" fmla="*/ 578154 w 1791019"/>
                <a:gd name="connsiteY5" fmla="*/ 1187206 h 1375646"/>
                <a:gd name="connsiteX6" fmla="*/ 578271 w 1791019"/>
                <a:gd name="connsiteY6" fmla="*/ 1086081 h 1375646"/>
                <a:gd name="connsiteX7" fmla="*/ 808936 w 1791019"/>
                <a:gd name="connsiteY7" fmla="*/ 1084652 h 1375646"/>
                <a:gd name="connsiteX8" fmla="*/ 806426 w 1791019"/>
                <a:gd name="connsiteY8" fmla="*/ 1198187 h 1375646"/>
                <a:gd name="connsiteX9" fmla="*/ 1014113 w 1791019"/>
                <a:gd name="connsiteY9" fmla="*/ 1204298 h 1375646"/>
                <a:gd name="connsiteX10" fmla="*/ 1195637 w 1791019"/>
                <a:gd name="connsiteY10" fmla="*/ 1119283 h 1375646"/>
                <a:gd name="connsiteX11" fmla="*/ 1193594 w 1791019"/>
                <a:gd name="connsiteY11" fmla="*/ 1016282 h 1375646"/>
                <a:gd name="connsiteX12" fmla="*/ 1458680 w 1791019"/>
                <a:gd name="connsiteY12" fmla="*/ 1024830 h 1375646"/>
                <a:gd name="connsiteX13" fmla="*/ 1462426 w 1791019"/>
                <a:gd name="connsiteY13" fmla="*/ 1214248 h 1375646"/>
                <a:gd name="connsiteX14" fmla="*/ 1790083 w 1791019"/>
                <a:gd name="connsiteY14" fmla="*/ 1375646 h 1375646"/>
                <a:gd name="connsiteX15" fmla="*/ 1791019 w 1791019"/>
                <a:gd name="connsiteY15" fmla="*/ 905037 h 1375646"/>
                <a:gd name="connsiteX16" fmla="*/ 1210804 w 1791019"/>
                <a:gd name="connsiteY16" fmla="*/ 894853 h 1375646"/>
                <a:gd name="connsiteX17" fmla="*/ 1206736 w 1791019"/>
                <a:gd name="connsiteY17" fmla="*/ 755441 h 1375646"/>
                <a:gd name="connsiteX18" fmla="*/ 1626186 w 1791019"/>
                <a:gd name="connsiteY18" fmla="*/ 755476 h 1375646"/>
                <a:gd name="connsiteX19" fmla="*/ 1619353 w 1791019"/>
                <a:gd name="connsiteY19" fmla="*/ 624580 h 1375646"/>
                <a:gd name="connsiteX20" fmla="*/ 1396270 w 1791019"/>
                <a:gd name="connsiteY20" fmla="*/ 627583 h 1375646"/>
                <a:gd name="connsiteX21" fmla="*/ 1293623 w 1791019"/>
                <a:gd name="connsiteY21" fmla="*/ 580137 h 1375646"/>
                <a:gd name="connsiteX22" fmla="*/ 1236673 w 1791019"/>
                <a:gd name="connsiteY22" fmla="*/ 504624 h 1375646"/>
                <a:gd name="connsiteX23" fmla="*/ 1233533 w 1791019"/>
                <a:gd name="connsiteY23" fmla="*/ 349381 h 1375646"/>
                <a:gd name="connsiteX24" fmla="*/ 1304124 w 1791019"/>
                <a:gd name="connsiteY24" fmla="*/ 347979 h 1375646"/>
                <a:gd name="connsiteX25" fmla="*/ 1302784 w 1791019"/>
                <a:gd name="connsiteY25" fmla="*/ 112586 h 1375646"/>
                <a:gd name="connsiteX26" fmla="*/ 1212040 w 1791019"/>
                <a:gd name="connsiteY26" fmla="*/ 113993 h 1375646"/>
                <a:gd name="connsiteX27" fmla="*/ 1211038 w 1791019"/>
                <a:gd name="connsiteY27" fmla="*/ 264224 h 1375646"/>
                <a:gd name="connsiteX28" fmla="*/ 1108983 w 1791019"/>
                <a:gd name="connsiteY28" fmla="*/ 262096 h 1375646"/>
                <a:gd name="connsiteX29" fmla="*/ 1102128 w 1791019"/>
                <a:gd name="connsiteY29" fmla="*/ 0 h 1375646"/>
                <a:gd name="connsiteX30" fmla="*/ 923101 w 1791019"/>
                <a:gd name="connsiteY30" fmla="*/ 85791 h 1375646"/>
                <a:gd name="connsiteX31" fmla="*/ 778131 w 1791019"/>
                <a:gd name="connsiteY31" fmla="*/ 107282 h 1375646"/>
                <a:gd name="connsiteX32" fmla="*/ 373673 w 1791019"/>
                <a:gd name="connsiteY32" fmla="*/ 98404 h 1375646"/>
                <a:gd name="connsiteX33" fmla="*/ 0 w 1791019"/>
                <a:gd name="connsiteY33" fmla="*/ 954654 h 1375646"/>
                <a:gd name="connsiteX0" fmla="*/ 103292 w 1520638"/>
                <a:gd name="connsiteY0" fmla="*/ 98404 h 1375646"/>
                <a:gd name="connsiteX1" fmla="*/ 0 w 1520638"/>
                <a:gd name="connsiteY1" fmla="*/ 1170110 h 1375646"/>
                <a:gd name="connsiteX2" fmla="*/ 179526 w 1520638"/>
                <a:gd name="connsiteY2" fmla="*/ 1323941 h 1375646"/>
                <a:gd name="connsiteX3" fmla="*/ 409607 w 1520638"/>
                <a:gd name="connsiteY3" fmla="*/ 1331573 h 1375646"/>
                <a:gd name="connsiteX4" fmla="*/ 410461 w 1520638"/>
                <a:gd name="connsiteY4" fmla="*/ 1187235 h 1375646"/>
                <a:gd name="connsiteX5" fmla="*/ 307773 w 1520638"/>
                <a:gd name="connsiteY5" fmla="*/ 1187206 h 1375646"/>
                <a:gd name="connsiteX6" fmla="*/ 307890 w 1520638"/>
                <a:gd name="connsiteY6" fmla="*/ 1086081 h 1375646"/>
                <a:gd name="connsiteX7" fmla="*/ 538555 w 1520638"/>
                <a:gd name="connsiteY7" fmla="*/ 1084652 h 1375646"/>
                <a:gd name="connsiteX8" fmla="*/ 536045 w 1520638"/>
                <a:gd name="connsiteY8" fmla="*/ 1198187 h 1375646"/>
                <a:gd name="connsiteX9" fmla="*/ 743732 w 1520638"/>
                <a:gd name="connsiteY9" fmla="*/ 1204298 h 1375646"/>
                <a:gd name="connsiteX10" fmla="*/ 925256 w 1520638"/>
                <a:gd name="connsiteY10" fmla="*/ 1119283 h 1375646"/>
                <a:gd name="connsiteX11" fmla="*/ 923213 w 1520638"/>
                <a:gd name="connsiteY11" fmla="*/ 1016282 h 1375646"/>
                <a:gd name="connsiteX12" fmla="*/ 1188299 w 1520638"/>
                <a:gd name="connsiteY12" fmla="*/ 1024830 h 1375646"/>
                <a:gd name="connsiteX13" fmla="*/ 1192045 w 1520638"/>
                <a:gd name="connsiteY13" fmla="*/ 1214248 h 1375646"/>
                <a:gd name="connsiteX14" fmla="*/ 1519702 w 1520638"/>
                <a:gd name="connsiteY14" fmla="*/ 1375646 h 1375646"/>
                <a:gd name="connsiteX15" fmla="*/ 1520638 w 1520638"/>
                <a:gd name="connsiteY15" fmla="*/ 905037 h 1375646"/>
                <a:gd name="connsiteX16" fmla="*/ 940423 w 1520638"/>
                <a:gd name="connsiteY16" fmla="*/ 894853 h 1375646"/>
                <a:gd name="connsiteX17" fmla="*/ 936355 w 1520638"/>
                <a:gd name="connsiteY17" fmla="*/ 755441 h 1375646"/>
                <a:gd name="connsiteX18" fmla="*/ 1355805 w 1520638"/>
                <a:gd name="connsiteY18" fmla="*/ 755476 h 1375646"/>
                <a:gd name="connsiteX19" fmla="*/ 1348972 w 1520638"/>
                <a:gd name="connsiteY19" fmla="*/ 624580 h 1375646"/>
                <a:gd name="connsiteX20" fmla="*/ 1125889 w 1520638"/>
                <a:gd name="connsiteY20" fmla="*/ 627583 h 1375646"/>
                <a:gd name="connsiteX21" fmla="*/ 1023242 w 1520638"/>
                <a:gd name="connsiteY21" fmla="*/ 580137 h 1375646"/>
                <a:gd name="connsiteX22" fmla="*/ 966292 w 1520638"/>
                <a:gd name="connsiteY22" fmla="*/ 504624 h 1375646"/>
                <a:gd name="connsiteX23" fmla="*/ 963152 w 1520638"/>
                <a:gd name="connsiteY23" fmla="*/ 349381 h 1375646"/>
                <a:gd name="connsiteX24" fmla="*/ 1033743 w 1520638"/>
                <a:gd name="connsiteY24" fmla="*/ 347979 h 1375646"/>
                <a:gd name="connsiteX25" fmla="*/ 1032403 w 1520638"/>
                <a:gd name="connsiteY25" fmla="*/ 112586 h 1375646"/>
                <a:gd name="connsiteX26" fmla="*/ 941659 w 1520638"/>
                <a:gd name="connsiteY26" fmla="*/ 113993 h 1375646"/>
                <a:gd name="connsiteX27" fmla="*/ 940657 w 1520638"/>
                <a:gd name="connsiteY27" fmla="*/ 264224 h 1375646"/>
                <a:gd name="connsiteX28" fmla="*/ 838602 w 1520638"/>
                <a:gd name="connsiteY28" fmla="*/ 262096 h 1375646"/>
                <a:gd name="connsiteX29" fmla="*/ 831747 w 1520638"/>
                <a:gd name="connsiteY29" fmla="*/ 0 h 1375646"/>
                <a:gd name="connsiteX30" fmla="*/ 652720 w 1520638"/>
                <a:gd name="connsiteY30" fmla="*/ 85791 h 1375646"/>
                <a:gd name="connsiteX31" fmla="*/ 507750 w 1520638"/>
                <a:gd name="connsiteY31" fmla="*/ 107282 h 1375646"/>
                <a:gd name="connsiteX32" fmla="*/ 103292 w 1520638"/>
                <a:gd name="connsiteY32" fmla="*/ 98404 h 1375646"/>
                <a:gd name="connsiteX0" fmla="*/ 0 w 1417346"/>
                <a:gd name="connsiteY0" fmla="*/ 98404 h 1375646"/>
                <a:gd name="connsiteX1" fmla="*/ 76234 w 1417346"/>
                <a:gd name="connsiteY1" fmla="*/ 1323941 h 1375646"/>
                <a:gd name="connsiteX2" fmla="*/ 306315 w 1417346"/>
                <a:gd name="connsiteY2" fmla="*/ 1331573 h 1375646"/>
                <a:gd name="connsiteX3" fmla="*/ 307169 w 1417346"/>
                <a:gd name="connsiteY3" fmla="*/ 1187235 h 1375646"/>
                <a:gd name="connsiteX4" fmla="*/ 204481 w 1417346"/>
                <a:gd name="connsiteY4" fmla="*/ 1187206 h 1375646"/>
                <a:gd name="connsiteX5" fmla="*/ 204598 w 1417346"/>
                <a:gd name="connsiteY5" fmla="*/ 1086081 h 1375646"/>
                <a:gd name="connsiteX6" fmla="*/ 435263 w 1417346"/>
                <a:gd name="connsiteY6" fmla="*/ 1084652 h 1375646"/>
                <a:gd name="connsiteX7" fmla="*/ 432753 w 1417346"/>
                <a:gd name="connsiteY7" fmla="*/ 1198187 h 1375646"/>
                <a:gd name="connsiteX8" fmla="*/ 640440 w 1417346"/>
                <a:gd name="connsiteY8" fmla="*/ 1204298 h 1375646"/>
                <a:gd name="connsiteX9" fmla="*/ 821964 w 1417346"/>
                <a:gd name="connsiteY9" fmla="*/ 1119283 h 1375646"/>
                <a:gd name="connsiteX10" fmla="*/ 819921 w 1417346"/>
                <a:gd name="connsiteY10" fmla="*/ 1016282 h 1375646"/>
                <a:gd name="connsiteX11" fmla="*/ 1085007 w 1417346"/>
                <a:gd name="connsiteY11" fmla="*/ 1024830 h 1375646"/>
                <a:gd name="connsiteX12" fmla="*/ 1088753 w 1417346"/>
                <a:gd name="connsiteY12" fmla="*/ 1214248 h 1375646"/>
                <a:gd name="connsiteX13" fmla="*/ 1416410 w 1417346"/>
                <a:gd name="connsiteY13" fmla="*/ 1375646 h 1375646"/>
                <a:gd name="connsiteX14" fmla="*/ 1417346 w 1417346"/>
                <a:gd name="connsiteY14" fmla="*/ 905037 h 1375646"/>
                <a:gd name="connsiteX15" fmla="*/ 837131 w 1417346"/>
                <a:gd name="connsiteY15" fmla="*/ 894853 h 1375646"/>
                <a:gd name="connsiteX16" fmla="*/ 833063 w 1417346"/>
                <a:gd name="connsiteY16" fmla="*/ 755441 h 1375646"/>
                <a:gd name="connsiteX17" fmla="*/ 1252513 w 1417346"/>
                <a:gd name="connsiteY17" fmla="*/ 755476 h 1375646"/>
                <a:gd name="connsiteX18" fmla="*/ 1245680 w 1417346"/>
                <a:gd name="connsiteY18" fmla="*/ 624580 h 1375646"/>
                <a:gd name="connsiteX19" fmla="*/ 1022597 w 1417346"/>
                <a:gd name="connsiteY19" fmla="*/ 627583 h 1375646"/>
                <a:gd name="connsiteX20" fmla="*/ 919950 w 1417346"/>
                <a:gd name="connsiteY20" fmla="*/ 580137 h 1375646"/>
                <a:gd name="connsiteX21" fmla="*/ 863000 w 1417346"/>
                <a:gd name="connsiteY21" fmla="*/ 504624 h 1375646"/>
                <a:gd name="connsiteX22" fmla="*/ 859860 w 1417346"/>
                <a:gd name="connsiteY22" fmla="*/ 349381 h 1375646"/>
                <a:gd name="connsiteX23" fmla="*/ 930451 w 1417346"/>
                <a:gd name="connsiteY23" fmla="*/ 347979 h 1375646"/>
                <a:gd name="connsiteX24" fmla="*/ 929111 w 1417346"/>
                <a:gd name="connsiteY24" fmla="*/ 112586 h 1375646"/>
                <a:gd name="connsiteX25" fmla="*/ 838367 w 1417346"/>
                <a:gd name="connsiteY25" fmla="*/ 113993 h 1375646"/>
                <a:gd name="connsiteX26" fmla="*/ 837365 w 1417346"/>
                <a:gd name="connsiteY26" fmla="*/ 264224 h 1375646"/>
                <a:gd name="connsiteX27" fmla="*/ 735310 w 1417346"/>
                <a:gd name="connsiteY27" fmla="*/ 262096 h 1375646"/>
                <a:gd name="connsiteX28" fmla="*/ 728455 w 1417346"/>
                <a:gd name="connsiteY28" fmla="*/ 0 h 1375646"/>
                <a:gd name="connsiteX29" fmla="*/ 549428 w 1417346"/>
                <a:gd name="connsiteY29" fmla="*/ 85791 h 1375646"/>
                <a:gd name="connsiteX30" fmla="*/ 404458 w 1417346"/>
                <a:gd name="connsiteY30" fmla="*/ 107282 h 1375646"/>
                <a:gd name="connsiteX31" fmla="*/ 0 w 1417346"/>
                <a:gd name="connsiteY31" fmla="*/ 98404 h 1375646"/>
                <a:gd name="connsiteX0" fmla="*/ 0 w 1417346"/>
                <a:gd name="connsiteY0" fmla="*/ 98404 h 1375646"/>
                <a:gd name="connsiteX1" fmla="*/ 306315 w 1417346"/>
                <a:gd name="connsiteY1" fmla="*/ 1331573 h 1375646"/>
                <a:gd name="connsiteX2" fmla="*/ 307169 w 1417346"/>
                <a:gd name="connsiteY2" fmla="*/ 1187235 h 1375646"/>
                <a:gd name="connsiteX3" fmla="*/ 204481 w 1417346"/>
                <a:gd name="connsiteY3" fmla="*/ 1187206 h 1375646"/>
                <a:gd name="connsiteX4" fmla="*/ 204598 w 1417346"/>
                <a:gd name="connsiteY4" fmla="*/ 1086081 h 1375646"/>
                <a:gd name="connsiteX5" fmla="*/ 435263 w 1417346"/>
                <a:gd name="connsiteY5" fmla="*/ 1084652 h 1375646"/>
                <a:gd name="connsiteX6" fmla="*/ 432753 w 1417346"/>
                <a:gd name="connsiteY6" fmla="*/ 1198187 h 1375646"/>
                <a:gd name="connsiteX7" fmla="*/ 640440 w 1417346"/>
                <a:gd name="connsiteY7" fmla="*/ 1204298 h 1375646"/>
                <a:gd name="connsiteX8" fmla="*/ 821964 w 1417346"/>
                <a:gd name="connsiteY8" fmla="*/ 1119283 h 1375646"/>
                <a:gd name="connsiteX9" fmla="*/ 819921 w 1417346"/>
                <a:gd name="connsiteY9" fmla="*/ 1016282 h 1375646"/>
                <a:gd name="connsiteX10" fmla="*/ 1085007 w 1417346"/>
                <a:gd name="connsiteY10" fmla="*/ 1024830 h 1375646"/>
                <a:gd name="connsiteX11" fmla="*/ 1088753 w 1417346"/>
                <a:gd name="connsiteY11" fmla="*/ 1214248 h 1375646"/>
                <a:gd name="connsiteX12" fmla="*/ 1416410 w 1417346"/>
                <a:gd name="connsiteY12" fmla="*/ 1375646 h 1375646"/>
                <a:gd name="connsiteX13" fmla="*/ 1417346 w 1417346"/>
                <a:gd name="connsiteY13" fmla="*/ 905037 h 1375646"/>
                <a:gd name="connsiteX14" fmla="*/ 837131 w 1417346"/>
                <a:gd name="connsiteY14" fmla="*/ 894853 h 1375646"/>
                <a:gd name="connsiteX15" fmla="*/ 833063 w 1417346"/>
                <a:gd name="connsiteY15" fmla="*/ 755441 h 1375646"/>
                <a:gd name="connsiteX16" fmla="*/ 1252513 w 1417346"/>
                <a:gd name="connsiteY16" fmla="*/ 755476 h 1375646"/>
                <a:gd name="connsiteX17" fmla="*/ 1245680 w 1417346"/>
                <a:gd name="connsiteY17" fmla="*/ 624580 h 1375646"/>
                <a:gd name="connsiteX18" fmla="*/ 1022597 w 1417346"/>
                <a:gd name="connsiteY18" fmla="*/ 627583 h 1375646"/>
                <a:gd name="connsiteX19" fmla="*/ 919950 w 1417346"/>
                <a:gd name="connsiteY19" fmla="*/ 580137 h 1375646"/>
                <a:gd name="connsiteX20" fmla="*/ 863000 w 1417346"/>
                <a:gd name="connsiteY20" fmla="*/ 504624 h 1375646"/>
                <a:gd name="connsiteX21" fmla="*/ 859860 w 1417346"/>
                <a:gd name="connsiteY21" fmla="*/ 349381 h 1375646"/>
                <a:gd name="connsiteX22" fmla="*/ 930451 w 1417346"/>
                <a:gd name="connsiteY22" fmla="*/ 347979 h 1375646"/>
                <a:gd name="connsiteX23" fmla="*/ 929111 w 1417346"/>
                <a:gd name="connsiteY23" fmla="*/ 112586 h 1375646"/>
                <a:gd name="connsiteX24" fmla="*/ 838367 w 1417346"/>
                <a:gd name="connsiteY24" fmla="*/ 113993 h 1375646"/>
                <a:gd name="connsiteX25" fmla="*/ 837365 w 1417346"/>
                <a:gd name="connsiteY25" fmla="*/ 264224 h 1375646"/>
                <a:gd name="connsiteX26" fmla="*/ 735310 w 1417346"/>
                <a:gd name="connsiteY26" fmla="*/ 262096 h 1375646"/>
                <a:gd name="connsiteX27" fmla="*/ 728455 w 1417346"/>
                <a:gd name="connsiteY27" fmla="*/ 0 h 1375646"/>
                <a:gd name="connsiteX28" fmla="*/ 549428 w 1417346"/>
                <a:gd name="connsiteY28" fmla="*/ 85791 h 1375646"/>
                <a:gd name="connsiteX29" fmla="*/ 404458 w 1417346"/>
                <a:gd name="connsiteY29" fmla="*/ 107282 h 1375646"/>
                <a:gd name="connsiteX30" fmla="*/ 0 w 1417346"/>
                <a:gd name="connsiteY30" fmla="*/ 98404 h 1375646"/>
                <a:gd name="connsiteX0" fmla="*/ 0 w 1417346"/>
                <a:gd name="connsiteY0" fmla="*/ 98404 h 1375646"/>
                <a:gd name="connsiteX1" fmla="*/ 307169 w 1417346"/>
                <a:gd name="connsiteY1" fmla="*/ 1187235 h 1375646"/>
                <a:gd name="connsiteX2" fmla="*/ 204481 w 1417346"/>
                <a:gd name="connsiteY2" fmla="*/ 1187206 h 1375646"/>
                <a:gd name="connsiteX3" fmla="*/ 204598 w 1417346"/>
                <a:gd name="connsiteY3" fmla="*/ 1086081 h 1375646"/>
                <a:gd name="connsiteX4" fmla="*/ 435263 w 1417346"/>
                <a:gd name="connsiteY4" fmla="*/ 1084652 h 1375646"/>
                <a:gd name="connsiteX5" fmla="*/ 432753 w 1417346"/>
                <a:gd name="connsiteY5" fmla="*/ 1198187 h 1375646"/>
                <a:gd name="connsiteX6" fmla="*/ 640440 w 1417346"/>
                <a:gd name="connsiteY6" fmla="*/ 1204298 h 1375646"/>
                <a:gd name="connsiteX7" fmla="*/ 821964 w 1417346"/>
                <a:gd name="connsiteY7" fmla="*/ 1119283 h 1375646"/>
                <a:gd name="connsiteX8" fmla="*/ 819921 w 1417346"/>
                <a:gd name="connsiteY8" fmla="*/ 1016282 h 1375646"/>
                <a:gd name="connsiteX9" fmla="*/ 1085007 w 1417346"/>
                <a:gd name="connsiteY9" fmla="*/ 1024830 h 1375646"/>
                <a:gd name="connsiteX10" fmla="*/ 1088753 w 1417346"/>
                <a:gd name="connsiteY10" fmla="*/ 1214248 h 1375646"/>
                <a:gd name="connsiteX11" fmla="*/ 1416410 w 1417346"/>
                <a:gd name="connsiteY11" fmla="*/ 1375646 h 1375646"/>
                <a:gd name="connsiteX12" fmla="*/ 1417346 w 1417346"/>
                <a:gd name="connsiteY12" fmla="*/ 905037 h 1375646"/>
                <a:gd name="connsiteX13" fmla="*/ 837131 w 1417346"/>
                <a:gd name="connsiteY13" fmla="*/ 894853 h 1375646"/>
                <a:gd name="connsiteX14" fmla="*/ 833063 w 1417346"/>
                <a:gd name="connsiteY14" fmla="*/ 755441 h 1375646"/>
                <a:gd name="connsiteX15" fmla="*/ 1252513 w 1417346"/>
                <a:gd name="connsiteY15" fmla="*/ 755476 h 1375646"/>
                <a:gd name="connsiteX16" fmla="*/ 1245680 w 1417346"/>
                <a:gd name="connsiteY16" fmla="*/ 624580 h 1375646"/>
                <a:gd name="connsiteX17" fmla="*/ 1022597 w 1417346"/>
                <a:gd name="connsiteY17" fmla="*/ 627583 h 1375646"/>
                <a:gd name="connsiteX18" fmla="*/ 919950 w 1417346"/>
                <a:gd name="connsiteY18" fmla="*/ 580137 h 1375646"/>
                <a:gd name="connsiteX19" fmla="*/ 863000 w 1417346"/>
                <a:gd name="connsiteY19" fmla="*/ 504624 h 1375646"/>
                <a:gd name="connsiteX20" fmla="*/ 859860 w 1417346"/>
                <a:gd name="connsiteY20" fmla="*/ 349381 h 1375646"/>
                <a:gd name="connsiteX21" fmla="*/ 930451 w 1417346"/>
                <a:gd name="connsiteY21" fmla="*/ 347979 h 1375646"/>
                <a:gd name="connsiteX22" fmla="*/ 929111 w 1417346"/>
                <a:gd name="connsiteY22" fmla="*/ 112586 h 1375646"/>
                <a:gd name="connsiteX23" fmla="*/ 838367 w 1417346"/>
                <a:gd name="connsiteY23" fmla="*/ 113993 h 1375646"/>
                <a:gd name="connsiteX24" fmla="*/ 837365 w 1417346"/>
                <a:gd name="connsiteY24" fmla="*/ 264224 h 1375646"/>
                <a:gd name="connsiteX25" fmla="*/ 735310 w 1417346"/>
                <a:gd name="connsiteY25" fmla="*/ 262096 h 1375646"/>
                <a:gd name="connsiteX26" fmla="*/ 728455 w 1417346"/>
                <a:gd name="connsiteY26" fmla="*/ 0 h 1375646"/>
                <a:gd name="connsiteX27" fmla="*/ 549428 w 1417346"/>
                <a:gd name="connsiteY27" fmla="*/ 85791 h 1375646"/>
                <a:gd name="connsiteX28" fmla="*/ 404458 w 1417346"/>
                <a:gd name="connsiteY28" fmla="*/ 107282 h 1375646"/>
                <a:gd name="connsiteX29" fmla="*/ 0 w 1417346"/>
                <a:gd name="connsiteY29" fmla="*/ 98404 h 1375646"/>
                <a:gd name="connsiteX0" fmla="*/ 0 w 1417346"/>
                <a:gd name="connsiteY0" fmla="*/ 98404 h 1375646"/>
                <a:gd name="connsiteX1" fmla="*/ 204481 w 1417346"/>
                <a:gd name="connsiteY1" fmla="*/ 1187206 h 1375646"/>
                <a:gd name="connsiteX2" fmla="*/ 204598 w 1417346"/>
                <a:gd name="connsiteY2" fmla="*/ 1086081 h 1375646"/>
                <a:gd name="connsiteX3" fmla="*/ 435263 w 1417346"/>
                <a:gd name="connsiteY3" fmla="*/ 1084652 h 1375646"/>
                <a:gd name="connsiteX4" fmla="*/ 432753 w 1417346"/>
                <a:gd name="connsiteY4" fmla="*/ 1198187 h 1375646"/>
                <a:gd name="connsiteX5" fmla="*/ 640440 w 1417346"/>
                <a:gd name="connsiteY5" fmla="*/ 1204298 h 1375646"/>
                <a:gd name="connsiteX6" fmla="*/ 821964 w 1417346"/>
                <a:gd name="connsiteY6" fmla="*/ 1119283 h 1375646"/>
                <a:gd name="connsiteX7" fmla="*/ 819921 w 1417346"/>
                <a:gd name="connsiteY7" fmla="*/ 1016282 h 1375646"/>
                <a:gd name="connsiteX8" fmla="*/ 1085007 w 1417346"/>
                <a:gd name="connsiteY8" fmla="*/ 1024830 h 1375646"/>
                <a:gd name="connsiteX9" fmla="*/ 1088753 w 1417346"/>
                <a:gd name="connsiteY9" fmla="*/ 1214248 h 1375646"/>
                <a:gd name="connsiteX10" fmla="*/ 1416410 w 1417346"/>
                <a:gd name="connsiteY10" fmla="*/ 1375646 h 1375646"/>
                <a:gd name="connsiteX11" fmla="*/ 1417346 w 1417346"/>
                <a:gd name="connsiteY11" fmla="*/ 905037 h 1375646"/>
                <a:gd name="connsiteX12" fmla="*/ 837131 w 1417346"/>
                <a:gd name="connsiteY12" fmla="*/ 894853 h 1375646"/>
                <a:gd name="connsiteX13" fmla="*/ 833063 w 1417346"/>
                <a:gd name="connsiteY13" fmla="*/ 755441 h 1375646"/>
                <a:gd name="connsiteX14" fmla="*/ 1252513 w 1417346"/>
                <a:gd name="connsiteY14" fmla="*/ 755476 h 1375646"/>
                <a:gd name="connsiteX15" fmla="*/ 1245680 w 1417346"/>
                <a:gd name="connsiteY15" fmla="*/ 624580 h 1375646"/>
                <a:gd name="connsiteX16" fmla="*/ 1022597 w 1417346"/>
                <a:gd name="connsiteY16" fmla="*/ 627583 h 1375646"/>
                <a:gd name="connsiteX17" fmla="*/ 919950 w 1417346"/>
                <a:gd name="connsiteY17" fmla="*/ 580137 h 1375646"/>
                <a:gd name="connsiteX18" fmla="*/ 863000 w 1417346"/>
                <a:gd name="connsiteY18" fmla="*/ 504624 h 1375646"/>
                <a:gd name="connsiteX19" fmla="*/ 859860 w 1417346"/>
                <a:gd name="connsiteY19" fmla="*/ 349381 h 1375646"/>
                <a:gd name="connsiteX20" fmla="*/ 930451 w 1417346"/>
                <a:gd name="connsiteY20" fmla="*/ 347979 h 1375646"/>
                <a:gd name="connsiteX21" fmla="*/ 929111 w 1417346"/>
                <a:gd name="connsiteY21" fmla="*/ 112586 h 1375646"/>
                <a:gd name="connsiteX22" fmla="*/ 838367 w 1417346"/>
                <a:gd name="connsiteY22" fmla="*/ 113993 h 1375646"/>
                <a:gd name="connsiteX23" fmla="*/ 837365 w 1417346"/>
                <a:gd name="connsiteY23" fmla="*/ 264224 h 1375646"/>
                <a:gd name="connsiteX24" fmla="*/ 735310 w 1417346"/>
                <a:gd name="connsiteY24" fmla="*/ 262096 h 1375646"/>
                <a:gd name="connsiteX25" fmla="*/ 728455 w 1417346"/>
                <a:gd name="connsiteY25" fmla="*/ 0 h 1375646"/>
                <a:gd name="connsiteX26" fmla="*/ 549428 w 1417346"/>
                <a:gd name="connsiteY26" fmla="*/ 85791 h 1375646"/>
                <a:gd name="connsiteX27" fmla="*/ 404458 w 1417346"/>
                <a:gd name="connsiteY27" fmla="*/ 107282 h 1375646"/>
                <a:gd name="connsiteX28" fmla="*/ 0 w 1417346"/>
                <a:gd name="connsiteY28" fmla="*/ 98404 h 1375646"/>
                <a:gd name="connsiteX0" fmla="*/ 0 w 1417346"/>
                <a:gd name="connsiteY0" fmla="*/ 98404 h 1375646"/>
                <a:gd name="connsiteX1" fmla="*/ 204598 w 1417346"/>
                <a:gd name="connsiteY1" fmla="*/ 1086081 h 1375646"/>
                <a:gd name="connsiteX2" fmla="*/ 435263 w 1417346"/>
                <a:gd name="connsiteY2" fmla="*/ 1084652 h 1375646"/>
                <a:gd name="connsiteX3" fmla="*/ 432753 w 1417346"/>
                <a:gd name="connsiteY3" fmla="*/ 1198187 h 1375646"/>
                <a:gd name="connsiteX4" fmla="*/ 640440 w 1417346"/>
                <a:gd name="connsiteY4" fmla="*/ 1204298 h 1375646"/>
                <a:gd name="connsiteX5" fmla="*/ 821964 w 1417346"/>
                <a:gd name="connsiteY5" fmla="*/ 1119283 h 1375646"/>
                <a:gd name="connsiteX6" fmla="*/ 819921 w 1417346"/>
                <a:gd name="connsiteY6" fmla="*/ 1016282 h 1375646"/>
                <a:gd name="connsiteX7" fmla="*/ 1085007 w 1417346"/>
                <a:gd name="connsiteY7" fmla="*/ 1024830 h 1375646"/>
                <a:gd name="connsiteX8" fmla="*/ 1088753 w 1417346"/>
                <a:gd name="connsiteY8" fmla="*/ 1214248 h 1375646"/>
                <a:gd name="connsiteX9" fmla="*/ 1416410 w 1417346"/>
                <a:gd name="connsiteY9" fmla="*/ 1375646 h 1375646"/>
                <a:gd name="connsiteX10" fmla="*/ 1417346 w 1417346"/>
                <a:gd name="connsiteY10" fmla="*/ 905037 h 1375646"/>
                <a:gd name="connsiteX11" fmla="*/ 837131 w 1417346"/>
                <a:gd name="connsiteY11" fmla="*/ 894853 h 1375646"/>
                <a:gd name="connsiteX12" fmla="*/ 833063 w 1417346"/>
                <a:gd name="connsiteY12" fmla="*/ 755441 h 1375646"/>
                <a:gd name="connsiteX13" fmla="*/ 1252513 w 1417346"/>
                <a:gd name="connsiteY13" fmla="*/ 755476 h 1375646"/>
                <a:gd name="connsiteX14" fmla="*/ 1245680 w 1417346"/>
                <a:gd name="connsiteY14" fmla="*/ 624580 h 1375646"/>
                <a:gd name="connsiteX15" fmla="*/ 1022597 w 1417346"/>
                <a:gd name="connsiteY15" fmla="*/ 627583 h 1375646"/>
                <a:gd name="connsiteX16" fmla="*/ 919950 w 1417346"/>
                <a:gd name="connsiteY16" fmla="*/ 580137 h 1375646"/>
                <a:gd name="connsiteX17" fmla="*/ 863000 w 1417346"/>
                <a:gd name="connsiteY17" fmla="*/ 504624 h 1375646"/>
                <a:gd name="connsiteX18" fmla="*/ 859860 w 1417346"/>
                <a:gd name="connsiteY18" fmla="*/ 349381 h 1375646"/>
                <a:gd name="connsiteX19" fmla="*/ 930451 w 1417346"/>
                <a:gd name="connsiteY19" fmla="*/ 347979 h 1375646"/>
                <a:gd name="connsiteX20" fmla="*/ 929111 w 1417346"/>
                <a:gd name="connsiteY20" fmla="*/ 112586 h 1375646"/>
                <a:gd name="connsiteX21" fmla="*/ 838367 w 1417346"/>
                <a:gd name="connsiteY21" fmla="*/ 113993 h 1375646"/>
                <a:gd name="connsiteX22" fmla="*/ 837365 w 1417346"/>
                <a:gd name="connsiteY22" fmla="*/ 264224 h 1375646"/>
                <a:gd name="connsiteX23" fmla="*/ 735310 w 1417346"/>
                <a:gd name="connsiteY23" fmla="*/ 262096 h 1375646"/>
                <a:gd name="connsiteX24" fmla="*/ 728455 w 1417346"/>
                <a:gd name="connsiteY24" fmla="*/ 0 h 1375646"/>
                <a:gd name="connsiteX25" fmla="*/ 549428 w 1417346"/>
                <a:gd name="connsiteY25" fmla="*/ 85791 h 1375646"/>
                <a:gd name="connsiteX26" fmla="*/ 404458 w 1417346"/>
                <a:gd name="connsiteY26" fmla="*/ 107282 h 1375646"/>
                <a:gd name="connsiteX27" fmla="*/ 0 w 1417346"/>
                <a:gd name="connsiteY27" fmla="*/ 98404 h 1375646"/>
                <a:gd name="connsiteX0" fmla="*/ 0 w 1417346"/>
                <a:gd name="connsiteY0" fmla="*/ 98404 h 1375646"/>
                <a:gd name="connsiteX1" fmla="*/ 435263 w 1417346"/>
                <a:gd name="connsiteY1" fmla="*/ 1084652 h 1375646"/>
                <a:gd name="connsiteX2" fmla="*/ 432753 w 1417346"/>
                <a:gd name="connsiteY2" fmla="*/ 1198187 h 1375646"/>
                <a:gd name="connsiteX3" fmla="*/ 640440 w 1417346"/>
                <a:gd name="connsiteY3" fmla="*/ 1204298 h 1375646"/>
                <a:gd name="connsiteX4" fmla="*/ 821964 w 1417346"/>
                <a:gd name="connsiteY4" fmla="*/ 1119283 h 1375646"/>
                <a:gd name="connsiteX5" fmla="*/ 819921 w 1417346"/>
                <a:gd name="connsiteY5" fmla="*/ 1016282 h 1375646"/>
                <a:gd name="connsiteX6" fmla="*/ 1085007 w 1417346"/>
                <a:gd name="connsiteY6" fmla="*/ 1024830 h 1375646"/>
                <a:gd name="connsiteX7" fmla="*/ 1088753 w 1417346"/>
                <a:gd name="connsiteY7" fmla="*/ 1214248 h 1375646"/>
                <a:gd name="connsiteX8" fmla="*/ 1416410 w 1417346"/>
                <a:gd name="connsiteY8" fmla="*/ 1375646 h 1375646"/>
                <a:gd name="connsiteX9" fmla="*/ 1417346 w 1417346"/>
                <a:gd name="connsiteY9" fmla="*/ 905037 h 1375646"/>
                <a:gd name="connsiteX10" fmla="*/ 837131 w 1417346"/>
                <a:gd name="connsiteY10" fmla="*/ 894853 h 1375646"/>
                <a:gd name="connsiteX11" fmla="*/ 833063 w 1417346"/>
                <a:gd name="connsiteY11" fmla="*/ 755441 h 1375646"/>
                <a:gd name="connsiteX12" fmla="*/ 1252513 w 1417346"/>
                <a:gd name="connsiteY12" fmla="*/ 755476 h 1375646"/>
                <a:gd name="connsiteX13" fmla="*/ 1245680 w 1417346"/>
                <a:gd name="connsiteY13" fmla="*/ 624580 h 1375646"/>
                <a:gd name="connsiteX14" fmla="*/ 1022597 w 1417346"/>
                <a:gd name="connsiteY14" fmla="*/ 627583 h 1375646"/>
                <a:gd name="connsiteX15" fmla="*/ 919950 w 1417346"/>
                <a:gd name="connsiteY15" fmla="*/ 580137 h 1375646"/>
                <a:gd name="connsiteX16" fmla="*/ 863000 w 1417346"/>
                <a:gd name="connsiteY16" fmla="*/ 504624 h 1375646"/>
                <a:gd name="connsiteX17" fmla="*/ 859860 w 1417346"/>
                <a:gd name="connsiteY17" fmla="*/ 349381 h 1375646"/>
                <a:gd name="connsiteX18" fmla="*/ 930451 w 1417346"/>
                <a:gd name="connsiteY18" fmla="*/ 347979 h 1375646"/>
                <a:gd name="connsiteX19" fmla="*/ 929111 w 1417346"/>
                <a:gd name="connsiteY19" fmla="*/ 112586 h 1375646"/>
                <a:gd name="connsiteX20" fmla="*/ 838367 w 1417346"/>
                <a:gd name="connsiteY20" fmla="*/ 113993 h 1375646"/>
                <a:gd name="connsiteX21" fmla="*/ 837365 w 1417346"/>
                <a:gd name="connsiteY21" fmla="*/ 264224 h 1375646"/>
                <a:gd name="connsiteX22" fmla="*/ 735310 w 1417346"/>
                <a:gd name="connsiteY22" fmla="*/ 262096 h 1375646"/>
                <a:gd name="connsiteX23" fmla="*/ 728455 w 1417346"/>
                <a:gd name="connsiteY23" fmla="*/ 0 h 1375646"/>
                <a:gd name="connsiteX24" fmla="*/ 549428 w 1417346"/>
                <a:gd name="connsiteY24" fmla="*/ 85791 h 1375646"/>
                <a:gd name="connsiteX25" fmla="*/ 404458 w 1417346"/>
                <a:gd name="connsiteY25" fmla="*/ 107282 h 1375646"/>
                <a:gd name="connsiteX26" fmla="*/ 0 w 1417346"/>
                <a:gd name="connsiteY26" fmla="*/ 98404 h 1375646"/>
                <a:gd name="connsiteX0" fmla="*/ 0 w 1417346"/>
                <a:gd name="connsiteY0" fmla="*/ 98404 h 1375646"/>
                <a:gd name="connsiteX1" fmla="*/ 432753 w 1417346"/>
                <a:gd name="connsiteY1" fmla="*/ 1198187 h 1375646"/>
                <a:gd name="connsiteX2" fmla="*/ 640440 w 1417346"/>
                <a:gd name="connsiteY2" fmla="*/ 1204298 h 1375646"/>
                <a:gd name="connsiteX3" fmla="*/ 821964 w 1417346"/>
                <a:gd name="connsiteY3" fmla="*/ 1119283 h 1375646"/>
                <a:gd name="connsiteX4" fmla="*/ 819921 w 1417346"/>
                <a:gd name="connsiteY4" fmla="*/ 1016282 h 1375646"/>
                <a:gd name="connsiteX5" fmla="*/ 1085007 w 1417346"/>
                <a:gd name="connsiteY5" fmla="*/ 1024830 h 1375646"/>
                <a:gd name="connsiteX6" fmla="*/ 1088753 w 1417346"/>
                <a:gd name="connsiteY6" fmla="*/ 1214248 h 1375646"/>
                <a:gd name="connsiteX7" fmla="*/ 1416410 w 1417346"/>
                <a:gd name="connsiteY7" fmla="*/ 1375646 h 1375646"/>
                <a:gd name="connsiteX8" fmla="*/ 1417346 w 1417346"/>
                <a:gd name="connsiteY8" fmla="*/ 905037 h 1375646"/>
                <a:gd name="connsiteX9" fmla="*/ 837131 w 1417346"/>
                <a:gd name="connsiteY9" fmla="*/ 894853 h 1375646"/>
                <a:gd name="connsiteX10" fmla="*/ 833063 w 1417346"/>
                <a:gd name="connsiteY10" fmla="*/ 755441 h 1375646"/>
                <a:gd name="connsiteX11" fmla="*/ 1252513 w 1417346"/>
                <a:gd name="connsiteY11" fmla="*/ 755476 h 1375646"/>
                <a:gd name="connsiteX12" fmla="*/ 1245680 w 1417346"/>
                <a:gd name="connsiteY12" fmla="*/ 624580 h 1375646"/>
                <a:gd name="connsiteX13" fmla="*/ 1022597 w 1417346"/>
                <a:gd name="connsiteY13" fmla="*/ 627583 h 1375646"/>
                <a:gd name="connsiteX14" fmla="*/ 919950 w 1417346"/>
                <a:gd name="connsiteY14" fmla="*/ 580137 h 1375646"/>
                <a:gd name="connsiteX15" fmla="*/ 863000 w 1417346"/>
                <a:gd name="connsiteY15" fmla="*/ 504624 h 1375646"/>
                <a:gd name="connsiteX16" fmla="*/ 859860 w 1417346"/>
                <a:gd name="connsiteY16" fmla="*/ 349381 h 1375646"/>
                <a:gd name="connsiteX17" fmla="*/ 930451 w 1417346"/>
                <a:gd name="connsiteY17" fmla="*/ 347979 h 1375646"/>
                <a:gd name="connsiteX18" fmla="*/ 929111 w 1417346"/>
                <a:gd name="connsiteY18" fmla="*/ 112586 h 1375646"/>
                <a:gd name="connsiteX19" fmla="*/ 838367 w 1417346"/>
                <a:gd name="connsiteY19" fmla="*/ 113993 h 1375646"/>
                <a:gd name="connsiteX20" fmla="*/ 837365 w 1417346"/>
                <a:gd name="connsiteY20" fmla="*/ 264224 h 1375646"/>
                <a:gd name="connsiteX21" fmla="*/ 735310 w 1417346"/>
                <a:gd name="connsiteY21" fmla="*/ 262096 h 1375646"/>
                <a:gd name="connsiteX22" fmla="*/ 728455 w 1417346"/>
                <a:gd name="connsiteY22" fmla="*/ 0 h 1375646"/>
                <a:gd name="connsiteX23" fmla="*/ 549428 w 1417346"/>
                <a:gd name="connsiteY23" fmla="*/ 85791 h 1375646"/>
                <a:gd name="connsiteX24" fmla="*/ 404458 w 1417346"/>
                <a:gd name="connsiteY24" fmla="*/ 107282 h 1375646"/>
                <a:gd name="connsiteX25" fmla="*/ 0 w 1417346"/>
                <a:gd name="connsiteY25" fmla="*/ 98404 h 1375646"/>
                <a:gd name="connsiteX0" fmla="*/ 0 w 1417346"/>
                <a:gd name="connsiteY0" fmla="*/ 98404 h 1375646"/>
                <a:gd name="connsiteX1" fmla="*/ 640440 w 1417346"/>
                <a:gd name="connsiteY1" fmla="*/ 1204298 h 1375646"/>
                <a:gd name="connsiteX2" fmla="*/ 821964 w 1417346"/>
                <a:gd name="connsiteY2" fmla="*/ 1119283 h 1375646"/>
                <a:gd name="connsiteX3" fmla="*/ 819921 w 1417346"/>
                <a:gd name="connsiteY3" fmla="*/ 1016282 h 1375646"/>
                <a:gd name="connsiteX4" fmla="*/ 1085007 w 1417346"/>
                <a:gd name="connsiteY4" fmla="*/ 1024830 h 1375646"/>
                <a:gd name="connsiteX5" fmla="*/ 1088753 w 1417346"/>
                <a:gd name="connsiteY5" fmla="*/ 1214248 h 1375646"/>
                <a:gd name="connsiteX6" fmla="*/ 1416410 w 1417346"/>
                <a:gd name="connsiteY6" fmla="*/ 1375646 h 1375646"/>
                <a:gd name="connsiteX7" fmla="*/ 1417346 w 1417346"/>
                <a:gd name="connsiteY7" fmla="*/ 905037 h 1375646"/>
                <a:gd name="connsiteX8" fmla="*/ 837131 w 1417346"/>
                <a:gd name="connsiteY8" fmla="*/ 894853 h 1375646"/>
                <a:gd name="connsiteX9" fmla="*/ 833063 w 1417346"/>
                <a:gd name="connsiteY9" fmla="*/ 755441 h 1375646"/>
                <a:gd name="connsiteX10" fmla="*/ 1252513 w 1417346"/>
                <a:gd name="connsiteY10" fmla="*/ 755476 h 1375646"/>
                <a:gd name="connsiteX11" fmla="*/ 1245680 w 1417346"/>
                <a:gd name="connsiteY11" fmla="*/ 624580 h 1375646"/>
                <a:gd name="connsiteX12" fmla="*/ 1022597 w 1417346"/>
                <a:gd name="connsiteY12" fmla="*/ 627583 h 1375646"/>
                <a:gd name="connsiteX13" fmla="*/ 919950 w 1417346"/>
                <a:gd name="connsiteY13" fmla="*/ 580137 h 1375646"/>
                <a:gd name="connsiteX14" fmla="*/ 863000 w 1417346"/>
                <a:gd name="connsiteY14" fmla="*/ 504624 h 1375646"/>
                <a:gd name="connsiteX15" fmla="*/ 859860 w 1417346"/>
                <a:gd name="connsiteY15" fmla="*/ 349381 h 1375646"/>
                <a:gd name="connsiteX16" fmla="*/ 930451 w 1417346"/>
                <a:gd name="connsiteY16" fmla="*/ 347979 h 1375646"/>
                <a:gd name="connsiteX17" fmla="*/ 929111 w 1417346"/>
                <a:gd name="connsiteY17" fmla="*/ 112586 h 1375646"/>
                <a:gd name="connsiteX18" fmla="*/ 838367 w 1417346"/>
                <a:gd name="connsiteY18" fmla="*/ 113993 h 1375646"/>
                <a:gd name="connsiteX19" fmla="*/ 837365 w 1417346"/>
                <a:gd name="connsiteY19" fmla="*/ 264224 h 1375646"/>
                <a:gd name="connsiteX20" fmla="*/ 735310 w 1417346"/>
                <a:gd name="connsiteY20" fmla="*/ 262096 h 1375646"/>
                <a:gd name="connsiteX21" fmla="*/ 728455 w 1417346"/>
                <a:gd name="connsiteY21" fmla="*/ 0 h 1375646"/>
                <a:gd name="connsiteX22" fmla="*/ 549428 w 1417346"/>
                <a:gd name="connsiteY22" fmla="*/ 85791 h 1375646"/>
                <a:gd name="connsiteX23" fmla="*/ 404458 w 1417346"/>
                <a:gd name="connsiteY23" fmla="*/ 107282 h 1375646"/>
                <a:gd name="connsiteX24" fmla="*/ 0 w 1417346"/>
                <a:gd name="connsiteY24" fmla="*/ 98404 h 1375646"/>
                <a:gd name="connsiteX0" fmla="*/ 0 w 1417346"/>
                <a:gd name="connsiteY0" fmla="*/ 98404 h 1375646"/>
                <a:gd name="connsiteX1" fmla="*/ 821964 w 1417346"/>
                <a:gd name="connsiteY1" fmla="*/ 1119283 h 1375646"/>
                <a:gd name="connsiteX2" fmla="*/ 819921 w 1417346"/>
                <a:gd name="connsiteY2" fmla="*/ 1016282 h 1375646"/>
                <a:gd name="connsiteX3" fmla="*/ 1085007 w 1417346"/>
                <a:gd name="connsiteY3" fmla="*/ 1024830 h 1375646"/>
                <a:gd name="connsiteX4" fmla="*/ 1088753 w 1417346"/>
                <a:gd name="connsiteY4" fmla="*/ 1214248 h 1375646"/>
                <a:gd name="connsiteX5" fmla="*/ 1416410 w 1417346"/>
                <a:gd name="connsiteY5" fmla="*/ 1375646 h 1375646"/>
                <a:gd name="connsiteX6" fmla="*/ 1417346 w 1417346"/>
                <a:gd name="connsiteY6" fmla="*/ 905037 h 1375646"/>
                <a:gd name="connsiteX7" fmla="*/ 837131 w 1417346"/>
                <a:gd name="connsiteY7" fmla="*/ 894853 h 1375646"/>
                <a:gd name="connsiteX8" fmla="*/ 833063 w 1417346"/>
                <a:gd name="connsiteY8" fmla="*/ 755441 h 1375646"/>
                <a:gd name="connsiteX9" fmla="*/ 1252513 w 1417346"/>
                <a:gd name="connsiteY9" fmla="*/ 755476 h 1375646"/>
                <a:gd name="connsiteX10" fmla="*/ 1245680 w 1417346"/>
                <a:gd name="connsiteY10" fmla="*/ 624580 h 1375646"/>
                <a:gd name="connsiteX11" fmla="*/ 1022597 w 1417346"/>
                <a:gd name="connsiteY11" fmla="*/ 627583 h 1375646"/>
                <a:gd name="connsiteX12" fmla="*/ 919950 w 1417346"/>
                <a:gd name="connsiteY12" fmla="*/ 580137 h 1375646"/>
                <a:gd name="connsiteX13" fmla="*/ 863000 w 1417346"/>
                <a:gd name="connsiteY13" fmla="*/ 504624 h 1375646"/>
                <a:gd name="connsiteX14" fmla="*/ 859860 w 1417346"/>
                <a:gd name="connsiteY14" fmla="*/ 349381 h 1375646"/>
                <a:gd name="connsiteX15" fmla="*/ 930451 w 1417346"/>
                <a:gd name="connsiteY15" fmla="*/ 347979 h 1375646"/>
                <a:gd name="connsiteX16" fmla="*/ 929111 w 1417346"/>
                <a:gd name="connsiteY16" fmla="*/ 112586 h 1375646"/>
                <a:gd name="connsiteX17" fmla="*/ 838367 w 1417346"/>
                <a:gd name="connsiteY17" fmla="*/ 113993 h 1375646"/>
                <a:gd name="connsiteX18" fmla="*/ 837365 w 1417346"/>
                <a:gd name="connsiteY18" fmla="*/ 264224 h 1375646"/>
                <a:gd name="connsiteX19" fmla="*/ 735310 w 1417346"/>
                <a:gd name="connsiteY19" fmla="*/ 262096 h 1375646"/>
                <a:gd name="connsiteX20" fmla="*/ 728455 w 1417346"/>
                <a:gd name="connsiteY20" fmla="*/ 0 h 1375646"/>
                <a:gd name="connsiteX21" fmla="*/ 549428 w 1417346"/>
                <a:gd name="connsiteY21" fmla="*/ 85791 h 1375646"/>
                <a:gd name="connsiteX22" fmla="*/ 404458 w 1417346"/>
                <a:gd name="connsiteY22" fmla="*/ 107282 h 1375646"/>
                <a:gd name="connsiteX23" fmla="*/ 0 w 1417346"/>
                <a:gd name="connsiteY23" fmla="*/ 98404 h 1375646"/>
                <a:gd name="connsiteX0" fmla="*/ 0 w 1417346"/>
                <a:gd name="connsiteY0" fmla="*/ 98404 h 1375646"/>
                <a:gd name="connsiteX1" fmla="*/ 821964 w 1417346"/>
                <a:gd name="connsiteY1" fmla="*/ 1119283 h 1375646"/>
                <a:gd name="connsiteX2" fmla="*/ 819921 w 1417346"/>
                <a:gd name="connsiteY2" fmla="*/ 1016282 h 1375646"/>
                <a:gd name="connsiteX3" fmla="*/ 1085007 w 1417346"/>
                <a:gd name="connsiteY3" fmla="*/ 1024830 h 1375646"/>
                <a:gd name="connsiteX4" fmla="*/ 1088753 w 1417346"/>
                <a:gd name="connsiteY4" fmla="*/ 1214248 h 1375646"/>
                <a:gd name="connsiteX5" fmla="*/ 1416410 w 1417346"/>
                <a:gd name="connsiteY5" fmla="*/ 1375646 h 1375646"/>
                <a:gd name="connsiteX6" fmla="*/ 1417346 w 1417346"/>
                <a:gd name="connsiteY6" fmla="*/ 905037 h 1375646"/>
                <a:gd name="connsiteX7" fmla="*/ 837131 w 1417346"/>
                <a:gd name="connsiteY7" fmla="*/ 894853 h 1375646"/>
                <a:gd name="connsiteX8" fmla="*/ 833063 w 1417346"/>
                <a:gd name="connsiteY8" fmla="*/ 755441 h 1375646"/>
                <a:gd name="connsiteX9" fmla="*/ 1252513 w 1417346"/>
                <a:gd name="connsiteY9" fmla="*/ 755476 h 1375646"/>
                <a:gd name="connsiteX10" fmla="*/ 1245680 w 1417346"/>
                <a:gd name="connsiteY10" fmla="*/ 624580 h 1375646"/>
                <a:gd name="connsiteX11" fmla="*/ 1022597 w 1417346"/>
                <a:gd name="connsiteY11" fmla="*/ 627583 h 1375646"/>
                <a:gd name="connsiteX12" fmla="*/ 919950 w 1417346"/>
                <a:gd name="connsiteY12" fmla="*/ 580137 h 1375646"/>
                <a:gd name="connsiteX13" fmla="*/ 863000 w 1417346"/>
                <a:gd name="connsiteY13" fmla="*/ 504624 h 1375646"/>
                <a:gd name="connsiteX14" fmla="*/ 859860 w 1417346"/>
                <a:gd name="connsiteY14" fmla="*/ 349381 h 1375646"/>
                <a:gd name="connsiteX15" fmla="*/ 930451 w 1417346"/>
                <a:gd name="connsiteY15" fmla="*/ 347979 h 1375646"/>
                <a:gd name="connsiteX16" fmla="*/ 929111 w 1417346"/>
                <a:gd name="connsiteY16" fmla="*/ 112586 h 1375646"/>
                <a:gd name="connsiteX17" fmla="*/ 838367 w 1417346"/>
                <a:gd name="connsiteY17" fmla="*/ 113993 h 1375646"/>
                <a:gd name="connsiteX18" fmla="*/ 837365 w 1417346"/>
                <a:gd name="connsiteY18" fmla="*/ 264224 h 1375646"/>
                <a:gd name="connsiteX19" fmla="*/ 735310 w 1417346"/>
                <a:gd name="connsiteY19" fmla="*/ 262096 h 1375646"/>
                <a:gd name="connsiteX20" fmla="*/ 728455 w 1417346"/>
                <a:gd name="connsiteY20" fmla="*/ 0 h 1375646"/>
                <a:gd name="connsiteX21" fmla="*/ 549428 w 1417346"/>
                <a:gd name="connsiteY21" fmla="*/ 85791 h 1375646"/>
                <a:gd name="connsiteX22" fmla="*/ 0 w 1417346"/>
                <a:gd name="connsiteY22" fmla="*/ 98404 h 1375646"/>
                <a:gd name="connsiteX0" fmla="*/ 0 w 1417346"/>
                <a:gd name="connsiteY0" fmla="*/ 98404 h 1375646"/>
                <a:gd name="connsiteX1" fmla="*/ 821964 w 1417346"/>
                <a:gd name="connsiteY1" fmla="*/ 1119283 h 1375646"/>
                <a:gd name="connsiteX2" fmla="*/ 819921 w 1417346"/>
                <a:gd name="connsiteY2" fmla="*/ 1016282 h 1375646"/>
                <a:gd name="connsiteX3" fmla="*/ 1085007 w 1417346"/>
                <a:gd name="connsiteY3" fmla="*/ 1024830 h 1375646"/>
                <a:gd name="connsiteX4" fmla="*/ 1088753 w 1417346"/>
                <a:gd name="connsiteY4" fmla="*/ 1214248 h 1375646"/>
                <a:gd name="connsiteX5" fmla="*/ 1416410 w 1417346"/>
                <a:gd name="connsiteY5" fmla="*/ 1375646 h 1375646"/>
                <a:gd name="connsiteX6" fmla="*/ 1417346 w 1417346"/>
                <a:gd name="connsiteY6" fmla="*/ 905037 h 1375646"/>
                <a:gd name="connsiteX7" fmla="*/ 837131 w 1417346"/>
                <a:gd name="connsiteY7" fmla="*/ 894853 h 1375646"/>
                <a:gd name="connsiteX8" fmla="*/ 833063 w 1417346"/>
                <a:gd name="connsiteY8" fmla="*/ 755441 h 1375646"/>
                <a:gd name="connsiteX9" fmla="*/ 1252513 w 1417346"/>
                <a:gd name="connsiteY9" fmla="*/ 755476 h 1375646"/>
                <a:gd name="connsiteX10" fmla="*/ 1245680 w 1417346"/>
                <a:gd name="connsiteY10" fmla="*/ 624580 h 1375646"/>
                <a:gd name="connsiteX11" fmla="*/ 1022597 w 1417346"/>
                <a:gd name="connsiteY11" fmla="*/ 627583 h 1375646"/>
                <a:gd name="connsiteX12" fmla="*/ 919950 w 1417346"/>
                <a:gd name="connsiteY12" fmla="*/ 580137 h 1375646"/>
                <a:gd name="connsiteX13" fmla="*/ 863000 w 1417346"/>
                <a:gd name="connsiteY13" fmla="*/ 504624 h 1375646"/>
                <a:gd name="connsiteX14" fmla="*/ 859860 w 1417346"/>
                <a:gd name="connsiteY14" fmla="*/ 349381 h 1375646"/>
                <a:gd name="connsiteX15" fmla="*/ 930451 w 1417346"/>
                <a:gd name="connsiteY15" fmla="*/ 347979 h 1375646"/>
                <a:gd name="connsiteX16" fmla="*/ 929111 w 1417346"/>
                <a:gd name="connsiteY16" fmla="*/ 112586 h 1375646"/>
                <a:gd name="connsiteX17" fmla="*/ 838367 w 1417346"/>
                <a:gd name="connsiteY17" fmla="*/ 113993 h 1375646"/>
                <a:gd name="connsiteX18" fmla="*/ 837365 w 1417346"/>
                <a:gd name="connsiteY18" fmla="*/ 264224 h 1375646"/>
                <a:gd name="connsiteX19" fmla="*/ 735310 w 1417346"/>
                <a:gd name="connsiteY19" fmla="*/ 262096 h 1375646"/>
                <a:gd name="connsiteX20" fmla="*/ 728455 w 1417346"/>
                <a:gd name="connsiteY20" fmla="*/ 0 h 1375646"/>
                <a:gd name="connsiteX21" fmla="*/ 0 w 1417346"/>
                <a:gd name="connsiteY21" fmla="*/ 98404 h 1375646"/>
                <a:gd name="connsiteX0" fmla="*/ 0 w 1417346"/>
                <a:gd name="connsiteY0" fmla="*/ 0 h 1277242"/>
                <a:gd name="connsiteX1" fmla="*/ 821964 w 1417346"/>
                <a:gd name="connsiteY1" fmla="*/ 1020879 h 1277242"/>
                <a:gd name="connsiteX2" fmla="*/ 819921 w 1417346"/>
                <a:gd name="connsiteY2" fmla="*/ 917878 h 1277242"/>
                <a:gd name="connsiteX3" fmla="*/ 1085007 w 1417346"/>
                <a:gd name="connsiteY3" fmla="*/ 926426 h 1277242"/>
                <a:gd name="connsiteX4" fmla="*/ 1088753 w 1417346"/>
                <a:gd name="connsiteY4" fmla="*/ 1115844 h 1277242"/>
                <a:gd name="connsiteX5" fmla="*/ 1416410 w 1417346"/>
                <a:gd name="connsiteY5" fmla="*/ 1277242 h 1277242"/>
                <a:gd name="connsiteX6" fmla="*/ 1417346 w 1417346"/>
                <a:gd name="connsiteY6" fmla="*/ 806633 h 1277242"/>
                <a:gd name="connsiteX7" fmla="*/ 837131 w 1417346"/>
                <a:gd name="connsiteY7" fmla="*/ 796449 h 1277242"/>
                <a:gd name="connsiteX8" fmla="*/ 833063 w 1417346"/>
                <a:gd name="connsiteY8" fmla="*/ 657037 h 1277242"/>
                <a:gd name="connsiteX9" fmla="*/ 1252513 w 1417346"/>
                <a:gd name="connsiteY9" fmla="*/ 657072 h 1277242"/>
                <a:gd name="connsiteX10" fmla="*/ 1245680 w 1417346"/>
                <a:gd name="connsiteY10" fmla="*/ 526176 h 1277242"/>
                <a:gd name="connsiteX11" fmla="*/ 1022597 w 1417346"/>
                <a:gd name="connsiteY11" fmla="*/ 529179 h 1277242"/>
                <a:gd name="connsiteX12" fmla="*/ 919950 w 1417346"/>
                <a:gd name="connsiteY12" fmla="*/ 481733 h 1277242"/>
                <a:gd name="connsiteX13" fmla="*/ 863000 w 1417346"/>
                <a:gd name="connsiteY13" fmla="*/ 406220 h 1277242"/>
                <a:gd name="connsiteX14" fmla="*/ 859860 w 1417346"/>
                <a:gd name="connsiteY14" fmla="*/ 250977 h 1277242"/>
                <a:gd name="connsiteX15" fmla="*/ 930451 w 1417346"/>
                <a:gd name="connsiteY15" fmla="*/ 249575 h 1277242"/>
                <a:gd name="connsiteX16" fmla="*/ 929111 w 1417346"/>
                <a:gd name="connsiteY16" fmla="*/ 14182 h 1277242"/>
                <a:gd name="connsiteX17" fmla="*/ 838367 w 1417346"/>
                <a:gd name="connsiteY17" fmla="*/ 15589 h 1277242"/>
                <a:gd name="connsiteX18" fmla="*/ 837365 w 1417346"/>
                <a:gd name="connsiteY18" fmla="*/ 165820 h 1277242"/>
                <a:gd name="connsiteX19" fmla="*/ 735310 w 1417346"/>
                <a:gd name="connsiteY19" fmla="*/ 163692 h 1277242"/>
                <a:gd name="connsiteX20" fmla="*/ 0 w 1417346"/>
                <a:gd name="connsiteY20" fmla="*/ 0 h 1277242"/>
                <a:gd name="connsiteX0" fmla="*/ 0 w 1417346"/>
                <a:gd name="connsiteY0" fmla="*/ 0 h 1277242"/>
                <a:gd name="connsiteX1" fmla="*/ 821964 w 1417346"/>
                <a:gd name="connsiteY1" fmla="*/ 1020879 h 1277242"/>
                <a:gd name="connsiteX2" fmla="*/ 819921 w 1417346"/>
                <a:gd name="connsiteY2" fmla="*/ 917878 h 1277242"/>
                <a:gd name="connsiteX3" fmla="*/ 1085007 w 1417346"/>
                <a:gd name="connsiteY3" fmla="*/ 926426 h 1277242"/>
                <a:gd name="connsiteX4" fmla="*/ 1088753 w 1417346"/>
                <a:gd name="connsiteY4" fmla="*/ 1115844 h 1277242"/>
                <a:gd name="connsiteX5" fmla="*/ 1416410 w 1417346"/>
                <a:gd name="connsiteY5" fmla="*/ 1277242 h 1277242"/>
                <a:gd name="connsiteX6" fmla="*/ 1417346 w 1417346"/>
                <a:gd name="connsiteY6" fmla="*/ 806633 h 1277242"/>
                <a:gd name="connsiteX7" fmla="*/ 837131 w 1417346"/>
                <a:gd name="connsiteY7" fmla="*/ 796449 h 1277242"/>
                <a:gd name="connsiteX8" fmla="*/ 833063 w 1417346"/>
                <a:gd name="connsiteY8" fmla="*/ 657037 h 1277242"/>
                <a:gd name="connsiteX9" fmla="*/ 1252513 w 1417346"/>
                <a:gd name="connsiteY9" fmla="*/ 657072 h 1277242"/>
                <a:gd name="connsiteX10" fmla="*/ 1245680 w 1417346"/>
                <a:gd name="connsiteY10" fmla="*/ 526176 h 1277242"/>
                <a:gd name="connsiteX11" fmla="*/ 1022597 w 1417346"/>
                <a:gd name="connsiteY11" fmla="*/ 529179 h 1277242"/>
                <a:gd name="connsiteX12" fmla="*/ 919950 w 1417346"/>
                <a:gd name="connsiteY12" fmla="*/ 481733 h 1277242"/>
                <a:gd name="connsiteX13" fmla="*/ 863000 w 1417346"/>
                <a:gd name="connsiteY13" fmla="*/ 406220 h 1277242"/>
                <a:gd name="connsiteX14" fmla="*/ 859860 w 1417346"/>
                <a:gd name="connsiteY14" fmla="*/ 250977 h 1277242"/>
                <a:gd name="connsiteX15" fmla="*/ 930451 w 1417346"/>
                <a:gd name="connsiteY15" fmla="*/ 249575 h 1277242"/>
                <a:gd name="connsiteX16" fmla="*/ 929111 w 1417346"/>
                <a:gd name="connsiteY16" fmla="*/ 14182 h 1277242"/>
                <a:gd name="connsiteX17" fmla="*/ 838367 w 1417346"/>
                <a:gd name="connsiteY17" fmla="*/ 15589 h 1277242"/>
                <a:gd name="connsiteX18" fmla="*/ 837365 w 1417346"/>
                <a:gd name="connsiteY18" fmla="*/ 165820 h 1277242"/>
                <a:gd name="connsiteX19" fmla="*/ 0 w 1417346"/>
                <a:gd name="connsiteY19" fmla="*/ 0 h 1277242"/>
                <a:gd name="connsiteX0" fmla="*/ 0 w 1417346"/>
                <a:gd name="connsiteY0" fmla="*/ 71110 h 1348352"/>
                <a:gd name="connsiteX1" fmla="*/ 821964 w 1417346"/>
                <a:gd name="connsiteY1" fmla="*/ 1091989 h 1348352"/>
                <a:gd name="connsiteX2" fmla="*/ 819921 w 1417346"/>
                <a:gd name="connsiteY2" fmla="*/ 988988 h 1348352"/>
                <a:gd name="connsiteX3" fmla="*/ 1085007 w 1417346"/>
                <a:gd name="connsiteY3" fmla="*/ 997536 h 1348352"/>
                <a:gd name="connsiteX4" fmla="*/ 1088753 w 1417346"/>
                <a:gd name="connsiteY4" fmla="*/ 1186954 h 1348352"/>
                <a:gd name="connsiteX5" fmla="*/ 1416410 w 1417346"/>
                <a:gd name="connsiteY5" fmla="*/ 1348352 h 1348352"/>
                <a:gd name="connsiteX6" fmla="*/ 1417346 w 1417346"/>
                <a:gd name="connsiteY6" fmla="*/ 877743 h 1348352"/>
                <a:gd name="connsiteX7" fmla="*/ 837131 w 1417346"/>
                <a:gd name="connsiteY7" fmla="*/ 867559 h 1348352"/>
                <a:gd name="connsiteX8" fmla="*/ 833063 w 1417346"/>
                <a:gd name="connsiteY8" fmla="*/ 728147 h 1348352"/>
                <a:gd name="connsiteX9" fmla="*/ 1252513 w 1417346"/>
                <a:gd name="connsiteY9" fmla="*/ 728182 h 1348352"/>
                <a:gd name="connsiteX10" fmla="*/ 1245680 w 1417346"/>
                <a:gd name="connsiteY10" fmla="*/ 597286 h 1348352"/>
                <a:gd name="connsiteX11" fmla="*/ 1022597 w 1417346"/>
                <a:gd name="connsiteY11" fmla="*/ 600289 h 1348352"/>
                <a:gd name="connsiteX12" fmla="*/ 919950 w 1417346"/>
                <a:gd name="connsiteY12" fmla="*/ 552843 h 1348352"/>
                <a:gd name="connsiteX13" fmla="*/ 863000 w 1417346"/>
                <a:gd name="connsiteY13" fmla="*/ 477330 h 1348352"/>
                <a:gd name="connsiteX14" fmla="*/ 859860 w 1417346"/>
                <a:gd name="connsiteY14" fmla="*/ 322087 h 1348352"/>
                <a:gd name="connsiteX15" fmla="*/ 930451 w 1417346"/>
                <a:gd name="connsiteY15" fmla="*/ 320685 h 1348352"/>
                <a:gd name="connsiteX16" fmla="*/ 929111 w 1417346"/>
                <a:gd name="connsiteY16" fmla="*/ 85292 h 1348352"/>
                <a:gd name="connsiteX17" fmla="*/ 838367 w 1417346"/>
                <a:gd name="connsiteY17" fmla="*/ 86699 h 1348352"/>
                <a:gd name="connsiteX18" fmla="*/ 0 w 1417346"/>
                <a:gd name="connsiteY18" fmla="*/ 71110 h 1348352"/>
                <a:gd name="connsiteX0" fmla="*/ 0 w 1417346"/>
                <a:gd name="connsiteY0" fmla="*/ 0 h 1277242"/>
                <a:gd name="connsiteX1" fmla="*/ 821964 w 1417346"/>
                <a:gd name="connsiteY1" fmla="*/ 1020879 h 1277242"/>
                <a:gd name="connsiteX2" fmla="*/ 819921 w 1417346"/>
                <a:gd name="connsiteY2" fmla="*/ 917878 h 1277242"/>
                <a:gd name="connsiteX3" fmla="*/ 1085007 w 1417346"/>
                <a:gd name="connsiteY3" fmla="*/ 926426 h 1277242"/>
                <a:gd name="connsiteX4" fmla="*/ 1088753 w 1417346"/>
                <a:gd name="connsiteY4" fmla="*/ 1115844 h 1277242"/>
                <a:gd name="connsiteX5" fmla="*/ 1416410 w 1417346"/>
                <a:gd name="connsiteY5" fmla="*/ 1277242 h 1277242"/>
                <a:gd name="connsiteX6" fmla="*/ 1417346 w 1417346"/>
                <a:gd name="connsiteY6" fmla="*/ 806633 h 1277242"/>
                <a:gd name="connsiteX7" fmla="*/ 837131 w 1417346"/>
                <a:gd name="connsiteY7" fmla="*/ 796449 h 1277242"/>
                <a:gd name="connsiteX8" fmla="*/ 833063 w 1417346"/>
                <a:gd name="connsiteY8" fmla="*/ 657037 h 1277242"/>
                <a:gd name="connsiteX9" fmla="*/ 1252513 w 1417346"/>
                <a:gd name="connsiteY9" fmla="*/ 657072 h 1277242"/>
                <a:gd name="connsiteX10" fmla="*/ 1245680 w 1417346"/>
                <a:gd name="connsiteY10" fmla="*/ 526176 h 1277242"/>
                <a:gd name="connsiteX11" fmla="*/ 1022597 w 1417346"/>
                <a:gd name="connsiteY11" fmla="*/ 529179 h 1277242"/>
                <a:gd name="connsiteX12" fmla="*/ 919950 w 1417346"/>
                <a:gd name="connsiteY12" fmla="*/ 481733 h 1277242"/>
                <a:gd name="connsiteX13" fmla="*/ 863000 w 1417346"/>
                <a:gd name="connsiteY13" fmla="*/ 406220 h 1277242"/>
                <a:gd name="connsiteX14" fmla="*/ 859860 w 1417346"/>
                <a:gd name="connsiteY14" fmla="*/ 250977 h 1277242"/>
                <a:gd name="connsiteX15" fmla="*/ 930451 w 1417346"/>
                <a:gd name="connsiteY15" fmla="*/ 249575 h 1277242"/>
                <a:gd name="connsiteX16" fmla="*/ 929111 w 1417346"/>
                <a:gd name="connsiteY16" fmla="*/ 14182 h 1277242"/>
                <a:gd name="connsiteX17" fmla="*/ 0 w 1417346"/>
                <a:gd name="connsiteY17" fmla="*/ 0 h 1277242"/>
                <a:gd name="connsiteX0" fmla="*/ 0 w 643494"/>
                <a:gd name="connsiteY0" fmla="*/ 0 h 2418315"/>
                <a:gd name="connsiteX1" fmla="*/ 48112 w 643494"/>
                <a:gd name="connsiteY1" fmla="*/ 2161952 h 2418315"/>
                <a:gd name="connsiteX2" fmla="*/ 46069 w 643494"/>
                <a:gd name="connsiteY2" fmla="*/ 2058951 h 2418315"/>
                <a:gd name="connsiteX3" fmla="*/ 311155 w 643494"/>
                <a:gd name="connsiteY3" fmla="*/ 2067499 h 2418315"/>
                <a:gd name="connsiteX4" fmla="*/ 314901 w 643494"/>
                <a:gd name="connsiteY4" fmla="*/ 2256917 h 2418315"/>
                <a:gd name="connsiteX5" fmla="*/ 642558 w 643494"/>
                <a:gd name="connsiteY5" fmla="*/ 2418315 h 2418315"/>
                <a:gd name="connsiteX6" fmla="*/ 643494 w 643494"/>
                <a:gd name="connsiteY6" fmla="*/ 1947706 h 2418315"/>
                <a:gd name="connsiteX7" fmla="*/ 63279 w 643494"/>
                <a:gd name="connsiteY7" fmla="*/ 1937522 h 2418315"/>
                <a:gd name="connsiteX8" fmla="*/ 59211 w 643494"/>
                <a:gd name="connsiteY8" fmla="*/ 1798110 h 2418315"/>
                <a:gd name="connsiteX9" fmla="*/ 478661 w 643494"/>
                <a:gd name="connsiteY9" fmla="*/ 1798145 h 2418315"/>
                <a:gd name="connsiteX10" fmla="*/ 471828 w 643494"/>
                <a:gd name="connsiteY10" fmla="*/ 1667249 h 2418315"/>
                <a:gd name="connsiteX11" fmla="*/ 248745 w 643494"/>
                <a:gd name="connsiteY11" fmla="*/ 1670252 h 2418315"/>
                <a:gd name="connsiteX12" fmla="*/ 146098 w 643494"/>
                <a:gd name="connsiteY12" fmla="*/ 1622806 h 2418315"/>
                <a:gd name="connsiteX13" fmla="*/ 89148 w 643494"/>
                <a:gd name="connsiteY13" fmla="*/ 1547293 h 2418315"/>
                <a:gd name="connsiteX14" fmla="*/ 86008 w 643494"/>
                <a:gd name="connsiteY14" fmla="*/ 1392050 h 2418315"/>
                <a:gd name="connsiteX15" fmla="*/ 156599 w 643494"/>
                <a:gd name="connsiteY15" fmla="*/ 1390648 h 2418315"/>
                <a:gd name="connsiteX16" fmla="*/ 155259 w 643494"/>
                <a:gd name="connsiteY16" fmla="*/ 1155255 h 2418315"/>
                <a:gd name="connsiteX17" fmla="*/ 0 w 643494"/>
                <a:gd name="connsiteY17" fmla="*/ 0 h 2418315"/>
                <a:gd name="connsiteX0" fmla="*/ 0 w 952587"/>
                <a:gd name="connsiteY0" fmla="*/ 24869 h 2443184"/>
                <a:gd name="connsiteX1" fmla="*/ 48112 w 952587"/>
                <a:gd name="connsiteY1" fmla="*/ 2186821 h 2443184"/>
                <a:gd name="connsiteX2" fmla="*/ 46069 w 952587"/>
                <a:gd name="connsiteY2" fmla="*/ 2083820 h 2443184"/>
                <a:gd name="connsiteX3" fmla="*/ 311155 w 952587"/>
                <a:gd name="connsiteY3" fmla="*/ 2092368 h 2443184"/>
                <a:gd name="connsiteX4" fmla="*/ 314901 w 952587"/>
                <a:gd name="connsiteY4" fmla="*/ 2281786 h 2443184"/>
                <a:gd name="connsiteX5" fmla="*/ 642558 w 952587"/>
                <a:gd name="connsiteY5" fmla="*/ 2443184 h 2443184"/>
                <a:gd name="connsiteX6" fmla="*/ 643494 w 952587"/>
                <a:gd name="connsiteY6" fmla="*/ 1972575 h 2443184"/>
                <a:gd name="connsiteX7" fmla="*/ 63279 w 952587"/>
                <a:gd name="connsiteY7" fmla="*/ 1962391 h 2443184"/>
                <a:gd name="connsiteX8" fmla="*/ 59211 w 952587"/>
                <a:gd name="connsiteY8" fmla="*/ 1822979 h 2443184"/>
                <a:gd name="connsiteX9" fmla="*/ 478661 w 952587"/>
                <a:gd name="connsiteY9" fmla="*/ 1823014 h 2443184"/>
                <a:gd name="connsiteX10" fmla="*/ 471828 w 952587"/>
                <a:gd name="connsiteY10" fmla="*/ 1692118 h 2443184"/>
                <a:gd name="connsiteX11" fmla="*/ 248745 w 952587"/>
                <a:gd name="connsiteY11" fmla="*/ 1695121 h 2443184"/>
                <a:gd name="connsiteX12" fmla="*/ 146098 w 952587"/>
                <a:gd name="connsiteY12" fmla="*/ 1647675 h 2443184"/>
                <a:gd name="connsiteX13" fmla="*/ 89148 w 952587"/>
                <a:gd name="connsiteY13" fmla="*/ 1572162 h 2443184"/>
                <a:gd name="connsiteX14" fmla="*/ 86008 w 952587"/>
                <a:gd name="connsiteY14" fmla="*/ 1416919 h 2443184"/>
                <a:gd name="connsiteX15" fmla="*/ 156599 w 952587"/>
                <a:gd name="connsiteY15" fmla="*/ 1415517 h 2443184"/>
                <a:gd name="connsiteX16" fmla="*/ 952587 w 952587"/>
                <a:gd name="connsiteY16" fmla="*/ 0 h 2443184"/>
                <a:gd name="connsiteX17" fmla="*/ 0 w 952587"/>
                <a:gd name="connsiteY17" fmla="*/ 24869 h 2443184"/>
                <a:gd name="connsiteX0" fmla="*/ 0 w 952587"/>
                <a:gd name="connsiteY0" fmla="*/ 0 h 2449577"/>
                <a:gd name="connsiteX1" fmla="*/ 48112 w 952587"/>
                <a:gd name="connsiteY1" fmla="*/ 2193214 h 2449577"/>
                <a:gd name="connsiteX2" fmla="*/ 46069 w 952587"/>
                <a:gd name="connsiteY2" fmla="*/ 2090213 h 2449577"/>
                <a:gd name="connsiteX3" fmla="*/ 311155 w 952587"/>
                <a:gd name="connsiteY3" fmla="*/ 2098761 h 2449577"/>
                <a:gd name="connsiteX4" fmla="*/ 314901 w 952587"/>
                <a:gd name="connsiteY4" fmla="*/ 2288179 h 2449577"/>
                <a:gd name="connsiteX5" fmla="*/ 642558 w 952587"/>
                <a:gd name="connsiteY5" fmla="*/ 2449577 h 2449577"/>
                <a:gd name="connsiteX6" fmla="*/ 643494 w 952587"/>
                <a:gd name="connsiteY6" fmla="*/ 1978968 h 2449577"/>
                <a:gd name="connsiteX7" fmla="*/ 63279 w 952587"/>
                <a:gd name="connsiteY7" fmla="*/ 1968784 h 2449577"/>
                <a:gd name="connsiteX8" fmla="*/ 59211 w 952587"/>
                <a:gd name="connsiteY8" fmla="*/ 1829372 h 2449577"/>
                <a:gd name="connsiteX9" fmla="*/ 478661 w 952587"/>
                <a:gd name="connsiteY9" fmla="*/ 1829407 h 2449577"/>
                <a:gd name="connsiteX10" fmla="*/ 471828 w 952587"/>
                <a:gd name="connsiteY10" fmla="*/ 1698511 h 2449577"/>
                <a:gd name="connsiteX11" fmla="*/ 248745 w 952587"/>
                <a:gd name="connsiteY11" fmla="*/ 1701514 h 2449577"/>
                <a:gd name="connsiteX12" fmla="*/ 146098 w 952587"/>
                <a:gd name="connsiteY12" fmla="*/ 1654068 h 2449577"/>
                <a:gd name="connsiteX13" fmla="*/ 89148 w 952587"/>
                <a:gd name="connsiteY13" fmla="*/ 1578555 h 2449577"/>
                <a:gd name="connsiteX14" fmla="*/ 86008 w 952587"/>
                <a:gd name="connsiteY14" fmla="*/ 1423312 h 2449577"/>
                <a:gd name="connsiteX15" fmla="*/ 156599 w 952587"/>
                <a:gd name="connsiteY15" fmla="*/ 1421910 h 2449577"/>
                <a:gd name="connsiteX16" fmla="*/ 952587 w 952587"/>
                <a:gd name="connsiteY16" fmla="*/ 6393 h 2449577"/>
                <a:gd name="connsiteX17" fmla="*/ 0 w 952587"/>
                <a:gd name="connsiteY17" fmla="*/ 0 h 2449577"/>
                <a:gd name="connsiteX0" fmla="*/ 0 w 969560"/>
                <a:gd name="connsiteY0" fmla="*/ 0 h 2449577"/>
                <a:gd name="connsiteX1" fmla="*/ 48112 w 969560"/>
                <a:gd name="connsiteY1" fmla="*/ 2193214 h 2449577"/>
                <a:gd name="connsiteX2" fmla="*/ 46069 w 969560"/>
                <a:gd name="connsiteY2" fmla="*/ 2090213 h 2449577"/>
                <a:gd name="connsiteX3" fmla="*/ 311155 w 969560"/>
                <a:gd name="connsiteY3" fmla="*/ 2098761 h 2449577"/>
                <a:gd name="connsiteX4" fmla="*/ 314901 w 969560"/>
                <a:gd name="connsiteY4" fmla="*/ 2288179 h 2449577"/>
                <a:gd name="connsiteX5" fmla="*/ 642558 w 969560"/>
                <a:gd name="connsiteY5" fmla="*/ 2449577 h 2449577"/>
                <a:gd name="connsiteX6" fmla="*/ 643494 w 969560"/>
                <a:gd name="connsiteY6" fmla="*/ 1978968 h 2449577"/>
                <a:gd name="connsiteX7" fmla="*/ 63279 w 969560"/>
                <a:gd name="connsiteY7" fmla="*/ 1968784 h 2449577"/>
                <a:gd name="connsiteX8" fmla="*/ 59211 w 969560"/>
                <a:gd name="connsiteY8" fmla="*/ 1829372 h 2449577"/>
                <a:gd name="connsiteX9" fmla="*/ 478661 w 969560"/>
                <a:gd name="connsiteY9" fmla="*/ 1829407 h 2449577"/>
                <a:gd name="connsiteX10" fmla="*/ 471828 w 969560"/>
                <a:gd name="connsiteY10" fmla="*/ 1698511 h 2449577"/>
                <a:gd name="connsiteX11" fmla="*/ 248745 w 969560"/>
                <a:gd name="connsiteY11" fmla="*/ 1701514 h 2449577"/>
                <a:gd name="connsiteX12" fmla="*/ 146098 w 969560"/>
                <a:gd name="connsiteY12" fmla="*/ 1654068 h 2449577"/>
                <a:gd name="connsiteX13" fmla="*/ 89148 w 969560"/>
                <a:gd name="connsiteY13" fmla="*/ 1578555 h 2449577"/>
                <a:gd name="connsiteX14" fmla="*/ 86008 w 969560"/>
                <a:gd name="connsiteY14" fmla="*/ 1423312 h 2449577"/>
                <a:gd name="connsiteX15" fmla="*/ 969560 w 969560"/>
                <a:gd name="connsiteY15" fmla="*/ 265239 h 2449577"/>
                <a:gd name="connsiteX16" fmla="*/ 952587 w 969560"/>
                <a:gd name="connsiteY16" fmla="*/ 6393 h 2449577"/>
                <a:gd name="connsiteX17" fmla="*/ 0 w 969560"/>
                <a:gd name="connsiteY17" fmla="*/ 0 h 2449577"/>
                <a:gd name="connsiteX0" fmla="*/ 0 w 961904"/>
                <a:gd name="connsiteY0" fmla="*/ 0 h 2449577"/>
                <a:gd name="connsiteX1" fmla="*/ 48112 w 961904"/>
                <a:gd name="connsiteY1" fmla="*/ 2193214 h 2449577"/>
                <a:gd name="connsiteX2" fmla="*/ 46069 w 961904"/>
                <a:gd name="connsiteY2" fmla="*/ 2090213 h 2449577"/>
                <a:gd name="connsiteX3" fmla="*/ 311155 w 961904"/>
                <a:gd name="connsiteY3" fmla="*/ 2098761 h 2449577"/>
                <a:gd name="connsiteX4" fmla="*/ 314901 w 961904"/>
                <a:gd name="connsiteY4" fmla="*/ 2288179 h 2449577"/>
                <a:gd name="connsiteX5" fmla="*/ 642558 w 961904"/>
                <a:gd name="connsiteY5" fmla="*/ 2449577 h 2449577"/>
                <a:gd name="connsiteX6" fmla="*/ 643494 w 961904"/>
                <a:gd name="connsiteY6" fmla="*/ 1978968 h 2449577"/>
                <a:gd name="connsiteX7" fmla="*/ 63279 w 961904"/>
                <a:gd name="connsiteY7" fmla="*/ 1968784 h 2449577"/>
                <a:gd name="connsiteX8" fmla="*/ 59211 w 961904"/>
                <a:gd name="connsiteY8" fmla="*/ 1829372 h 2449577"/>
                <a:gd name="connsiteX9" fmla="*/ 478661 w 961904"/>
                <a:gd name="connsiteY9" fmla="*/ 1829407 h 2449577"/>
                <a:gd name="connsiteX10" fmla="*/ 471828 w 961904"/>
                <a:gd name="connsiteY10" fmla="*/ 1698511 h 2449577"/>
                <a:gd name="connsiteX11" fmla="*/ 248745 w 961904"/>
                <a:gd name="connsiteY11" fmla="*/ 1701514 h 2449577"/>
                <a:gd name="connsiteX12" fmla="*/ 146098 w 961904"/>
                <a:gd name="connsiteY12" fmla="*/ 1654068 h 2449577"/>
                <a:gd name="connsiteX13" fmla="*/ 89148 w 961904"/>
                <a:gd name="connsiteY13" fmla="*/ 1578555 h 2449577"/>
                <a:gd name="connsiteX14" fmla="*/ 86008 w 961904"/>
                <a:gd name="connsiteY14" fmla="*/ 1423312 h 2449577"/>
                <a:gd name="connsiteX15" fmla="*/ 961904 w 961904"/>
                <a:gd name="connsiteY15" fmla="*/ 398110 h 2449577"/>
                <a:gd name="connsiteX16" fmla="*/ 952587 w 961904"/>
                <a:gd name="connsiteY16" fmla="*/ 6393 h 2449577"/>
                <a:gd name="connsiteX17" fmla="*/ 0 w 961904"/>
                <a:gd name="connsiteY17" fmla="*/ 0 h 2449577"/>
                <a:gd name="connsiteX0" fmla="*/ 0 w 961904"/>
                <a:gd name="connsiteY0" fmla="*/ 0 h 2449577"/>
                <a:gd name="connsiteX1" fmla="*/ 48112 w 961904"/>
                <a:gd name="connsiteY1" fmla="*/ 2193214 h 2449577"/>
                <a:gd name="connsiteX2" fmla="*/ 46069 w 961904"/>
                <a:gd name="connsiteY2" fmla="*/ 2090213 h 2449577"/>
                <a:gd name="connsiteX3" fmla="*/ 311155 w 961904"/>
                <a:gd name="connsiteY3" fmla="*/ 2098761 h 2449577"/>
                <a:gd name="connsiteX4" fmla="*/ 314901 w 961904"/>
                <a:gd name="connsiteY4" fmla="*/ 2288179 h 2449577"/>
                <a:gd name="connsiteX5" fmla="*/ 642558 w 961904"/>
                <a:gd name="connsiteY5" fmla="*/ 2449577 h 2449577"/>
                <a:gd name="connsiteX6" fmla="*/ 643494 w 961904"/>
                <a:gd name="connsiteY6" fmla="*/ 1978968 h 2449577"/>
                <a:gd name="connsiteX7" fmla="*/ 63279 w 961904"/>
                <a:gd name="connsiteY7" fmla="*/ 1968784 h 2449577"/>
                <a:gd name="connsiteX8" fmla="*/ 59211 w 961904"/>
                <a:gd name="connsiteY8" fmla="*/ 1829372 h 2449577"/>
                <a:gd name="connsiteX9" fmla="*/ 478661 w 961904"/>
                <a:gd name="connsiteY9" fmla="*/ 1829407 h 2449577"/>
                <a:gd name="connsiteX10" fmla="*/ 471828 w 961904"/>
                <a:gd name="connsiteY10" fmla="*/ 1698511 h 2449577"/>
                <a:gd name="connsiteX11" fmla="*/ 248745 w 961904"/>
                <a:gd name="connsiteY11" fmla="*/ 1701514 h 2449577"/>
                <a:gd name="connsiteX12" fmla="*/ 146098 w 961904"/>
                <a:gd name="connsiteY12" fmla="*/ 1654068 h 2449577"/>
                <a:gd name="connsiteX13" fmla="*/ 89148 w 961904"/>
                <a:gd name="connsiteY13" fmla="*/ 1578555 h 2449577"/>
                <a:gd name="connsiteX14" fmla="*/ 836424 w 961904"/>
                <a:gd name="connsiteY14" fmla="*/ 407322 h 2449577"/>
                <a:gd name="connsiteX15" fmla="*/ 961904 w 961904"/>
                <a:gd name="connsiteY15" fmla="*/ 398110 h 2449577"/>
                <a:gd name="connsiteX16" fmla="*/ 952587 w 961904"/>
                <a:gd name="connsiteY16" fmla="*/ 6393 h 2449577"/>
                <a:gd name="connsiteX17" fmla="*/ 0 w 961904"/>
                <a:gd name="connsiteY17" fmla="*/ 0 h 2449577"/>
                <a:gd name="connsiteX0" fmla="*/ 0 w 961904"/>
                <a:gd name="connsiteY0" fmla="*/ 0 h 2449577"/>
                <a:gd name="connsiteX1" fmla="*/ 48112 w 961904"/>
                <a:gd name="connsiteY1" fmla="*/ 2193214 h 2449577"/>
                <a:gd name="connsiteX2" fmla="*/ 46069 w 961904"/>
                <a:gd name="connsiteY2" fmla="*/ 2090213 h 2449577"/>
                <a:gd name="connsiteX3" fmla="*/ 311155 w 961904"/>
                <a:gd name="connsiteY3" fmla="*/ 2098761 h 2449577"/>
                <a:gd name="connsiteX4" fmla="*/ 314901 w 961904"/>
                <a:gd name="connsiteY4" fmla="*/ 2288179 h 2449577"/>
                <a:gd name="connsiteX5" fmla="*/ 642558 w 961904"/>
                <a:gd name="connsiteY5" fmla="*/ 2449577 h 2449577"/>
                <a:gd name="connsiteX6" fmla="*/ 643494 w 961904"/>
                <a:gd name="connsiteY6" fmla="*/ 1978968 h 2449577"/>
                <a:gd name="connsiteX7" fmla="*/ 63279 w 961904"/>
                <a:gd name="connsiteY7" fmla="*/ 1968784 h 2449577"/>
                <a:gd name="connsiteX8" fmla="*/ 59211 w 961904"/>
                <a:gd name="connsiteY8" fmla="*/ 1829372 h 2449577"/>
                <a:gd name="connsiteX9" fmla="*/ 478661 w 961904"/>
                <a:gd name="connsiteY9" fmla="*/ 1829407 h 2449577"/>
                <a:gd name="connsiteX10" fmla="*/ 471828 w 961904"/>
                <a:gd name="connsiteY10" fmla="*/ 1698511 h 2449577"/>
                <a:gd name="connsiteX11" fmla="*/ 248745 w 961904"/>
                <a:gd name="connsiteY11" fmla="*/ 1701514 h 2449577"/>
                <a:gd name="connsiteX12" fmla="*/ 146098 w 961904"/>
                <a:gd name="connsiteY12" fmla="*/ 1654068 h 2449577"/>
                <a:gd name="connsiteX13" fmla="*/ 722314 w 961904"/>
                <a:gd name="connsiteY13" fmla="*/ 359364 h 2449577"/>
                <a:gd name="connsiteX14" fmla="*/ 836424 w 961904"/>
                <a:gd name="connsiteY14" fmla="*/ 407322 h 2449577"/>
                <a:gd name="connsiteX15" fmla="*/ 961904 w 961904"/>
                <a:gd name="connsiteY15" fmla="*/ 398110 h 2449577"/>
                <a:gd name="connsiteX16" fmla="*/ 952587 w 961904"/>
                <a:gd name="connsiteY16" fmla="*/ 6393 h 2449577"/>
                <a:gd name="connsiteX17" fmla="*/ 0 w 961904"/>
                <a:gd name="connsiteY17" fmla="*/ 0 h 2449577"/>
                <a:gd name="connsiteX0" fmla="*/ 0 w 961904"/>
                <a:gd name="connsiteY0" fmla="*/ 0 h 2449577"/>
                <a:gd name="connsiteX1" fmla="*/ 48112 w 961904"/>
                <a:gd name="connsiteY1" fmla="*/ 2193214 h 2449577"/>
                <a:gd name="connsiteX2" fmla="*/ 46069 w 961904"/>
                <a:gd name="connsiteY2" fmla="*/ 2090213 h 2449577"/>
                <a:gd name="connsiteX3" fmla="*/ 311155 w 961904"/>
                <a:gd name="connsiteY3" fmla="*/ 2098761 h 2449577"/>
                <a:gd name="connsiteX4" fmla="*/ 314901 w 961904"/>
                <a:gd name="connsiteY4" fmla="*/ 2288179 h 2449577"/>
                <a:gd name="connsiteX5" fmla="*/ 642558 w 961904"/>
                <a:gd name="connsiteY5" fmla="*/ 2449577 h 2449577"/>
                <a:gd name="connsiteX6" fmla="*/ 643494 w 961904"/>
                <a:gd name="connsiteY6" fmla="*/ 1978968 h 2449577"/>
                <a:gd name="connsiteX7" fmla="*/ 63279 w 961904"/>
                <a:gd name="connsiteY7" fmla="*/ 1968784 h 2449577"/>
                <a:gd name="connsiteX8" fmla="*/ 59211 w 961904"/>
                <a:gd name="connsiteY8" fmla="*/ 1829372 h 2449577"/>
                <a:gd name="connsiteX9" fmla="*/ 478661 w 961904"/>
                <a:gd name="connsiteY9" fmla="*/ 1829407 h 2449577"/>
                <a:gd name="connsiteX10" fmla="*/ 471828 w 961904"/>
                <a:gd name="connsiteY10" fmla="*/ 1698511 h 2449577"/>
                <a:gd name="connsiteX11" fmla="*/ 248745 w 961904"/>
                <a:gd name="connsiteY11" fmla="*/ 1701514 h 2449577"/>
                <a:gd name="connsiteX12" fmla="*/ 615123 w 961904"/>
                <a:gd name="connsiteY12" fmla="*/ 419248 h 2449577"/>
                <a:gd name="connsiteX13" fmla="*/ 722314 w 961904"/>
                <a:gd name="connsiteY13" fmla="*/ 359364 h 2449577"/>
                <a:gd name="connsiteX14" fmla="*/ 836424 w 961904"/>
                <a:gd name="connsiteY14" fmla="*/ 407322 h 2449577"/>
                <a:gd name="connsiteX15" fmla="*/ 961904 w 961904"/>
                <a:gd name="connsiteY15" fmla="*/ 398110 h 2449577"/>
                <a:gd name="connsiteX16" fmla="*/ 952587 w 961904"/>
                <a:gd name="connsiteY16" fmla="*/ 6393 h 2449577"/>
                <a:gd name="connsiteX17" fmla="*/ 0 w 961904"/>
                <a:gd name="connsiteY17" fmla="*/ 0 h 2449577"/>
                <a:gd name="connsiteX0" fmla="*/ 0 w 961904"/>
                <a:gd name="connsiteY0" fmla="*/ 0 h 2449577"/>
                <a:gd name="connsiteX1" fmla="*/ 48112 w 961904"/>
                <a:gd name="connsiteY1" fmla="*/ 2193214 h 2449577"/>
                <a:gd name="connsiteX2" fmla="*/ 46069 w 961904"/>
                <a:gd name="connsiteY2" fmla="*/ 2090213 h 2449577"/>
                <a:gd name="connsiteX3" fmla="*/ 311155 w 961904"/>
                <a:gd name="connsiteY3" fmla="*/ 2098761 h 2449577"/>
                <a:gd name="connsiteX4" fmla="*/ 314901 w 961904"/>
                <a:gd name="connsiteY4" fmla="*/ 2288179 h 2449577"/>
                <a:gd name="connsiteX5" fmla="*/ 642558 w 961904"/>
                <a:gd name="connsiteY5" fmla="*/ 2449577 h 2449577"/>
                <a:gd name="connsiteX6" fmla="*/ 643494 w 961904"/>
                <a:gd name="connsiteY6" fmla="*/ 1978968 h 2449577"/>
                <a:gd name="connsiteX7" fmla="*/ 63279 w 961904"/>
                <a:gd name="connsiteY7" fmla="*/ 1968784 h 2449577"/>
                <a:gd name="connsiteX8" fmla="*/ 59211 w 961904"/>
                <a:gd name="connsiteY8" fmla="*/ 1829372 h 2449577"/>
                <a:gd name="connsiteX9" fmla="*/ 478661 w 961904"/>
                <a:gd name="connsiteY9" fmla="*/ 1829407 h 2449577"/>
                <a:gd name="connsiteX10" fmla="*/ 471828 w 961904"/>
                <a:gd name="connsiteY10" fmla="*/ 1698511 h 2449577"/>
                <a:gd name="connsiteX11" fmla="*/ 248745 w 961904"/>
                <a:gd name="connsiteY11" fmla="*/ 1701514 h 2449577"/>
                <a:gd name="connsiteX12" fmla="*/ 576142 w 961904"/>
                <a:gd name="connsiteY12" fmla="*/ 434889 h 2449577"/>
                <a:gd name="connsiteX13" fmla="*/ 722314 w 961904"/>
                <a:gd name="connsiteY13" fmla="*/ 359364 h 2449577"/>
                <a:gd name="connsiteX14" fmla="*/ 836424 w 961904"/>
                <a:gd name="connsiteY14" fmla="*/ 407322 h 2449577"/>
                <a:gd name="connsiteX15" fmla="*/ 961904 w 961904"/>
                <a:gd name="connsiteY15" fmla="*/ 398110 h 2449577"/>
                <a:gd name="connsiteX16" fmla="*/ 952587 w 961904"/>
                <a:gd name="connsiteY16" fmla="*/ 6393 h 2449577"/>
                <a:gd name="connsiteX17" fmla="*/ 0 w 961904"/>
                <a:gd name="connsiteY17" fmla="*/ 0 h 2449577"/>
                <a:gd name="connsiteX0" fmla="*/ 0 w 961904"/>
                <a:gd name="connsiteY0" fmla="*/ 0 h 2449577"/>
                <a:gd name="connsiteX1" fmla="*/ 48112 w 961904"/>
                <a:gd name="connsiteY1" fmla="*/ 2193214 h 2449577"/>
                <a:gd name="connsiteX2" fmla="*/ 46069 w 961904"/>
                <a:gd name="connsiteY2" fmla="*/ 2090213 h 2449577"/>
                <a:gd name="connsiteX3" fmla="*/ 311155 w 961904"/>
                <a:gd name="connsiteY3" fmla="*/ 2098761 h 2449577"/>
                <a:gd name="connsiteX4" fmla="*/ 314901 w 961904"/>
                <a:gd name="connsiteY4" fmla="*/ 2288179 h 2449577"/>
                <a:gd name="connsiteX5" fmla="*/ 642558 w 961904"/>
                <a:gd name="connsiteY5" fmla="*/ 2449577 h 2449577"/>
                <a:gd name="connsiteX6" fmla="*/ 643494 w 961904"/>
                <a:gd name="connsiteY6" fmla="*/ 1978968 h 2449577"/>
                <a:gd name="connsiteX7" fmla="*/ 63279 w 961904"/>
                <a:gd name="connsiteY7" fmla="*/ 1968784 h 2449577"/>
                <a:gd name="connsiteX8" fmla="*/ 59211 w 961904"/>
                <a:gd name="connsiteY8" fmla="*/ 1829372 h 2449577"/>
                <a:gd name="connsiteX9" fmla="*/ 478661 w 961904"/>
                <a:gd name="connsiteY9" fmla="*/ 1829407 h 2449577"/>
                <a:gd name="connsiteX10" fmla="*/ 471828 w 961904"/>
                <a:gd name="connsiteY10" fmla="*/ 1698511 h 2449577"/>
                <a:gd name="connsiteX11" fmla="*/ 577087 w 961904"/>
                <a:gd name="connsiteY11" fmla="*/ 490141 h 2449577"/>
                <a:gd name="connsiteX12" fmla="*/ 576142 w 961904"/>
                <a:gd name="connsiteY12" fmla="*/ 434889 h 2449577"/>
                <a:gd name="connsiteX13" fmla="*/ 722314 w 961904"/>
                <a:gd name="connsiteY13" fmla="*/ 359364 h 2449577"/>
                <a:gd name="connsiteX14" fmla="*/ 836424 w 961904"/>
                <a:gd name="connsiteY14" fmla="*/ 407322 h 2449577"/>
                <a:gd name="connsiteX15" fmla="*/ 961904 w 961904"/>
                <a:gd name="connsiteY15" fmla="*/ 398110 h 2449577"/>
                <a:gd name="connsiteX16" fmla="*/ 952587 w 961904"/>
                <a:gd name="connsiteY16" fmla="*/ 6393 h 2449577"/>
                <a:gd name="connsiteX17" fmla="*/ 0 w 961904"/>
                <a:gd name="connsiteY17" fmla="*/ 0 h 2449577"/>
                <a:gd name="connsiteX0" fmla="*/ 0 w 961904"/>
                <a:gd name="connsiteY0" fmla="*/ 0 h 2449577"/>
                <a:gd name="connsiteX1" fmla="*/ 48112 w 961904"/>
                <a:gd name="connsiteY1" fmla="*/ 2193214 h 2449577"/>
                <a:gd name="connsiteX2" fmla="*/ 46069 w 961904"/>
                <a:gd name="connsiteY2" fmla="*/ 2090213 h 2449577"/>
                <a:gd name="connsiteX3" fmla="*/ 311155 w 961904"/>
                <a:gd name="connsiteY3" fmla="*/ 2098761 h 2449577"/>
                <a:gd name="connsiteX4" fmla="*/ 314901 w 961904"/>
                <a:gd name="connsiteY4" fmla="*/ 2288179 h 2449577"/>
                <a:gd name="connsiteX5" fmla="*/ 642558 w 961904"/>
                <a:gd name="connsiteY5" fmla="*/ 2449577 h 2449577"/>
                <a:gd name="connsiteX6" fmla="*/ 643494 w 961904"/>
                <a:gd name="connsiteY6" fmla="*/ 1978968 h 2449577"/>
                <a:gd name="connsiteX7" fmla="*/ 63279 w 961904"/>
                <a:gd name="connsiteY7" fmla="*/ 1968784 h 2449577"/>
                <a:gd name="connsiteX8" fmla="*/ 59211 w 961904"/>
                <a:gd name="connsiteY8" fmla="*/ 1829372 h 2449577"/>
                <a:gd name="connsiteX9" fmla="*/ 478661 w 961904"/>
                <a:gd name="connsiteY9" fmla="*/ 1829407 h 2449577"/>
                <a:gd name="connsiteX10" fmla="*/ 823657 w 961904"/>
                <a:gd name="connsiteY10" fmla="*/ 487138 h 2449577"/>
                <a:gd name="connsiteX11" fmla="*/ 577087 w 961904"/>
                <a:gd name="connsiteY11" fmla="*/ 490141 h 2449577"/>
                <a:gd name="connsiteX12" fmla="*/ 576142 w 961904"/>
                <a:gd name="connsiteY12" fmla="*/ 434889 h 2449577"/>
                <a:gd name="connsiteX13" fmla="*/ 722314 w 961904"/>
                <a:gd name="connsiteY13" fmla="*/ 359364 h 2449577"/>
                <a:gd name="connsiteX14" fmla="*/ 836424 w 961904"/>
                <a:gd name="connsiteY14" fmla="*/ 407322 h 2449577"/>
                <a:gd name="connsiteX15" fmla="*/ 961904 w 961904"/>
                <a:gd name="connsiteY15" fmla="*/ 398110 h 2449577"/>
                <a:gd name="connsiteX16" fmla="*/ 952587 w 961904"/>
                <a:gd name="connsiteY16" fmla="*/ 6393 h 2449577"/>
                <a:gd name="connsiteX17" fmla="*/ 0 w 961904"/>
                <a:gd name="connsiteY17" fmla="*/ 0 h 2449577"/>
                <a:gd name="connsiteX0" fmla="*/ 0 w 961904"/>
                <a:gd name="connsiteY0" fmla="*/ 0 h 2449577"/>
                <a:gd name="connsiteX1" fmla="*/ 48112 w 961904"/>
                <a:gd name="connsiteY1" fmla="*/ 2193214 h 2449577"/>
                <a:gd name="connsiteX2" fmla="*/ 46069 w 961904"/>
                <a:gd name="connsiteY2" fmla="*/ 2090213 h 2449577"/>
                <a:gd name="connsiteX3" fmla="*/ 311155 w 961904"/>
                <a:gd name="connsiteY3" fmla="*/ 2098761 h 2449577"/>
                <a:gd name="connsiteX4" fmla="*/ 314901 w 961904"/>
                <a:gd name="connsiteY4" fmla="*/ 2288179 h 2449577"/>
                <a:gd name="connsiteX5" fmla="*/ 642558 w 961904"/>
                <a:gd name="connsiteY5" fmla="*/ 2449577 h 2449577"/>
                <a:gd name="connsiteX6" fmla="*/ 643494 w 961904"/>
                <a:gd name="connsiteY6" fmla="*/ 1978968 h 2449577"/>
                <a:gd name="connsiteX7" fmla="*/ 63279 w 961904"/>
                <a:gd name="connsiteY7" fmla="*/ 1968784 h 2449577"/>
                <a:gd name="connsiteX8" fmla="*/ 59211 w 961904"/>
                <a:gd name="connsiteY8" fmla="*/ 1829372 h 2449577"/>
                <a:gd name="connsiteX9" fmla="*/ 846125 w 961904"/>
                <a:gd name="connsiteY9" fmla="*/ 602405 h 2449577"/>
                <a:gd name="connsiteX10" fmla="*/ 823657 w 961904"/>
                <a:gd name="connsiteY10" fmla="*/ 487138 h 2449577"/>
                <a:gd name="connsiteX11" fmla="*/ 577087 w 961904"/>
                <a:gd name="connsiteY11" fmla="*/ 490141 h 2449577"/>
                <a:gd name="connsiteX12" fmla="*/ 576142 w 961904"/>
                <a:gd name="connsiteY12" fmla="*/ 434889 h 2449577"/>
                <a:gd name="connsiteX13" fmla="*/ 722314 w 961904"/>
                <a:gd name="connsiteY13" fmla="*/ 359364 h 2449577"/>
                <a:gd name="connsiteX14" fmla="*/ 836424 w 961904"/>
                <a:gd name="connsiteY14" fmla="*/ 407322 h 2449577"/>
                <a:gd name="connsiteX15" fmla="*/ 961904 w 961904"/>
                <a:gd name="connsiteY15" fmla="*/ 398110 h 2449577"/>
                <a:gd name="connsiteX16" fmla="*/ 952587 w 961904"/>
                <a:gd name="connsiteY16" fmla="*/ 6393 h 2449577"/>
                <a:gd name="connsiteX17" fmla="*/ 0 w 961904"/>
                <a:gd name="connsiteY17" fmla="*/ 0 h 2449577"/>
                <a:gd name="connsiteX0" fmla="*/ 0 w 961904"/>
                <a:gd name="connsiteY0" fmla="*/ 0 h 2449577"/>
                <a:gd name="connsiteX1" fmla="*/ 48112 w 961904"/>
                <a:gd name="connsiteY1" fmla="*/ 2193214 h 2449577"/>
                <a:gd name="connsiteX2" fmla="*/ 46069 w 961904"/>
                <a:gd name="connsiteY2" fmla="*/ 2090213 h 2449577"/>
                <a:gd name="connsiteX3" fmla="*/ 311155 w 961904"/>
                <a:gd name="connsiteY3" fmla="*/ 2098761 h 2449577"/>
                <a:gd name="connsiteX4" fmla="*/ 314901 w 961904"/>
                <a:gd name="connsiteY4" fmla="*/ 2288179 h 2449577"/>
                <a:gd name="connsiteX5" fmla="*/ 642558 w 961904"/>
                <a:gd name="connsiteY5" fmla="*/ 2449577 h 2449577"/>
                <a:gd name="connsiteX6" fmla="*/ 643494 w 961904"/>
                <a:gd name="connsiteY6" fmla="*/ 1978968 h 2449577"/>
                <a:gd name="connsiteX7" fmla="*/ 63279 w 961904"/>
                <a:gd name="connsiteY7" fmla="*/ 1968784 h 2449577"/>
                <a:gd name="connsiteX8" fmla="*/ 846125 w 961904"/>
                <a:gd name="connsiteY8" fmla="*/ 602405 h 2449577"/>
                <a:gd name="connsiteX9" fmla="*/ 823657 w 961904"/>
                <a:gd name="connsiteY9" fmla="*/ 487138 h 2449577"/>
                <a:gd name="connsiteX10" fmla="*/ 577087 w 961904"/>
                <a:gd name="connsiteY10" fmla="*/ 490141 h 2449577"/>
                <a:gd name="connsiteX11" fmla="*/ 576142 w 961904"/>
                <a:gd name="connsiteY11" fmla="*/ 434889 h 2449577"/>
                <a:gd name="connsiteX12" fmla="*/ 722314 w 961904"/>
                <a:gd name="connsiteY12" fmla="*/ 359364 h 2449577"/>
                <a:gd name="connsiteX13" fmla="*/ 836424 w 961904"/>
                <a:gd name="connsiteY13" fmla="*/ 407322 h 2449577"/>
                <a:gd name="connsiteX14" fmla="*/ 961904 w 961904"/>
                <a:gd name="connsiteY14" fmla="*/ 398110 h 2449577"/>
                <a:gd name="connsiteX15" fmla="*/ 952587 w 961904"/>
                <a:gd name="connsiteY15" fmla="*/ 6393 h 2449577"/>
                <a:gd name="connsiteX16" fmla="*/ 0 w 961904"/>
                <a:gd name="connsiteY16" fmla="*/ 0 h 2449577"/>
                <a:gd name="connsiteX0" fmla="*/ 0 w 961904"/>
                <a:gd name="connsiteY0" fmla="*/ 0 h 2449577"/>
                <a:gd name="connsiteX1" fmla="*/ 48112 w 961904"/>
                <a:gd name="connsiteY1" fmla="*/ 2193214 h 2449577"/>
                <a:gd name="connsiteX2" fmla="*/ 46069 w 961904"/>
                <a:gd name="connsiteY2" fmla="*/ 2090213 h 2449577"/>
                <a:gd name="connsiteX3" fmla="*/ 311155 w 961904"/>
                <a:gd name="connsiteY3" fmla="*/ 2098761 h 2449577"/>
                <a:gd name="connsiteX4" fmla="*/ 314901 w 961904"/>
                <a:gd name="connsiteY4" fmla="*/ 2288179 h 2449577"/>
                <a:gd name="connsiteX5" fmla="*/ 642558 w 961904"/>
                <a:gd name="connsiteY5" fmla="*/ 2449577 h 2449577"/>
                <a:gd name="connsiteX6" fmla="*/ 643494 w 961904"/>
                <a:gd name="connsiteY6" fmla="*/ 1978968 h 2449577"/>
                <a:gd name="connsiteX7" fmla="*/ 846125 w 961904"/>
                <a:gd name="connsiteY7" fmla="*/ 602405 h 2449577"/>
                <a:gd name="connsiteX8" fmla="*/ 823657 w 961904"/>
                <a:gd name="connsiteY8" fmla="*/ 487138 h 2449577"/>
                <a:gd name="connsiteX9" fmla="*/ 577087 w 961904"/>
                <a:gd name="connsiteY9" fmla="*/ 490141 h 2449577"/>
                <a:gd name="connsiteX10" fmla="*/ 576142 w 961904"/>
                <a:gd name="connsiteY10" fmla="*/ 434889 h 2449577"/>
                <a:gd name="connsiteX11" fmla="*/ 722314 w 961904"/>
                <a:gd name="connsiteY11" fmla="*/ 359364 h 2449577"/>
                <a:gd name="connsiteX12" fmla="*/ 836424 w 961904"/>
                <a:gd name="connsiteY12" fmla="*/ 407322 h 2449577"/>
                <a:gd name="connsiteX13" fmla="*/ 961904 w 961904"/>
                <a:gd name="connsiteY13" fmla="*/ 398110 h 2449577"/>
                <a:gd name="connsiteX14" fmla="*/ 952587 w 961904"/>
                <a:gd name="connsiteY14" fmla="*/ 6393 h 2449577"/>
                <a:gd name="connsiteX15" fmla="*/ 0 w 961904"/>
                <a:gd name="connsiteY15" fmla="*/ 0 h 2449577"/>
                <a:gd name="connsiteX0" fmla="*/ 0 w 961904"/>
                <a:gd name="connsiteY0" fmla="*/ 0 h 2449577"/>
                <a:gd name="connsiteX1" fmla="*/ 48112 w 961904"/>
                <a:gd name="connsiteY1" fmla="*/ 2193214 h 2449577"/>
                <a:gd name="connsiteX2" fmla="*/ 46069 w 961904"/>
                <a:gd name="connsiteY2" fmla="*/ 2090213 h 2449577"/>
                <a:gd name="connsiteX3" fmla="*/ 311155 w 961904"/>
                <a:gd name="connsiteY3" fmla="*/ 2098761 h 2449577"/>
                <a:gd name="connsiteX4" fmla="*/ 314901 w 961904"/>
                <a:gd name="connsiteY4" fmla="*/ 2288179 h 2449577"/>
                <a:gd name="connsiteX5" fmla="*/ 642558 w 961904"/>
                <a:gd name="connsiteY5" fmla="*/ 2449577 h 2449577"/>
                <a:gd name="connsiteX6" fmla="*/ 846125 w 961904"/>
                <a:gd name="connsiteY6" fmla="*/ 602405 h 2449577"/>
                <a:gd name="connsiteX7" fmla="*/ 823657 w 961904"/>
                <a:gd name="connsiteY7" fmla="*/ 487138 h 2449577"/>
                <a:gd name="connsiteX8" fmla="*/ 577087 w 961904"/>
                <a:gd name="connsiteY8" fmla="*/ 490141 h 2449577"/>
                <a:gd name="connsiteX9" fmla="*/ 576142 w 961904"/>
                <a:gd name="connsiteY9" fmla="*/ 434889 h 2449577"/>
                <a:gd name="connsiteX10" fmla="*/ 722314 w 961904"/>
                <a:gd name="connsiteY10" fmla="*/ 359364 h 2449577"/>
                <a:gd name="connsiteX11" fmla="*/ 836424 w 961904"/>
                <a:gd name="connsiteY11" fmla="*/ 407322 h 2449577"/>
                <a:gd name="connsiteX12" fmla="*/ 961904 w 961904"/>
                <a:gd name="connsiteY12" fmla="*/ 398110 h 2449577"/>
                <a:gd name="connsiteX13" fmla="*/ 952587 w 961904"/>
                <a:gd name="connsiteY13" fmla="*/ 6393 h 2449577"/>
                <a:gd name="connsiteX14" fmla="*/ 0 w 961904"/>
                <a:gd name="connsiteY14" fmla="*/ 0 h 2449577"/>
                <a:gd name="connsiteX0" fmla="*/ 0 w 961904"/>
                <a:gd name="connsiteY0" fmla="*/ 0 h 2288179"/>
                <a:gd name="connsiteX1" fmla="*/ 48112 w 961904"/>
                <a:gd name="connsiteY1" fmla="*/ 2193214 h 2288179"/>
                <a:gd name="connsiteX2" fmla="*/ 46069 w 961904"/>
                <a:gd name="connsiteY2" fmla="*/ 2090213 h 2288179"/>
                <a:gd name="connsiteX3" fmla="*/ 311155 w 961904"/>
                <a:gd name="connsiteY3" fmla="*/ 2098761 h 2288179"/>
                <a:gd name="connsiteX4" fmla="*/ 314901 w 961904"/>
                <a:gd name="connsiteY4" fmla="*/ 2288179 h 2288179"/>
                <a:gd name="connsiteX5" fmla="*/ 846125 w 961904"/>
                <a:gd name="connsiteY5" fmla="*/ 602405 h 2288179"/>
                <a:gd name="connsiteX6" fmla="*/ 823657 w 961904"/>
                <a:gd name="connsiteY6" fmla="*/ 487138 h 2288179"/>
                <a:gd name="connsiteX7" fmla="*/ 577087 w 961904"/>
                <a:gd name="connsiteY7" fmla="*/ 490141 h 2288179"/>
                <a:gd name="connsiteX8" fmla="*/ 576142 w 961904"/>
                <a:gd name="connsiteY8" fmla="*/ 434889 h 2288179"/>
                <a:gd name="connsiteX9" fmla="*/ 722314 w 961904"/>
                <a:gd name="connsiteY9" fmla="*/ 359364 h 2288179"/>
                <a:gd name="connsiteX10" fmla="*/ 836424 w 961904"/>
                <a:gd name="connsiteY10" fmla="*/ 407322 h 2288179"/>
                <a:gd name="connsiteX11" fmla="*/ 961904 w 961904"/>
                <a:gd name="connsiteY11" fmla="*/ 398110 h 2288179"/>
                <a:gd name="connsiteX12" fmla="*/ 952587 w 961904"/>
                <a:gd name="connsiteY12" fmla="*/ 6393 h 2288179"/>
                <a:gd name="connsiteX13" fmla="*/ 0 w 961904"/>
                <a:gd name="connsiteY13" fmla="*/ 0 h 2288179"/>
                <a:gd name="connsiteX0" fmla="*/ 0 w 961904"/>
                <a:gd name="connsiteY0" fmla="*/ 0 h 2193214"/>
                <a:gd name="connsiteX1" fmla="*/ 48112 w 961904"/>
                <a:gd name="connsiteY1" fmla="*/ 2193214 h 2193214"/>
                <a:gd name="connsiteX2" fmla="*/ 46069 w 961904"/>
                <a:gd name="connsiteY2" fmla="*/ 2090213 h 2193214"/>
                <a:gd name="connsiteX3" fmla="*/ 311155 w 961904"/>
                <a:gd name="connsiteY3" fmla="*/ 2098761 h 2193214"/>
                <a:gd name="connsiteX4" fmla="*/ 846125 w 961904"/>
                <a:gd name="connsiteY4" fmla="*/ 602405 h 2193214"/>
                <a:gd name="connsiteX5" fmla="*/ 823657 w 961904"/>
                <a:gd name="connsiteY5" fmla="*/ 487138 h 2193214"/>
                <a:gd name="connsiteX6" fmla="*/ 577087 w 961904"/>
                <a:gd name="connsiteY6" fmla="*/ 490141 h 2193214"/>
                <a:gd name="connsiteX7" fmla="*/ 576142 w 961904"/>
                <a:gd name="connsiteY7" fmla="*/ 434889 h 2193214"/>
                <a:gd name="connsiteX8" fmla="*/ 722314 w 961904"/>
                <a:gd name="connsiteY8" fmla="*/ 359364 h 2193214"/>
                <a:gd name="connsiteX9" fmla="*/ 836424 w 961904"/>
                <a:gd name="connsiteY9" fmla="*/ 407322 h 2193214"/>
                <a:gd name="connsiteX10" fmla="*/ 961904 w 961904"/>
                <a:gd name="connsiteY10" fmla="*/ 398110 h 2193214"/>
                <a:gd name="connsiteX11" fmla="*/ 952587 w 961904"/>
                <a:gd name="connsiteY11" fmla="*/ 6393 h 2193214"/>
                <a:gd name="connsiteX12" fmla="*/ 0 w 961904"/>
                <a:gd name="connsiteY12" fmla="*/ 0 h 2193214"/>
                <a:gd name="connsiteX0" fmla="*/ 0 w 961904"/>
                <a:gd name="connsiteY0" fmla="*/ 0 h 2193214"/>
                <a:gd name="connsiteX1" fmla="*/ 48112 w 961904"/>
                <a:gd name="connsiteY1" fmla="*/ 2193214 h 2193214"/>
                <a:gd name="connsiteX2" fmla="*/ 46069 w 961904"/>
                <a:gd name="connsiteY2" fmla="*/ 2090213 h 2193214"/>
                <a:gd name="connsiteX3" fmla="*/ 846125 w 961904"/>
                <a:gd name="connsiteY3" fmla="*/ 602405 h 2193214"/>
                <a:gd name="connsiteX4" fmla="*/ 823657 w 961904"/>
                <a:gd name="connsiteY4" fmla="*/ 487138 h 2193214"/>
                <a:gd name="connsiteX5" fmla="*/ 577087 w 961904"/>
                <a:gd name="connsiteY5" fmla="*/ 490141 h 2193214"/>
                <a:gd name="connsiteX6" fmla="*/ 576142 w 961904"/>
                <a:gd name="connsiteY6" fmla="*/ 434889 h 2193214"/>
                <a:gd name="connsiteX7" fmla="*/ 722314 w 961904"/>
                <a:gd name="connsiteY7" fmla="*/ 359364 h 2193214"/>
                <a:gd name="connsiteX8" fmla="*/ 836424 w 961904"/>
                <a:gd name="connsiteY8" fmla="*/ 407322 h 2193214"/>
                <a:gd name="connsiteX9" fmla="*/ 961904 w 961904"/>
                <a:gd name="connsiteY9" fmla="*/ 398110 h 2193214"/>
                <a:gd name="connsiteX10" fmla="*/ 952587 w 961904"/>
                <a:gd name="connsiteY10" fmla="*/ 6393 h 2193214"/>
                <a:gd name="connsiteX11" fmla="*/ 0 w 961904"/>
                <a:gd name="connsiteY11" fmla="*/ 0 h 2193214"/>
                <a:gd name="connsiteX0" fmla="*/ 0 w 961904"/>
                <a:gd name="connsiteY0" fmla="*/ 0 h 2193214"/>
                <a:gd name="connsiteX1" fmla="*/ 48112 w 961904"/>
                <a:gd name="connsiteY1" fmla="*/ 2193214 h 2193214"/>
                <a:gd name="connsiteX2" fmla="*/ 846125 w 961904"/>
                <a:gd name="connsiteY2" fmla="*/ 602405 h 2193214"/>
                <a:gd name="connsiteX3" fmla="*/ 823657 w 961904"/>
                <a:gd name="connsiteY3" fmla="*/ 487138 h 2193214"/>
                <a:gd name="connsiteX4" fmla="*/ 577087 w 961904"/>
                <a:gd name="connsiteY4" fmla="*/ 490141 h 2193214"/>
                <a:gd name="connsiteX5" fmla="*/ 576142 w 961904"/>
                <a:gd name="connsiteY5" fmla="*/ 434889 h 2193214"/>
                <a:gd name="connsiteX6" fmla="*/ 722314 w 961904"/>
                <a:gd name="connsiteY6" fmla="*/ 359364 h 2193214"/>
                <a:gd name="connsiteX7" fmla="*/ 836424 w 961904"/>
                <a:gd name="connsiteY7" fmla="*/ 407322 h 2193214"/>
                <a:gd name="connsiteX8" fmla="*/ 961904 w 961904"/>
                <a:gd name="connsiteY8" fmla="*/ 398110 h 2193214"/>
                <a:gd name="connsiteX9" fmla="*/ 952587 w 961904"/>
                <a:gd name="connsiteY9" fmla="*/ 6393 h 2193214"/>
                <a:gd name="connsiteX10" fmla="*/ 0 w 961904"/>
                <a:gd name="connsiteY10" fmla="*/ 0 h 2193214"/>
                <a:gd name="connsiteX0" fmla="*/ 92580 w 1054484"/>
                <a:gd name="connsiteY0" fmla="*/ 0 h 602405"/>
                <a:gd name="connsiteX1" fmla="*/ 0 w 1054484"/>
                <a:gd name="connsiteY1" fmla="*/ 591074 h 602405"/>
                <a:gd name="connsiteX2" fmla="*/ 938705 w 1054484"/>
                <a:gd name="connsiteY2" fmla="*/ 602405 h 602405"/>
                <a:gd name="connsiteX3" fmla="*/ 916237 w 1054484"/>
                <a:gd name="connsiteY3" fmla="*/ 487138 h 602405"/>
                <a:gd name="connsiteX4" fmla="*/ 669667 w 1054484"/>
                <a:gd name="connsiteY4" fmla="*/ 490141 h 602405"/>
                <a:gd name="connsiteX5" fmla="*/ 668722 w 1054484"/>
                <a:gd name="connsiteY5" fmla="*/ 434889 h 602405"/>
                <a:gd name="connsiteX6" fmla="*/ 814894 w 1054484"/>
                <a:gd name="connsiteY6" fmla="*/ 359364 h 602405"/>
                <a:gd name="connsiteX7" fmla="*/ 929004 w 1054484"/>
                <a:gd name="connsiteY7" fmla="*/ 407322 h 602405"/>
                <a:gd name="connsiteX8" fmla="*/ 1054484 w 1054484"/>
                <a:gd name="connsiteY8" fmla="*/ 398110 h 602405"/>
                <a:gd name="connsiteX9" fmla="*/ 1045167 w 1054484"/>
                <a:gd name="connsiteY9" fmla="*/ 6393 h 602405"/>
                <a:gd name="connsiteX10" fmla="*/ 92580 w 1054484"/>
                <a:gd name="connsiteY10" fmla="*/ 0 h 602405"/>
                <a:gd name="connsiteX0" fmla="*/ 0 w 1055689"/>
                <a:gd name="connsiteY0" fmla="*/ 0 h 602405"/>
                <a:gd name="connsiteX1" fmla="*/ 1205 w 1055689"/>
                <a:gd name="connsiteY1" fmla="*/ 591074 h 602405"/>
                <a:gd name="connsiteX2" fmla="*/ 939910 w 1055689"/>
                <a:gd name="connsiteY2" fmla="*/ 602405 h 602405"/>
                <a:gd name="connsiteX3" fmla="*/ 917442 w 1055689"/>
                <a:gd name="connsiteY3" fmla="*/ 487138 h 602405"/>
                <a:gd name="connsiteX4" fmla="*/ 670872 w 1055689"/>
                <a:gd name="connsiteY4" fmla="*/ 490141 h 602405"/>
                <a:gd name="connsiteX5" fmla="*/ 669927 w 1055689"/>
                <a:gd name="connsiteY5" fmla="*/ 434889 h 602405"/>
                <a:gd name="connsiteX6" fmla="*/ 816099 w 1055689"/>
                <a:gd name="connsiteY6" fmla="*/ 359364 h 602405"/>
                <a:gd name="connsiteX7" fmla="*/ 930209 w 1055689"/>
                <a:gd name="connsiteY7" fmla="*/ 407322 h 602405"/>
                <a:gd name="connsiteX8" fmla="*/ 1055689 w 1055689"/>
                <a:gd name="connsiteY8" fmla="*/ 398110 h 602405"/>
                <a:gd name="connsiteX9" fmla="*/ 1046372 w 1055689"/>
                <a:gd name="connsiteY9" fmla="*/ 6393 h 602405"/>
                <a:gd name="connsiteX10" fmla="*/ 0 w 1055689"/>
                <a:gd name="connsiteY10" fmla="*/ 0 h 602405"/>
                <a:gd name="connsiteX0" fmla="*/ 0 w 1055864"/>
                <a:gd name="connsiteY0" fmla="*/ 0 h 602405"/>
                <a:gd name="connsiteX1" fmla="*/ 1205 w 1055864"/>
                <a:gd name="connsiteY1" fmla="*/ 591074 h 602405"/>
                <a:gd name="connsiteX2" fmla="*/ 939910 w 1055864"/>
                <a:gd name="connsiteY2" fmla="*/ 602405 h 602405"/>
                <a:gd name="connsiteX3" fmla="*/ 917442 w 1055864"/>
                <a:gd name="connsiteY3" fmla="*/ 487138 h 602405"/>
                <a:gd name="connsiteX4" fmla="*/ 670872 w 1055864"/>
                <a:gd name="connsiteY4" fmla="*/ 490141 h 602405"/>
                <a:gd name="connsiteX5" fmla="*/ 669927 w 1055864"/>
                <a:gd name="connsiteY5" fmla="*/ 434889 h 602405"/>
                <a:gd name="connsiteX6" fmla="*/ 816099 w 1055864"/>
                <a:gd name="connsiteY6" fmla="*/ 359364 h 602405"/>
                <a:gd name="connsiteX7" fmla="*/ 930209 w 1055864"/>
                <a:gd name="connsiteY7" fmla="*/ 407322 h 602405"/>
                <a:gd name="connsiteX8" fmla="*/ 1055864 w 1055864"/>
                <a:gd name="connsiteY8" fmla="*/ 296517 h 602405"/>
                <a:gd name="connsiteX9" fmla="*/ 1046372 w 1055864"/>
                <a:gd name="connsiteY9" fmla="*/ 6393 h 602405"/>
                <a:gd name="connsiteX10" fmla="*/ 0 w 1055864"/>
                <a:gd name="connsiteY10" fmla="*/ 0 h 602405"/>
                <a:gd name="connsiteX0" fmla="*/ 0 w 1055864"/>
                <a:gd name="connsiteY0" fmla="*/ 0 h 602405"/>
                <a:gd name="connsiteX1" fmla="*/ 1205 w 1055864"/>
                <a:gd name="connsiteY1" fmla="*/ 591074 h 602405"/>
                <a:gd name="connsiteX2" fmla="*/ 939910 w 1055864"/>
                <a:gd name="connsiteY2" fmla="*/ 602405 h 602405"/>
                <a:gd name="connsiteX3" fmla="*/ 917442 w 1055864"/>
                <a:gd name="connsiteY3" fmla="*/ 487138 h 602405"/>
                <a:gd name="connsiteX4" fmla="*/ 670872 w 1055864"/>
                <a:gd name="connsiteY4" fmla="*/ 490141 h 602405"/>
                <a:gd name="connsiteX5" fmla="*/ 669927 w 1055864"/>
                <a:gd name="connsiteY5" fmla="*/ 434889 h 602405"/>
                <a:gd name="connsiteX6" fmla="*/ 816099 w 1055864"/>
                <a:gd name="connsiteY6" fmla="*/ 359364 h 602405"/>
                <a:gd name="connsiteX7" fmla="*/ 922546 w 1055864"/>
                <a:gd name="connsiteY7" fmla="*/ 313544 h 602405"/>
                <a:gd name="connsiteX8" fmla="*/ 1055864 w 1055864"/>
                <a:gd name="connsiteY8" fmla="*/ 296517 h 602405"/>
                <a:gd name="connsiteX9" fmla="*/ 1046372 w 1055864"/>
                <a:gd name="connsiteY9" fmla="*/ 6393 h 602405"/>
                <a:gd name="connsiteX10" fmla="*/ 0 w 1055864"/>
                <a:gd name="connsiteY10" fmla="*/ 0 h 602405"/>
                <a:gd name="connsiteX0" fmla="*/ 0 w 1055864"/>
                <a:gd name="connsiteY0" fmla="*/ 0 h 602405"/>
                <a:gd name="connsiteX1" fmla="*/ 1205 w 1055864"/>
                <a:gd name="connsiteY1" fmla="*/ 591074 h 602405"/>
                <a:gd name="connsiteX2" fmla="*/ 939910 w 1055864"/>
                <a:gd name="connsiteY2" fmla="*/ 602405 h 602405"/>
                <a:gd name="connsiteX3" fmla="*/ 917442 w 1055864"/>
                <a:gd name="connsiteY3" fmla="*/ 487138 h 602405"/>
                <a:gd name="connsiteX4" fmla="*/ 670872 w 1055864"/>
                <a:gd name="connsiteY4" fmla="*/ 490141 h 602405"/>
                <a:gd name="connsiteX5" fmla="*/ 669927 w 1055864"/>
                <a:gd name="connsiteY5" fmla="*/ 434889 h 602405"/>
                <a:gd name="connsiteX6" fmla="*/ 800602 w 1055864"/>
                <a:gd name="connsiteY6" fmla="*/ 249955 h 602405"/>
                <a:gd name="connsiteX7" fmla="*/ 922546 w 1055864"/>
                <a:gd name="connsiteY7" fmla="*/ 313544 h 602405"/>
                <a:gd name="connsiteX8" fmla="*/ 1055864 w 1055864"/>
                <a:gd name="connsiteY8" fmla="*/ 296517 h 602405"/>
                <a:gd name="connsiteX9" fmla="*/ 1046372 w 1055864"/>
                <a:gd name="connsiteY9" fmla="*/ 6393 h 602405"/>
                <a:gd name="connsiteX10" fmla="*/ 0 w 1055864"/>
                <a:gd name="connsiteY10" fmla="*/ 0 h 602405"/>
                <a:gd name="connsiteX0" fmla="*/ 0 w 1055864"/>
                <a:gd name="connsiteY0" fmla="*/ 0 h 602405"/>
                <a:gd name="connsiteX1" fmla="*/ 1205 w 1055864"/>
                <a:gd name="connsiteY1" fmla="*/ 591074 h 602405"/>
                <a:gd name="connsiteX2" fmla="*/ 939910 w 1055864"/>
                <a:gd name="connsiteY2" fmla="*/ 602405 h 602405"/>
                <a:gd name="connsiteX3" fmla="*/ 917442 w 1055864"/>
                <a:gd name="connsiteY3" fmla="*/ 487138 h 602405"/>
                <a:gd name="connsiteX4" fmla="*/ 670872 w 1055864"/>
                <a:gd name="connsiteY4" fmla="*/ 490141 h 602405"/>
                <a:gd name="connsiteX5" fmla="*/ 670038 w 1055864"/>
                <a:gd name="connsiteY5" fmla="*/ 333297 h 602405"/>
                <a:gd name="connsiteX6" fmla="*/ 800602 w 1055864"/>
                <a:gd name="connsiteY6" fmla="*/ 249955 h 602405"/>
                <a:gd name="connsiteX7" fmla="*/ 922546 w 1055864"/>
                <a:gd name="connsiteY7" fmla="*/ 313544 h 602405"/>
                <a:gd name="connsiteX8" fmla="*/ 1055864 w 1055864"/>
                <a:gd name="connsiteY8" fmla="*/ 296517 h 602405"/>
                <a:gd name="connsiteX9" fmla="*/ 1046372 w 1055864"/>
                <a:gd name="connsiteY9" fmla="*/ 6393 h 602405"/>
                <a:gd name="connsiteX10" fmla="*/ 0 w 1055864"/>
                <a:gd name="connsiteY10" fmla="*/ 0 h 602405"/>
                <a:gd name="connsiteX0" fmla="*/ 0 w 1055864"/>
                <a:gd name="connsiteY0" fmla="*/ 0 h 602405"/>
                <a:gd name="connsiteX1" fmla="*/ 1205 w 1055864"/>
                <a:gd name="connsiteY1" fmla="*/ 591074 h 602405"/>
                <a:gd name="connsiteX2" fmla="*/ 939910 w 1055864"/>
                <a:gd name="connsiteY2" fmla="*/ 602405 h 602405"/>
                <a:gd name="connsiteX3" fmla="*/ 917442 w 1055864"/>
                <a:gd name="connsiteY3" fmla="*/ 487138 h 602405"/>
                <a:gd name="connsiteX4" fmla="*/ 663166 w 1055864"/>
                <a:gd name="connsiteY4" fmla="*/ 388550 h 602405"/>
                <a:gd name="connsiteX5" fmla="*/ 670038 w 1055864"/>
                <a:gd name="connsiteY5" fmla="*/ 333297 h 602405"/>
                <a:gd name="connsiteX6" fmla="*/ 800602 w 1055864"/>
                <a:gd name="connsiteY6" fmla="*/ 249955 h 602405"/>
                <a:gd name="connsiteX7" fmla="*/ 922546 w 1055864"/>
                <a:gd name="connsiteY7" fmla="*/ 313544 h 602405"/>
                <a:gd name="connsiteX8" fmla="*/ 1055864 w 1055864"/>
                <a:gd name="connsiteY8" fmla="*/ 296517 h 602405"/>
                <a:gd name="connsiteX9" fmla="*/ 1046372 w 1055864"/>
                <a:gd name="connsiteY9" fmla="*/ 6393 h 602405"/>
                <a:gd name="connsiteX10" fmla="*/ 0 w 1055864"/>
                <a:gd name="connsiteY10" fmla="*/ 0 h 602405"/>
                <a:gd name="connsiteX0" fmla="*/ 0 w 1055864"/>
                <a:gd name="connsiteY0" fmla="*/ 0 h 602405"/>
                <a:gd name="connsiteX1" fmla="*/ 1205 w 1055864"/>
                <a:gd name="connsiteY1" fmla="*/ 591074 h 602405"/>
                <a:gd name="connsiteX2" fmla="*/ 939910 w 1055864"/>
                <a:gd name="connsiteY2" fmla="*/ 602405 h 602405"/>
                <a:gd name="connsiteX3" fmla="*/ 933227 w 1055864"/>
                <a:gd name="connsiteY3" fmla="*/ 393362 h 602405"/>
                <a:gd name="connsiteX4" fmla="*/ 663166 w 1055864"/>
                <a:gd name="connsiteY4" fmla="*/ 388550 h 602405"/>
                <a:gd name="connsiteX5" fmla="*/ 670038 w 1055864"/>
                <a:gd name="connsiteY5" fmla="*/ 333297 h 602405"/>
                <a:gd name="connsiteX6" fmla="*/ 800602 w 1055864"/>
                <a:gd name="connsiteY6" fmla="*/ 249955 h 602405"/>
                <a:gd name="connsiteX7" fmla="*/ 922546 w 1055864"/>
                <a:gd name="connsiteY7" fmla="*/ 313544 h 602405"/>
                <a:gd name="connsiteX8" fmla="*/ 1055864 w 1055864"/>
                <a:gd name="connsiteY8" fmla="*/ 296517 h 602405"/>
                <a:gd name="connsiteX9" fmla="*/ 1046372 w 1055864"/>
                <a:gd name="connsiteY9" fmla="*/ 6393 h 602405"/>
                <a:gd name="connsiteX10" fmla="*/ 0 w 1055864"/>
                <a:gd name="connsiteY10" fmla="*/ 0 h 602405"/>
                <a:gd name="connsiteX0" fmla="*/ 0 w 1055864"/>
                <a:gd name="connsiteY0" fmla="*/ 0 h 606719"/>
                <a:gd name="connsiteX1" fmla="*/ 1205 w 1055864"/>
                <a:gd name="connsiteY1" fmla="*/ 606719 h 606719"/>
                <a:gd name="connsiteX2" fmla="*/ 939910 w 1055864"/>
                <a:gd name="connsiteY2" fmla="*/ 602405 h 606719"/>
                <a:gd name="connsiteX3" fmla="*/ 933227 w 1055864"/>
                <a:gd name="connsiteY3" fmla="*/ 393362 h 606719"/>
                <a:gd name="connsiteX4" fmla="*/ 663166 w 1055864"/>
                <a:gd name="connsiteY4" fmla="*/ 388550 h 606719"/>
                <a:gd name="connsiteX5" fmla="*/ 670038 w 1055864"/>
                <a:gd name="connsiteY5" fmla="*/ 333297 h 606719"/>
                <a:gd name="connsiteX6" fmla="*/ 800602 w 1055864"/>
                <a:gd name="connsiteY6" fmla="*/ 249955 h 606719"/>
                <a:gd name="connsiteX7" fmla="*/ 922546 w 1055864"/>
                <a:gd name="connsiteY7" fmla="*/ 313544 h 606719"/>
                <a:gd name="connsiteX8" fmla="*/ 1055864 w 1055864"/>
                <a:gd name="connsiteY8" fmla="*/ 296517 h 606719"/>
                <a:gd name="connsiteX9" fmla="*/ 1046372 w 1055864"/>
                <a:gd name="connsiteY9" fmla="*/ 6393 h 606719"/>
                <a:gd name="connsiteX10" fmla="*/ 0 w 1055864"/>
                <a:gd name="connsiteY10" fmla="*/ 0 h 60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5864" h="606719">
                  <a:moveTo>
                    <a:pt x="0" y="0"/>
                  </a:moveTo>
                  <a:cubicBezTo>
                    <a:pt x="402" y="197025"/>
                    <a:pt x="803" y="409694"/>
                    <a:pt x="1205" y="606719"/>
                  </a:cubicBezTo>
                  <a:lnTo>
                    <a:pt x="939910" y="602405"/>
                  </a:lnTo>
                  <a:lnTo>
                    <a:pt x="933227" y="393362"/>
                  </a:lnTo>
                  <a:lnTo>
                    <a:pt x="663166" y="388550"/>
                  </a:lnTo>
                  <a:lnTo>
                    <a:pt x="670038" y="333297"/>
                  </a:lnTo>
                  <a:lnTo>
                    <a:pt x="800602" y="249955"/>
                  </a:lnTo>
                  <a:cubicBezTo>
                    <a:pt x="799555" y="198207"/>
                    <a:pt x="923593" y="365292"/>
                    <a:pt x="922546" y="313544"/>
                  </a:cubicBezTo>
                  <a:lnTo>
                    <a:pt x="1055864" y="296517"/>
                  </a:lnTo>
                  <a:cubicBezTo>
                    <a:pt x="1055417" y="218053"/>
                    <a:pt x="1046819" y="84857"/>
                    <a:pt x="1046372" y="6393"/>
                  </a:cubicBezTo>
                  <a:lnTo>
                    <a:pt x="0" y="0"/>
                  </a:lnTo>
                  <a:close/>
                </a:path>
              </a:pathLst>
            </a:custGeom>
            <a:solidFill>
              <a:srgbClr val="BCCFE6">
                <a:alpha val="73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 name="TextBox 9"/>
            <p:cNvSpPr txBox="1"/>
            <p:nvPr/>
          </p:nvSpPr>
          <p:spPr>
            <a:xfrm>
              <a:off x="6592147" y="2538145"/>
              <a:ext cx="1283970" cy="304800"/>
            </a:xfrm>
            <a:prstGeom prst="rect">
              <a:avLst/>
            </a:prstGeom>
            <a:solidFill>
              <a:srgbClr val="BCCFE6"/>
            </a:solidFill>
            <a:ln w="19050" cmpd="sng">
              <a:solidFill>
                <a:schemeClr val="accent1">
                  <a:lumMod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indent="0">
                <a:defRPr sz="1100" b="1"/>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err="1"/>
                <a:t>Chipseal</a:t>
              </a:r>
              <a:r>
                <a:rPr lang="en-US" dirty="0"/>
                <a:t> Program</a:t>
              </a:r>
            </a:p>
          </p:txBody>
        </p:sp>
      </p:grpSp>
      <p:sp>
        <p:nvSpPr>
          <p:cNvPr id="2110" name="TextBox 2109"/>
          <p:cNvSpPr txBox="1"/>
          <p:nvPr/>
        </p:nvSpPr>
        <p:spPr>
          <a:xfrm>
            <a:off x="5486399" y="302818"/>
            <a:ext cx="3547091" cy="954107"/>
          </a:xfrm>
          <a:prstGeom prst="rect">
            <a:avLst/>
          </a:prstGeom>
          <a:noFill/>
        </p:spPr>
        <p:txBody>
          <a:bodyPr wrap="square" rtlCol="0">
            <a:spAutoFit/>
          </a:bodyPr>
          <a:lstStyle/>
          <a:p>
            <a:r>
              <a:rPr lang="en-US" sz="2800" spc="-100" dirty="0">
                <a:solidFill>
                  <a:schemeClr val="tx2"/>
                </a:solidFill>
                <a:latin typeface="+mj-lt"/>
                <a:ea typeface="+mj-ea"/>
                <a:cs typeface="+mj-cs"/>
              </a:rPr>
              <a:t>Community Investment </a:t>
            </a:r>
            <a:endParaRPr lang="en-US" sz="2800" spc="-100" dirty="0" smtClean="0">
              <a:solidFill>
                <a:schemeClr val="tx2"/>
              </a:solidFill>
              <a:latin typeface="+mj-lt"/>
              <a:ea typeface="+mj-ea"/>
              <a:cs typeface="+mj-cs"/>
            </a:endParaRPr>
          </a:p>
          <a:p>
            <a:r>
              <a:rPr lang="en-US" sz="2800" spc="-100" dirty="0" smtClean="0">
                <a:solidFill>
                  <a:schemeClr val="tx2"/>
                </a:solidFill>
                <a:latin typeface="+mj-lt"/>
                <a:ea typeface="+mj-ea"/>
                <a:cs typeface="+mj-cs"/>
              </a:rPr>
              <a:t>by Location - 2015</a:t>
            </a:r>
            <a:endParaRPr lang="en-US" sz="2800" spc="-100" dirty="0">
              <a:solidFill>
                <a:schemeClr val="tx2"/>
              </a:solidFill>
              <a:latin typeface="+mj-lt"/>
              <a:ea typeface="+mj-ea"/>
              <a:cs typeface="+mj-cs"/>
            </a:endParaRPr>
          </a:p>
        </p:txBody>
      </p:sp>
      <p:pic>
        <p:nvPicPr>
          <p:cNvPr id="47" name="Picture 46" descr="Logo Caps Color.jpg"/>
          <p:cNvPicPr>
            <a:picLocks noChangeAspect="1"/>
          </p:cNvPicPr>
          <p:nvPr/>
        </p:nvPicPr>
        <p:blipFill>
          <a:blip r:embed="rId4" cstate="print"/>
          <a:stretch>
            <a:fillRect/>
          </a:stretch>
        </p:blipFill>
        <p:spPr>
          <a:xfrm>
            <a:off x="304800" y="6248400"/>
            <a:ext cx="1905000" cy="475386"/>
          </a:xfrm>
          <a:prstGeom prst="rect">
            <a:avLst/>
          </a:prstGeom>
        </p:spPr>
      </p:pic>
      <p:grpSp>
        <p:nvGrpSpPr>
          <p:cNvPr id="27" name="Group 26"/>
          <p:cNvGrpSpPr/>
          <p:nvPr/>
        </p:nvGrpSpPr>
        <p:grpSpPr>
          <a:xfrm>
            <a:off x="6361382" y="4890514"/>
            <a:ext cx="1671394" cy="443485"/>
            <a:chOff x="6361382" y="4890514"/>
            <a:chExt cx="1671394" cy="443485"/>
          </a:xfrm>
        </p:grpSpPr>
        <p:sp>
          <p:nvSpPr>
            <p:cNvPr id="48" name="TextBox 22"/>
            <p:cNvSpPr txBox="1"/>
            <p:nvPr/>
          </p:nvSpPr>
          <p:spPr>
            <a:xfrm>
              <a:off x="6648354" y="4890514"/>
              <a:ext cx="1384422" cy="443485"/>
            </a:xfrm>
            <a:prstGeom prst="rect">
              <a:avLst/>
            </a:prstGeom>
            <a:solidFill>
              <a:srgbClr val="FFD9B3"/>
            </a:solidFill>
            <a:ln w="19050" cmpd="sng">
              <a:solidFill>
                <a:schemeClr val="accent6">
                  <a:lumMod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indent="0" algn="ctr">
                <a:defRPr sz="1100" b="1"/>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OM Fire Station 4 Relocation</a:t>
              </a:r>
            </a:p>
          </p:txBody>
        </p:sp>
        <p:cxnSp>
          <p:nvCxnSpPr>
            <p:cNvPr id="49" name="Straight Arrow Connector 48"/>
            <p:cNvCxnSpPr>
              <a:stCxn id="48" idx="1"/>
            </p:cNvCxnSpPr>
            <p:nvPr/>
          </p:nvCxnSpPr>
          <p:spPr>
            <a:xfrm flipH="1">
              <a:off x="6361382" y="5112257"/>
              <a:ext cx="286972" cy="62729"/>
            </a:xfrm>
            <a:prstGeom prst="straightConnector1">
              <a:avLst/>
            </a:prstGeom>
            <a:ln w="19050">
              <a:solidFill>
                <a:schemeClr val="accent6">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grpSp>
      <p:sp>
        <p:nvSpPr>
          <p:cNvPr id="52" name="TextBox 1"/>
          <p:cNvSpPr txBox="1"/>
          <p:nvPr/>
        </p:nvSpPr>
        <p:spPr>
          <a:xfrm>
            <a:off x="2476500" y="5655939"/>
            <a:ext cx="6477000" cy="971181"/>
          </a:xfrm>
          <a:prstGeom prst="rect">
            <a:avLst/>
          </a:prstGeom>
          <a:solidFill>
            <a:schemeClr val="bg1">
              <a:lumMod val="95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b="1" dirty="0" smtClean="0"/>
              <a:t>Other </a:t>
            </a:r>
            <a:r>
              <a:rPr lang="en-US" b="1" dirty="0"/>
              <a:t>Improvements:</a:t>
            </a:r>
            <a:r>
              <a:rPr lang="en-US" b="1" baseline="0" dirty="0"/>
              <a:t>  </a:t>
            </a:r>
            <a:r>
              <a:rPr lang="en-US" b="1" dirty="0" err="1"/>
              <a:t>Kannah</a:t>
            </a:r>
            <a:r>
              <a:rPr lang="en-US" b="1" dirty="0"/>
              <a:t> Creek </a:t>
            </a:r>
            <a:r>
              <a:rPr lang="en-US" b="1" dirty="0" smtClean="0"/>
              <a:t>intake improvements,</a:t>
            </a:r>
            <a:r>
              <a:rPr lang="en-US" b="1" baseline="0" dirty="0" smtClean="0"/>
              <a:t> Whitewater Hill training facility water infrastructure,</a:t>
            </a:r>
            <a:r>
              <a:rPr lang="en-US" b="1" dirty="0" smtClean="0"/>
              <a:t> street </a:t>
            </a:r>
            <a:r>
              <a:rPr lang="en-US" b="1" dirty="0"/>
              <a:t>o</a:t>
            </a:r>
            <a:r>
              <a:rPr lang="en-US" b="1" dirty="0" smtClean="0"/>
              <a:t>verlays and curb- gutter-sidewalk improvements, traffic </a:t>
            </a:r>
            <a:r>
              <a:rPr lang="en-US" b="1" dirty="0"/>
              <a:t>s</a:t>
            </a:r>
            <a:r>
              <a:rPr lang="en-US" b="1" dirty="0" smtClean="0"/>
              <a:t>ignal equipment upgrades, OM pool </a:t>
            </a:r>
            <a:r>
              <a:rPr lang="en-US" b="1" dirty="0"/>
              <a:t>s</a:t>
            </a:r>
            <a:r>
              <a:rPr lang="en-US" b="1" dirty="0" smtClean="0"/>
              <a:t>liding </a:t>
            </a:r>
            <a:r>
              <a:rPr lang="en-US" b="1" dirty="0"/>
              <a:t>g</a:t>
            </a:r>
            <a:r>
              <a:rPr lang="en-US" b="1" dirty="0" smtClean="0"/>
              <a:t>lass </a:t>
            </a:r>
            <a:r>
              <a:rPr lang="en-US" b="1" dirty="0"/>
              <a:t>d</a:t>
            </a:r>
            <a:r>
              <a:rPr lang="en-US" b="1" dirty="0" smtClean="0"/>
              <a:t>oor replacements, skate park </a:t>
            </a:r>
            <a:r>
              <a:rPr lang="en-US" b="1" dirty="0"/>
              <a:t>i</a:t>
            </a:r>
            <a:r>
              <a:rPr lang="en-US" b="1" dirty="0" smtClean="0"/>
              <a:t>mprovements, and Riverfront Trail repair.   Start design work on 1</a:t>
            </a:r>
            <a:r>
              <a:rPr lang="en-US" b="1" baseline="30000" dirty="0" smtClean="0"/>
              <a:t>st</a:t>
            </a:r>
            <a:r>
              <a:rPr lang="en-US" b="1" dirty="0" smtClean="0"/>
              <a:t> Street (North to Ouray), Orchard Ave (Normandy to 29 Rd), B ½ Road Overpass at US50 Multimodal Conversion, and Police Department Annex.</a:t>
            </a:r>
            <a:endParaRPr lang="en-US" b="1" dirty="0"/>
          </a:p>
        </p:txBody>
      </p:sp>
      <p:grpSp>
        <p:nvGrpSpPr>
          <p:cNvPr id="23" name="Group 22"/>
          <p:cNvGrpSpPr/>
          <p:nvPr/>
        </p:nvGrpSpPr>
        <p:grpSpPr>
          <a:xfrm>
            <a:off x="7943850" y="1469527"/>
            <a:ext cx="1066800" cy="1373418"/>
            <a:chOff x="7943850" y="1469527"/>
            <a:chExt cx="1066800" cy="1373418"/>
          </a:xfrm>
        </p:grpSpPr>
        <p:sp>
          <p:nvSpPr>
            <p:cNvPr id="53" name="TextBox 20"/>
            <p:cNvSpPr txBox="1"/>
            <p:nvPr/>
          </p:nvSpPr>
          <p:spPr>
            <a:xfrm>
              <a:off x="7943850" y="1469527"/>
              <a:ext cx="1066800" cy="675746"/>
            </a:xfrm>
            <a:prstGeom prst="rect">
              <a:avLst/>
            </a:prstGeom>
            <a:solidFill>
              <a:srgbClr val="FFD9B3"/>
            </a:solidFill>
            <a:ln w="19050" cmpd="sng">
              <a:solidFill>
                <a:schemeClr val="accent6">
                  <a:lumMod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indent="0" algn="ctr">
                <a:defRPr sz="1100" b="1"/>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Bridge Replacement 31 &amp; F ½ Roads</a:t>
              </a:r>
            </a:p>
          </p:txBody>
        </p:sp>
        <p:cxnSp>
          <p:nvCxnSpPr>
            <p:cNvPr id="54" name="Straight Arrow Connector 53"/>
            <p:cNvCxnSpPr>
              <a:stCxn id="53" idx="2"/>
            </p:cNvCxnSpPr>
            <p:nvPr/>
          </p:nvCxnSpPr>
          <p:spPr>
            <a:xfrm flipH="1">
              <a:off x="8032776" y="2145273"/>
              <a:ext cx="444474" cy="697672"/>
            </a:xfrm>
            <a:prstGeom prst="straightConnector1">
              <a:avLst/>
            </a:prstGeom>
            <a:ln w="19050">
              <a:solidFill>
                <a:schemeClr val="accent6">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791200" y="1359196"/>
            <a:ext cx="2055996" cy="1725930"/>
            <a:chOff x="5791200" y="1359196"/>
            <a:chExt cx="2055996" cy="1725930"/>
          </a:xfrm>
        </p:grpSpPr>
        <p:sp>
          <p:nvSpPr>
            <p:cNvPr id="155" name="TextBox 19"/>
            <p:cNvSpPr txBox="1"/>
            <p:nvPr/>
          </p:nvSpPr>
          <p:spPr>
            <a:xfrm>
              <a:off x="6170796" y="1359196"/>
              <a:ext cx="1676400" cy="484716"/>
            </a:xfrm>
            <a:prstGeom prst="rect">
              <a:avLst/>
            </a:prstGeom>
            <a:solidFill>
              <a:srgbClr val="C1D9AB"/>
            </a:solidFill>
            <a:ln w="19050" cmpd="sng">
              <a:solidFill>
                <a:schemeClr val="accent3">
                  <a:lumMod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indent="0">
                <a:defRPr sz="1100" b="1"/>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lgn="ctr"/>
              <a:r>
                <a:rPr lang="en-US" dirty="0"/>
                <a:t>Sewer Interceptor Rehabilitations</a:t>
              </a:r>
            </a:p>
          </p:txBody>
        </p:sp>
        <p:cxnSp>
          <p:nvCxnSpPr>
            <p:cNvPr id="156" name="Straight Arrow Connector 155"/>
            <p:cNvCxnSpPr>
              <a:stCxn id="155" idx="2"/>
            </p:cNvCxnSpPr>
            <p:nvPr/>
          </p:nvCxnSpPr>
          <p:spPr>
            <a:xfrm flipH="1">
              <a:off x="6135628" y="1843912"/>
              <a:ext cx="873368" cy="1241214"/>
            </a:xfrm>
            <a:prstGeom prst="straightConnector1">
              <a:avLst/>
            </a:prstGeom>
            <a:ln w="19050">
              <a:solidFill>
                <a:schemeClr val="accent3">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5791200" y="1850557"/>
              <a:ext cx="1217796" cy="999033"/>
            </a:xfrm>
            <a:prstGeom prst="straightConnector1">
              <a:avLst/>
            </a:prstGeom>
            <a:ln w="19050">
              <a:solidFill>
                <a:schemeClr val="accent3">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662062" y="3322914"/>
            <a:ext cx="3205338" cy="1299934"/>
            <a:chOff x="2662062" y="3322914"/>
            <a:chExt cx="3205338" cy="1299934"/>
          </a:xfrm>
        </p:grpSpPr>
        <p:cxnSp>
          <p:nvCxnSpPr>
            <p:cNvPr id="158" name="Straight Arrow Connector 157"/>
            <p:cNvCxnSpPr>
              <a:stCxn id="68" idx="3"/>
            </p:cNvCxnSpPr>
            <p:nvPr/>
          </p:nvCxnSpPr>
          <p:spPr>
            <a:xfrm flipV="1">
              <a:off x="4064704" y="3322914"/>
              <a:ext cx="1802696" cy="1057576"/>
            </a:xfrm>
            <a:prstGeom prst="straightConnector1">
              <a:avLst/>
            </a:prstGeom>
            <a:ln w="19050">
              <a:solidFill>
                <a:schemeClr val="accent3">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68" name="TextBox 19"/>
            <p:cNvSpPr txBox="1"/>
            <p:nvPr/>
          </p:nvSpPr>
          <p:spPr>
            <a:xfrm>
              <a:off x="2662062" y="4138131"/>
              <a:ext cx="1402642" cy="484717"/>
            </a:xfrm>
            <a:prstGeom prst="rect">
              <a:avLst/>
            </a:prstGeom>
            <a:solidFill>
              <a:srgbClr val="EFEFFF"/>
            </a:solidFill>
            <a:ln w="19050" cmpd="sng">
              <a:solidFill>
                <a:schemeClr val="accent3">
                  <a:lumMod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indent="0">
                <a:defRPr sz="1100" b="1"/>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lgn="ctr"/>
              <a:r>
                <a:rPr lang="en-US" dirty="0" smtClean="0"/>
                <a:t>Water Line </a:t>
              </a:r>
              <a:r>
                <a:rPr lang="en-US" dirty="0"/>
                <a:t>Replacements</a:t>
              </a:r>
            </a:p>
          </p:txBody>
        </p:sp>
      </p:grpSp>
      <p:grpSp>
        <p:nvGrpSpPr>
          <p:cNvPr id="24" name="Group 23"/>
          <p:cNvGrpSpPr/>
          <p:nvPr/>
        </p:nvGrpSpPr>
        <p:grpSpPr>
          <a:xfrm>
            <a:off x="6019800" y="2918097"/>
            <a:ext cx="2933700" cy="773734"/>
            <a:chOff x="6019800" y="2918097"/>
            <a:chExt cx="2933700" cy="773734"/>
          </a:xfrm>
        </p:grpSpPr>
        <p:sp>
          <p:nvSpPr>
            <p:cNvPr id="95" name="TextBox 13"/>
            <p:cNvSpPr txBox="1"/>
            <p:nvPr/>
          </p:nvSpPr>
          <p:spPr>
            <a:xfrm>
              <a:off x="7147560" y="2918097"/>
              <a:ext cx="1805940" cy="495300"/>
            </a:xfrm>
            <a:prstGeom prst="rect">
              <a:avLst/>
            </a:prstGeom>
            <a:solidFill>
              <a:srgbClr val="FFD9B3"/>
            </a:solidFill>
            <a:ln w="19050" cmpd="sng">
              <a:solidFill>
                <a:schemeClr val="accent6">
                  <a:lumMod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indent="0" algn="ctr">
                <a:defRPr sz="1100" b="1"/>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Veteran's Administration Turn Lane (TCP)</a:t>
              </a:r>
            </a:p>
          </p:txBody>
        </p:sp>
        <p:cxnSp>
          <p:nvCxnSpPr>
            <p:cNvPr id="99" name="Straight Arrow Connector 98"/>
            <p:cNvCxnSpPr>
              <a:stCxn id="95" idx="1"/>
            </p:cNvCxnSpPr>
            <p:nvPr/>
          </p:nvCxnSpPr>
          <p:spPr>
            <a:xfrm flipH="1">
              <a:off x="6019800" y="3165747"/>
              <a:ext cx="1127760" cy="526084"/>
            </a:xfrm>
            <a:prstGeom prst="straightConnector1">
              <a:avLst/>
            </a:prstGeom>
            <a:ln w="19050">
              <a:solidFill>
                <a:schemeClr val="accent6">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2056" name="Group 2055"/>
          <p:cNvGrpSpPr/>
          <p:nvPr/>
        </p:nvGrpSpPr>
        <p:grpSpPr>
          <a:xfrm>
            <a:off x="415169" y="2346435"/>
            <a:ext cx="1947031" cy="623144"/>
            <a:chOff x="415169" y="2346435"/>
            <a:chExt cx="1947031" cy="623144"/>
          </a:xfrm>
        </p:grpSpPr>
        <p:sp>
          <p:nvSpPr>
            <p:cNvPr id="71" name="TextBox 19"/>
            <p:cNvSpPr txBox="1"/>
            <p:nvPr/>
          </p:nvSpPr>
          <p:spPr>
            <a:xfrm>
              <a:off x="415169" y="2484863"/>
              <a:ext cx="1676400" cy="484716"/>
            </a:xfrm>
            <a:prstGeom prst="rect">
              <a:avLst/>
            </a:prstGeom>
            <a:solidFill>
              <a:srgbClr val="C1D9AB"/>
            </a:solidFill>
            <a:ln w="19050" cmpd="sng">
              <a:solidFill>
                <a:schemeClr val="accent3">
                  <a:lumMod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indent="0" algn="ctr">
                <a:defRPr sz="1100" b="1"/>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Sewer Interceptor Rehabilitation</a:t>
              </a:r>
            </a:p>
          </p:txBody>
        </p:sp>
        <p:cxnSp>
          <p:nvCxnSpPr>
            <p:cNvPr id="86" name="Straight Arrow Connector 85"/>
            <p:cNvCxnSpPr>
              <a:stCxn id="71" idx="3"/>
            </p:cNvCxnSpPr>
            <p:nvPr/>
          </p:nvCxnSpPr>
          <p:spPr>
            <a:xfrm flipV="1">
              <a:off x="2091569" y="2346435"/>
              <a:ext cx="270631" cy="380786"/>
            </a:xfrm>
            <a:prstGeom prst="straightConnector1">
              <a:avLst/>
            </a:prstGeom>
            <a:ln w="19050">
              <a:solidFill>
                <a:schemeClr val="accent3">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470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0-#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0-#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53"/>
                                        </p:tgtEl>
                                        <p:attrNameLst>
                                          <p:attrName>style.visibility</p:attrName>
                                        </p:attrNameLst>
                                      </p:cBhvr>
                                      <p:to>
                                        <p:strVal val="visible"/>
                                      </p:to>
                                    </p:set>
                                    <p:animEffect transition="in" filter="fade">
                                      <p:cBhvr>
                                        <p:cTn id="41" dur="500"/>
                                        <p:tgtEl>
                                          <p:spTgt spid="205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2051"/>
                                        </p:tgtEl>
                                        <p:attrNameLst>
                                          <p:attrName>style.visibility</p:attrName>
                                        </p:attrNameLst>
                                      </p:cBhvr>
                                      <p:to>
                                        <p:strVal val="visible"/>
                                      </p:to>
                                    </p:set>
                                    <p:anim calcmode="lin" valueType="num">
                                      <p:cBhvr additive="base">
                                        <p:cTn id="46" dur="500" fill="hold"/>
                                        <p:tgtEl>
                                          <p:spTgt spid="2051"/>
                                        </p:tgtEl>
                                        <p:attrNameLst>
                                          <p:attrName>ppt_x</p:attrName>
                                        </p:attrNameLst>
                                      </p:cBhvr>
                                      <p:tavLst>
                                        <p:tav tm="0">
                                          <p:val>
                                            <p:strVal val="0-#ppt_w/2"/>
                                          </p:val>
                                        </p:tav>
                                        <p:tav tm="100000">
                                          <p:val>
                                            <p:strVal val="#ppt_x"/>
                                          </p:val>
                                        </p:tav>
                                      </p:tavLst>
                                    </p:anim>
                                    <p:anim calcmode="lin" valueType="num">
                                      <p:cBhvr additive="base">
                                        <p:cTn id="47" dur="500" fill="hold"/>
                                        <p:tgtEl>
                                          <p:spTgt spid="2051"/>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2" presetClass="entr" presetSubtype="8" fill="hold" nodeType="afterEffect">
                                  <p:stCondLst>
                                    <p:cond delay="0"/>
                                  </p:stCondLst>
                                  <p:childTnLst>
                                    <p:set>
                                      <p:cBhvr>
                                        <p:cTn id="50" dur="1" fill="hold">
                                          <p:stCondLst>
                                            <p:cond delay="0"/>
                                          </p:stCondLst>
                                        </p:cTn>
                                        <p:tgtEl>
                                          <p:spTgt spid="2048"/>
                                        </p:tgtEl>
                                        <p:attrNameLst>
                                          <p:attrName>style.visibility</p:attrName>
                                        </p:attrNameLst>
                                      </p:cBhvr>
                                      <p:to>
                                        <p:strVal val="visible"/>
                                      </p:to>
                                    </p:set>
                                    <p:anim calcmode="lin" valueType="num">
                                      <p:cBhvr additive="base">
                                        <p:cTn id="51" dur="500" fill="hold"/>
                                        <p:tgtEl>
                                          <p:spTgt spid="2048"/>
                                        </p:tgtEl>
                                        <p:attrNameLst>
                                          <p:attrName>ppt_x</p:attrName>
                                        </p:attrNameLst>
                                      </p:cBhvr>
                                      <p:tavLst>
                                        <p:tav tm="0">
                                          <p:val>
                                            <p:strVal val="0-#ppt_w/2"/>
                                          </p:val>
                                        </p:tav>
                                        <p:tav tm="100000">
                                          <p:val>
                                            <p:strVal val="#ppt_x"/>
                                          </p:val>
                                        </p:tav>
                                      </p:tavLst>
                                    </p:anim>
                                    <p:anim calcmode="lin" valueType="num">
                                      <p:cBhvr additive="base">
                                        <p:cTn id="52" dur="500" fill="hold"/>
                                        <p:tgtEl>
                                          <p:spTgt spid="2048"/>
                                        </p:tgtEl>
                                        <p:attrNameLst>
                                          <p:attrName>ppt_y</p:attrName>
                                        </p:attrNameLst>
                                      </p:cBhvr>
                                      <p:tavLst>
                                        <p:tav tm="0">
                                          <p:val>
                                            <p:strVal val="#ppt_y"/>
                                          </p:val>
                                        </p:tav>
                                        <p:tav tm="100000">
                                          <p:val>
                                            <p:strVal val="#ppt_y"/>
                                          </p:val>
                                        </p:tav>
                                      </p:tavLst>
                                    </p:anim>
                                  </p:childTnLst>
                                </p:cTn>
                              </p:par>
                            </p:childTnLst>
                          </p:cTn>
                        </p:par>
                        <p:par>
                          <p:cTn id="53" fill="hold">
                            <p:stCondLst>
                              <p:cond delay="1000"/>
                            </p:stCondLst>
                            <p:childTnLst>
                              <p:par>
                                <p:cTn id="54" presetID="2" presetClass="entr" presetSubtype="2"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1+#ppt_w/2"/>
                                          </p:val>
                                        </p:tav>
                                        <p:tav tm="100000">
                                          <p:val>
                                            <p:strVal val="#ppt_x"/>
                                          </p:val>
                                        </p:tav>
                                      </p:tavLst>
                                    </p:anim>
                                    <p:anim calcmode="lin" valueType="num">
                                      <p:cBhvr additive="base">
                                        <p:cTn id="5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1"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500"/>
                            </p:stCondLst>
                            <p:childTnLst>
                              <p:par>
                                <p:cTn id="71" presetID="2" presetClass="entr" presetSubtype="1" fill="hold" nodeType="afterEffect">
                                  <p:stCondLst>
                                    <p:cond delay="0"/>
                                  </p:stCondLst>
                                  <p:childTnLst>
                                    <p:set>
                                      <p:cBhvr>
                                        <p:cTn id="72" dur="1" fill="hold">
                                          <p:stCondLst>
                                            <p:cond delay="0"/>
                                          </p:stCondLst>
                                        </p:cTn>
                                        <p:tgtEl>
                                          <p:spTgt spid="2052"/>
                                        </p:tgtEl>
                                        <p:attrNameLst>
                                          <p:attrName>style.visibility</p:attrName>
                                        </p:attrNameLst>
                                      </p:cBhvr>
                                      <p:to>
                                        <p:strVal val="visible"/>
                                      </p:to>
                                    </p:set>
                                    <p:anim calcmode="lin" valueType="num">
                                      <p:cBhvr additive="base">
                                        <p:cTn id="73" dur="500" fill="hold"/>
                                        <p:tgtEl>
                                          <p:spTgt spid="2052"/>
                                        </p:tgtEl>
                                        <p:attrNameLst>
                                          <p:attrName>ppt_x</p:attrName>
                                        </p:attrNameLst>
                                      </p:cBhvr>
                                      <p:tavLst>
                                        <p:tav tm="0">
                                          <p:val>
                                            <p:strVal val="#ppt_x"/>
                                          </p:val>
                                        </p:tav>
                                        <p:tav tm="100000">
                                          <p:val>
                                            <p:strVal val="#ppt_x"/>
                                          </p:val>
                                        </p:tav>
                                      </p:tavLst>
                                    </p:anim>
                                    <p:anim calcmode="lin" valueType="num">
                                      <p:cBhvr additive="base">
                                        <p:cTn id="74" dur="500" fill="hold"/>
                                        <p:tgtEl>
                                          <p:spTgt spid="2052"/>
                                        </p:tgtEl>
                                        <p:attrNameLst>
                                          <p:attrName>ppt_y</p:attrName>
                                        </p:attrNameLst>
                                      </p:cBhvr>
                                      <p:tavLst>
                                        <p:tav tm="0">
                                          <p:val>
                                            <p:strVal val="0-#ppt_h/2"/>
                                          </p:val>
                                        </p:tav>
                                        <p:tav tm="100000">
                                          <p:val>
                                            <p:strVal val="#ppt_y"/>
                                          </p:val>
                                        </p:tav>
                                      </p:tavLst>
                                    </p:anim>
                                  </p:childTnLst>
                                </p:cTn>
                              </p:par>
                            </p:childTnLst>
                          </p:cTn>
                        </p:par>
                        <p:par>
                          <p:cTn id="75" fill="hold">
                            <p:stCondLst>
                              <p:cond delay="1000"/>
                            </p:stCondLst>
                            <p:childTnLst>
                              <p:par>
                                <p:cTn id="76" presetID="2" presetClass="entr" presetSubtype="8" fill="hold" nodeType="afterEffect">
                                  <p:stCondLst>
                                    <p:cond delay="0"/>
                                  </p:stCondLst>
                                  <p:childTnLst>
                                    <p:set>
                                      <p:cBhvr>
                                        <p:cTn id="77" dur="1" fill="hold">
                                          <p:stCondLst>
                                            <p:cond delay="0"/>
                                          </p:stCondLst>
                                        </p:cTn>
                                        <p:tgtEl>
                                          <p:spTgt spid="2056"/>
                                        </p:tgtEl>
                                        <p:attrNameLst>
                                          <p:attrName>style.visibility</p:attrName>
                                        </p:attrNameLst>
                                      </p:cBhvr>
                                      <p:to>
                                        <p:strVal val="visible"/>
                                      </p:to>
                                    </p:set>
                                    <p:anim calcmode="lin" valueType="num">
                                      <p:cBhvr additive="base">
                                        <p:cTn id="78" dur="500" fill="hold"/>
                                        <p:tgtEl>
                                          <p:spTgt spid="2056"/>
                                        </p:tgtEl>
                                        <p:attrNameLst>
                                          <p:attrName>ppt_x</p:attrName>
                                        </p:attrNameLst>
                                      </p:cBhvr>
                                      <p:tavLst>
                                        <p:tav tm="0">
                                          <p:val>
                                            <p:strVal val="0-#ppt_w/2"/>
                                          </p:val>
                                        </p:tav>
                                        <p:tav tm="100000">
                                          <p:val>
                                            <p:strVal val="#ppt_x"/>
                                          </p:val>
                                        </p:tav>
                                      </p:tavLst>
                                    </p:anim>
                                    <p:anim calcmode="lin" valueType="num">
                                      <p:cBhvr additive="base">
                                        <p:cTn id="79" dur="500" fill="hold"/>
                                        <p:tgtEl>
                                          <p:spTgt spid="2056"/>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additive="base">
                                        <p:cTn id="84" dur="500" fill="hold"/>
                                        <p:tgtEl>
                                          <p:spTgt spid="29"/>
                                        </p:tgtEl>
                                        <p:attrNameLst>
                                          <p:attrName>ppt_x</p:attrName>
                                        </p:attrNameLst>
                                      </p:cBhvr>
                                      <p:tavLst>
                                        <p:tav tm="0">
                                          <p:val>
                                            <p:strVal val="#ppt_x"/>
                                          </p:val>
                                        </p:tav>
                                        <p:tav tm="100000">
                                          <p:val>
                                            <p:strVal val="#ppt_x"/>
                                          </p:val>
                                        </p:tav>
                                      </p:tavLst>
                                    </p:anim>
                                    <p:anim calcmode="lin" valueType="num">
                                      <p:cBhvr additive="base">
                                        <p:cTn id="8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500" fill="hold"/>
                                        <p:tgtEl>
                                          <p:spTgt spid="28"/>
                                        </p:tgtEl>
                                        <p:attrNameLst>
                                          <p:attrName>ppt_x</p:attrName>
                                        </p:attrNameLst>
                                      </p:cBhvr>
                                      <p:tavLst>
                                        <p:tav tm="0">
                                          <p:val>
                                            <p:strVal val="#ppt_x"/>
                                          </p:val>
                                        </p:tav>
                                        <p:tav tm="100000">
                                          <p:val>
                                            <p:strVal val="#ppt_x"/>
                                          </p:val>
                                        </p:tav>
                                      </p:tavLst>
                                    </p:anim>
                                    <p:anim calcmode="lin" valueType="num">
                                      <p:cBhvr additive="base">
                                        <p:cTn id="9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en-US" dirty="0"/>
          </a:p>
        </p:txBody>
      </p:sp>
      <p:sp>
        <p:nvSpPr>
          <p:cNvPr id="5" name="Title 1"/>
          <p:cNvSpPr txBox="1">
            <a:spLocks/>
          </p:cNvSpPr>
          <p:nvPr/>
        </p:nvSpPr>
        <p:spPr>
          <a:xfrm>
            <a:off x="609600" y="427038"/>
            <a:ext cx="7620000" cy="1143000"/>
          </a:xfrm>
          <a:prstGeom prst="rect">
            <a:avLst/>
          </a:prstGeom>
          <a:noFill/>
        </p:spPr>
        <p:txBody>
          <a:bodyPr vert="horz" lIns="91440" tIns="45720" rIns="91440" bIns="45720" rtlCol="0" anchor="ctr">
            <a:noAutofit/>
          </a:bodyPr>
          <a:lstStyle>
            <a:lvl1pPr>
              <a:spcBef>
                <a:spcPct val="0"/>
              </a:spcBef>
              <a:buNone/>
              <a:defRPr sz="4600" cap="none" spc="-100" baseline="0">
                <a:ln>
                  <a:noFill/>
                </a:ln>
                <a:solidFill>
                  <a:schemeClr val="accent1">
                    <a:lumMod val="50000"/>
                  </a:schemeClr>
                </a:solidFill>
                <a:effectLst/>
                <a:latin typeface="+mj-lt"/>
                <a:ea typeface="+mj-ea"/>
                <a:cs typeface="+mj-cs"/>
              </a:defRPr>
            </a:lvl1pPr>
          </a:lstStyle>
          <a:p>
            <a:r>
              <a:rPr lang="en-US" dirty="0" smtClean="0"/>
              <a:t>2015 </a:t>
            </a:r>
            <a:r>
              <a:rPr lang="en-US" dirty="0"/>
              <a:t>Community Investment</a:t>
            </a:r>
          </a:p>
        </p:txBody>
      </p:sp>
      <p:sp>
        <p:nvSpPr>
          <p:cNvPr id="6" name="TextBox 5"/>
          <p:cNvSpPr txBox="1"/>
          <p:nvPr/>
        </p:nvSpPr>
        <p:spPr>
          <a:xfrm>
            <a:off x="5562600" y="5879181"/>
            <a:ext cx="2514600" cy="707886"/>
          </a:xfrm>
          <a:prstGeom prst="rect">
            <a:avLst/>
          </a:prstGeom>
          <a:solidFill>
            <a:srgbClr val="FFFFCC"/>
          </a:solidFill>
          <a:effectLst>
            <a:outerShdw blurRad="63500" sx="102000" sy="102000" algn="ctr" rotWithShape="0">
              <a:schemeClr val="tx1">
                <a:alpha val="40000"/>
              </a:schemeClr>
            </a:outerShdw>
          </a:effectLst>
        </p:spPr>
        <p:txBody>
          <a:bodyPr wrap="square" rtlCol="0">
            <a:spAutoFit/>
          </a:bodyPr>
          <a:lstStyle/>
          <a:p>
            <a:pPr algn="ctr"/>
            <a:r>
              <a:rPr lang="en-US" sz="2000" b="1" dirty="0" smtClean="0">
                <a:solidFill>
                  <a:schemeClr val="accent3">
                    <a:lumMod val="50000"/>
                  </a:schemeClr>
                </a:solidFill>
              </a:rPr>
              <a:t>Total Investment $26.6 Million</a:t>
            </a:r>
            <a:endParaRPr lang="en-US" sz="2000" b="1" dirty="0">
              <a:solidFill>
                <a:schemeClr val="accent3">
                  <a:lumMod val="50000"/>
                </a:schemeClr>
              </a:solidFill>
            </a:endParaRPr>
          </a:p>
        </p:txBody>
      </p:sp>
      <p:pic>
        <p:nvPicPr>
          <p:cNvPr id="7" name="Picture 6" descr="Logo Caps Color.jpg"/>
          <p:cNvPicPr>
            <a:picLocks noChangeAspect="1"/>
          </p:cNvPicPr>
          <p:nvPr/>
        </p:nvPicPr>
        <p:blipFill>
          <a:blip r:embed="rId3" cstate="print"/>
          <a:stretch>
            <a:fillRect/>
          </a:stretch>
        </p:blipFill>
        <p:spPr>
          <a:xfrm>
            <a:off x="304800" y="6248400"/>
            <a:ext cx="1905000" cy="475386"/>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3387738124"/>
              </p:ext>
            </p:extLst>
          </p:nvPr>
        </p:nvGraphicFramePr>
        <p:xfrm>
          <a:off x="1224280" y="1112871"/>
          <a:ext cx="6598920" cy="476631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6019800" y="1869163"/>
            <a:ext cx="1905000" cy="769441"/>
          </a:xfrm>
          <a:prstGeom prst="rect">
            <a:avLst/>
          </a:prstGeom>
          <a:noFill/>
        </p:spPr>
        <p:txBody>
          <a:bodyPr wrap="square" rtlCol="0">
            <a:spAutoFit/>
          </a:bodyPr>
          <a:lstStyle/>
          <a:p>
            <a:pPr algn="ctr">
              <a:defRPr sz="1100" b="1" i="0" u="none" strike="noStrike" kern="1200" baseline="0">
                <a:solidFill>
                  <a:prstClr val="black"/>
                </a:solidFill>
                <a:latin typeface="+mn-lt"/>
                <a:ea typeface="+mn-ea"/>
                <a:cs typeface="+mn-cs"/>
              </a:defRPr>
            </a:pPr>
            <a:r>
              <a:rPr lang="en-US" i="1" u="sng" dirty="0">
                <a:solidFill>
                  <a:srgbClr val="669900"/>
                </a:solidFill>
              </a:rPr>
              <a:t>Parks &amp; Pools</a:t>
            </a:r>
          </a:p>
          <a:p>
            <a:pPr algn="ctr">
              <a:defRPr sz="1100" b="1" i="0" u="none" strike="noStrike" kern="1200" baseline="0">
                <a:solidFill>
                  <a:prstClr val="black"/>
                </a:solidFill>
                <a:latin typeface="+mn-lt"/>
                <a:ea typeface="+mn-ea"/>
                <a:cs typeface="+mn-cs"/>
              </a:defRPr>
            </a:pPr>
            <a:r>
              <a:rPr lang="en-US" i="1" u="sng" dirty="0">
                <a:solidFill>
                  <a:srgbClr val="669900"/>
                </a:solidFill>
              </a:rPr>
              <a:t>  $1.4 million</a:t>
            </a:r>
          </a:p>
          <a:p>
            <a:pPr algn="ctr">
              <a:defRPr sz="1100" b="1" i="0" u="none" strike="noStrike" kern="1200" baseline="0">
                <a:solidFill>
                  <a:prstClr val="black"/>
                </a:solidFill>
                <a:latin typeface="+mn-lt"/>
                <a:ea typeface="+mn-ea"/>
                <a:cs typeface="+mn-cs"/>
              </a:defRPr>
            </a:pPr>
            <a:r>
              <a:rPr lang="en-US" i="1" dirty="0">
                <a:solidFill>
                  <a:srgbClr val="669900"/>
                </a:solidFill>
              </a:rPr>
              <a:t>Las </a:t>
            </a:r>
            <a:r>
              <a:rPr lang="en-US" i="1" dirty="0" err="1">
                <a:solidFill>
                  <a:srgbClr val="669900"/>
                </a:solidFill>
              </a:rPr>
              <a:t>Colonias</a:t>
            </a:r>
            <a:r>
              <a:rPr lang="en-US" i="1" dirty="0">
                <a:solidFill>
                  <a:srgbClr val="669900"/>
                </a:solidFill>
              </a:rPr>
              <a:t>, </a:t>
            </a:r>
            <a:r>
              <a:rPr lang="en-US" i="1" dirty="0" err="1">
                <a:solidFill>
                  <a:srgbClr val="669900"/>
                </a:solidFill>
              </a:rPr>
              <a:t>Matchett</a:t>
            </a:r>
            <a:r>
              <a:rPr lang="en-US" i="1" dirty="0">
                <a:solidFill>
                  <a:srgbClr val="669900"/>
                </a:solidFill>
              </a:rPr>
              <a:t>, OM Pool Riverfront Trail </a:t>
            </a:r>
          </a:p>
        </p:txBody>
      </p:sp>
      <p:sp>
        <p:nvSpPr>
          <p:cNvPr id="13" name="TextBox 12"/>
          <p:cNvSpPr txBox="1"/>
          <p:nvPr/>
        </p:nvSpPr>
        <p:spPr>
          <a:xfrm>
            <a:off x="0" y="2743144"/>
            <a:ext cx="2743200" cy="1107996"/>
          </a:xfrm>
          <a:prstGeom prst="rect">
            <a:avLst/>
          </a:prstGeom>
          <a:noFill/>
          <a:ln>
            <a:noFill/>
          </a:ln>
          <a:effectLst>
            <a:outerShdw blurRad="63500" sx="102000" sy="102000" algn="ctr" rotWithShape="0">
              <a:prstClr val="black">
                <a:alpha val="40000"/>
              </a:prstClr>
            </a:outerShdw>
          </a:effectLst>
        </p:spPr>
        <p:txBody>
          <a:bodyPr wrap="square" rtlCol="0">
            <a:spAutoFit/>
          </a:bodyPr>
          <a:lstStyle/>
          <a:p>
            <a:pPr algn="ctr"/>
            <a:r>
              <a:rPr lang="en-US" sz="1100" b="1" i="1" u="sng" dirty="0" smtClean="0">
                <a:solidFill>
                  <a:srgbClr val="427E8E"/>
                </a:solidFill>
              </a:rPr>
              <a:t>City Council Economic Development &amp; Community Partnerships</a:t>
            </a:r>
          </a:p>
          <a:p>
            <a:pPr algn="ctr"/>
            <a:r>
              <a:rPr lang="en-US" sz="1100" b="1" i="1" u="sng" dirty="0" smtClean="0">
                <a:solidFill>
                  <a:srgbClr val="427E8E"/>
                </a:solidFill>
              </a:rPr>
              <a:t>$2.2 million</a:t>
            </a:r>
          </a:p>
          <a:p>
            <a:pPr algn="ctr"/>
            <a:r>
              <a:rPr lang="en-US" sz="1100" b="1" i="1" dirty="0" smtClean="0">
                <a:solidFill>
                  <a:srgbClr val="427E8E"/>
                </a:solidFill>
              </a:rPr>
              <a:t>Colorado Mesa University, Grand Valley Transit, 5.2.1 Authority, Commercial Catalyst, Branding and Marketing Plan</a:t>
            </a:r>
            <a:endParaRPr lang="en-US" sz="1100" b="1" i="1" dirty="0">
              <a:solidFill>
                <a:srgbClr val="427E8E"/>
              </a:solidFill>
            </a:endParaRPr>
          </a:p>
        </p:txBody>
      </p:sp>
      <p:sp>
        <p:nvSpPr>
          <p:cNvPr id="14" name="TextBox 13"/>
          <p:cNvSpPr txBox="1"/>
          <p:nvPr/>
        </p:nvSpPr>
        <p:spPr>
          <a:xfrm>
            <a:off x="762000" y="4530341"/>
            <a:ext cx="2133600" cy="938719"/>
          </a:xfrm>
          <a:prstGeom prst="rect">
            <a:avLst/>
          </a:prstGeom>
          <a:noFill/>
        </p:spPr>
        <p:txBody>
          <a:bodyPr wrap="square" rtlCol="0">
            <a:spAutoFit/>
          </a:bodyPr>
          <a:lstStyle/>
          <a:p>
            <a:pPr algn="ctr">
              <a:defRPr sz="1100" b="1" i="0" u="none" strike="noStrike" kern="1200" baseline="0">
                <a:solidFill>
                  <a:srgbClr val="8B2D2D"/>
                </a:solidFill>
                <a:latin typeface="+mn-lt"/>
                <a:ea typeface="+mn-ea"/>
                <a:cs typeface="+mn-cs"/>
              </a:defRPr>
            </a:pPr>
            <a:r>
              <a:rPr lang="en-US" i="1" u="sng" dirty="0" smtClean="0">
                <a:solidFill>
                  <a:srgbClr val="8B2D2D"/>
                </a:solidFill>
              </a:rPr>
              <a:t>Water </a:t>
            </a:r>
            <a:r>
              <a:rPr lang="en-US" i="1" u="sng" dirty="0">
                <a:solidFill>
                  <a:srgbClr val="8B2D2D"/>
                </a:solidFill>
              </a:rPr>
              <a:t>&amp; Sewer</a:t>
            </a:r>
          </a:p>
          <a:p>
            <a:pPr algn="ctr">
              <a:defRPr sz="1100" b="1" i="0" u="none" strike="noStrike" kern="1200" baseline="0">
                <a:solidFill>
                  <a:srgbClr val="8B2D2D"/>
                </a:solidFill>
                <a:latin typeface="+mn-lt"/>
                <a:ea typeface="+mn-ea"/>
                <a:cs typeface="+mn-cs"/>
              </a:defRPr>
            </a:pPr>
            <a:r>
              <a:rPr lang="en-US" i="1" u="sng" dirty="0">
                <a:solidFill>
                  <a:srgbClr val="8B2D2D"/>
                </a:solidFill>
              </a:rPr>
              <a:t>  $6.7 million</a:t>
            </a:r>
          </a:p>
          <a:p>
            <a:pPr algn="ctr">
              <a:defRPr sz="1100" b="1" i="0" u="none" strike="noStrike" kern="1200" baseline="0">
                <a:solidFill>
                  <a:srgbClr val="8B2D2D"/>
                </a:solidFill>
                <a:latin typeface="+mn-lt"/>
                <a:ea typeface="+mn-ea"/>
                <a:cs typeface="+mn-cs"/>
              </a:defRPr>
            </a:pPr>
            <a:r>
              <a:rPr lang="en-US" i="1" dirty="0">
                <a:solidFill>
                  <a:srgbClr val="8B2D2D"/>
                </a:solidFill>
              </a:rPr>
              <a:t>Replacements, Water Flow Line, Plant  Backbone, Collection System Office</a:t>
            </a:r>
            <a:r>
              <a:rPr lang="en-US" i="1" u="sng" dirty="0">
                <a:solidFill>
                  <a:srgbClr val="8B2D2D"/>
                </a:solidFill>
              </a:rPr>
              <a:t> </a:t>
            </a:r>
          </a:p>
        </p:txBody>
      </p:sp>
      <p:sp>
        <p:nvSpPr>
          <p:cNvPr id="15" name="TextBox 14"/>
          <p:cNvSpPr txBox="1"/>
          <p:nvPr/>
        </p:nvSpPr>
        <p:spPr>
          <a:xfrm>
            <a:off x="6468533" y="2912365"/>
            <a:ext cx="1752600" cy="938719"/>
          </a:xfrm>
          <a:prstGeom prst="rect">
            <a:avLst/>
          </a:prstGeom>
          <a:noFill/>
        </p:spPr>
        <p:txBody>
          <a:bodyPr wrap="square" rtlCol="0">
            <a:spAutoFit/>
          </a:bodyPr>
          <a:lstStyle/>
          <a:p>
            <a:pPr algn="ctr">
              <a:defRPr sz="1100" b="1" i="1" u="none" strike="noStrike" kern="1200" baseline="0">
                <a:solidFill>
                  <a:prstClr val="black"/>
                </a:solidFill>
                <a:latin typeface="+mn-lt"/>
                <a:ea typeface="+mn-ea"/>
                <a:cs typeface="+mn-cs"/>
              </a:defRPr>
            </a:pPr>
            <a:r>
              <a:rPr lang="en-US" i="1" u="sng" dirty="0" smtClean="0">
                <a:solidFill>
                  <a:schemeClr val="accent1">
                    <a:lumMod val="75000"/>
                  </a:schemeClr>
                </a:solidFill>
              </a:rPr>
              <a:t> </a:t>
            </a:r>
            <a:r>
              <a:rPr lang="en-US" i="1" u="sng" dirty="0">
                <a:solidFill>
                  <a:schemeClr val="accent1">
                    <a:lumMod val="75000"/>
                  </a:schemeClr>
                </a:solidFill>
              </a:rPr>
              <a:t>Public Safety  </a:t>
            </a:r>
          </a:p>
          <a:p>
            <a:pPr algn="ctr">
              <a:defRPr sz="1100" b="1" i="1" u="none" strike="noStrike" kern="1200" baseline="0">
                <a:solidFill>
                  <a:prstClr val="black"/>
                </a:solidFill>
                <a:latin typeface="+mn-lt"/>
                <a:ea typeface="+mn-ea"/>
                <a:cs typeface="+mn-cs"/>
              </a:defRPr>
            </a:pPr>
            <a:r>
              <a:rPr lang="en-US" i="1" u="sng" dirty="0">
                <a:solidFill>
                  <a:schemeClr val="accent1">
                    <a:lumMod val="75000"/>
                  </a:schemeClr>
                </a:solidFill>
              </a:rPr>
              <a:t>$3.5 million</a:t>
            </a:r>
          </a:p>
          <a:p>
            <a:pPr algn="ctr">
              <a:defRPr sz="1100" b="1" i="1" u="none" strike="noStrike" kern="1200" baseline="0">
                <a:solidFill>
                  <a:prstClr val="black"/>
                </a:solidFill>
                <a:latin typeface="+mn-lt"/>
                <a:ea typeface="+mn-ea"/>
                <a:cs typeface="+mn-cs"/>
              </a:defRPr>
            </a:pPr>
            <a:r>
              <a:rPr lang="en-US" i="1" dirty="0">
                <a:solidFill>
                  <a:schemeClr val="accent1">
                    <a:lumMod val="75000"/>
                  </a:schemeClr>
                </a:solidFill>
              </a:rPr>
              <a:t>Fires Station 4 Relocation, Police Annex , Whitewater Training Facility </a:t>
            </a:r>
          </a:p>
        </p:txBody>
      </p:sp>
      <p:sp>
        <p:nvSpPr>
          <p:cNvPr id="16" name="TextBox 15"/>
          <p:cNvSpPr txBox="1"/>
          <p:nvPr/>
        </p:nvSpPr>
        <p:spPr>
          <a:xfrm>
            <a:off x="6019800" y="4445702"/>
            <a:ext cx="1828800" cy="1107996"/>
          </a:xfrm>
          <a:prstGeom prst="rect">
            <a:avLst/>
          </a:prstGeom>
          <a:noFill/>
        </p:spPr>
        <p:txBody>
          <a:bodyPr wrap="square" rtlCol="0">
            <a:spAutoFit/>
          </a:bodyPr>
          <a:lstStyle/>
          <a:p>
            <a:pPr algn="ctr">
              <a:defRPr sz="1100" b="1" i="1" u="sng" strike="noStrike" kern="1200" baseline="0">
                <a:solidFill>
                  <a:srgbClr val="D06800"/>
                </a:solidFill>
                <a:latin typeface="+mn-lt"/>
                <a:ea typeface="+mn-ea"/>
                <a:cs typeface="+mn-cs"/>
              </a:defRPr>
            </a:pPr>
            <a:r>
              <a:rPr lang="en-US" i="1" u="sng" dirty="0" smtClean="0">
                <a:solidFill>
                  <a:srgbClr val="D06800"/>
                </a:solidFill>
              </a:rPr>
              <a:t>Street &amp; Bridge Infrastructure </a:t>
            </a:r>
          </a:p>
          <a:p>
            <a:pPr algn="ctr">
              <a:defRPr sz="1100" b="1" i="1" u="sng" strike="noStrike" kern="1200" baseline="0">
                <a:solidFill>
                  <a:srgbClr val="D06800"/>
                </a:solidFill>
                <a:latin typeface="+mn-lt"/>
                <a:ea typeface="+mn-ea"/>
                <a:cs typeface="+mn-cs"/>
              </a:defRPr>
            </a:pPr>
            <a:r>
              <a:rPr lang="en-US" i="1" u="sng" dirty="0" smtClean="0">
                <a:solidFill>
                  <a:srgbClr val="D06800"/>
                </a:solidFill>
              </a:rPr>
              <a:t>  $6.8 million</a:t>
            </a:r>
          </a:p>
          <a:p>
            <a:pPr algn="ctr"/>
            <a:r>
              <a:rPr lang="en-US" sz="1100" b="1" i="1" dirty="0" smtClean="0">
                <a:solidFill>
                  <a:srgbClr val="D06800"/>
                </a:solidFill>
              </a:rPr>
              <a:t>Street </a:t>
            </a:r>
            <a:r>
              <a:rPr lang="en-US" sz="1100" b="1" i="1" dirty="0">
                <a:solidFill>
                  <a:srgbClr val="D06800"/>
                </a:solidFill>
              </a:rPr>
              <a:t>Overlays, North Avenue, Horizon Drive, </a:t>
            </a:r>
            <a:r>
              <a:rPr lang="en-US" sz="1100" b="1" i="1" dirty="0" err="1" smtClean="0">
                <a:solidFill>
                  <a:srgbClr val="D06800"/>
                </a:solidFill>
              </a:rPr>
              <a:t>Chipseal</a:t>
            </a:r>
            <a:endParaRPr lang="en-US" dirty="0"/>
          </a:p>
        </p:txBody>
      </p:sp>
      <p:sp>
        <p:nvSpPr>
          <p:cNvPr id="17" name="TextBox 16"/>
          <p:cNvSpPr txBox="1"/>
          <p:nvPr/>
        </p:nvSpPr>
        <p:spPr>
          <a:xfrm>
            <a:off x="635000" y="1752600"/>
            <a:ext cx="2590800" cy="769441"/>
          </a:xfrm>
          <a:prstGeom prst="rect">
            <a:avLst/>
          </a:prstGeom>
          <a:noFill/>
        </p:spPr>
        <p:txBody>
          <a:bodyPr wrap="square" rtlCol="0">
            <a:spAutoFit/>
          </a:bodyPr>
          <a:lstStyle/>
          <a:p>
            <a:pPr algn="ctr">
              <a:defRPr sz="1100" b="1" i="0" u="none" strike="noStrike" kern="1200" baseline="0">
                <a:solidFill>
                  <a:srgbClr val="666666"/>
                </a:solidFill>
                <a:latin typeface="+mn-lt"/>
                <a:ea typeface="+mn-ea"/>
                <a:cs typeface="+mn-cs"/>
              </a:defRPr>
            </a:pPr>
            <a:r>
              <a:rPr lang="en-US" i="1" u="sng" dirty="0" smtClean="0">
                <a:solidFill>
                  <a:srgbClr val="666666"/>
                </a:solidFill>
              </a:rPr>
              <a:t>Fleet</a:t>
            </a:r>
            <a:r>
              <a:rPr lang="en-US" i="1" u="sng" dirty="0">
                <a:solidFill>
                  <a:srgbClr val="666666"/>
                </a:solidFill>
              </a:rPr>
              <a:t>, Facilities, Technology </a:t>
            </a:r>
          </a:p>
          <a:p>
            <a:pPr algn="ctr">
              <a:defRPr sz="1100" b="1" i="0" u="none" strike="noStrike" kern="1200" baseline="0">
                <a:solidFill>
                  <a:srgbClr val="666666"/>
                </a:solidFill>
                <a:latin typeface="+mn-lt"/>
                <a:ea typeface="+mn-ea"/>
                <a:cs typeface="+mn-cs"/>
              </a:defRPr>
            </a:pPr>
            <a:r>
              <a:rPr lang="en-US" i="1" u="sng" dirty="0">
                <a:solidFill>
                  <a:srgbClr val="666666"/>
                </a:solidFill>
              </a:rPr>
              <a:t>$4.2 million</a:t>
            </a:r>
          </a:p>
          <a:p>
            <a:pPr algn="ctr">
              <a:defRPr sz="1100" b="1" i="0" u="none" strike="noStrike" kern="1200" baseline="0">
                <a:solidFill>
                  <a:srgbClr val="666666"/>
                </a:solidFill>
                <a:latin typeface="+mn-lt"/>
                <a:ea typeface="+mn-ea"/>
                <a:cs typeface="+mn-cs"/>
              </a:defRPr>
            </a:pPr>
            <a:r>
              <a:rPr lang="en-US" i="1" dirty="0" smtClean="0">
                <a:solidFill>
                  <a:srgbClr val="666666"/>
                </a:solidFill>
              </a:rPr>
              <a:t>Fire Truck, Patrol Vehicles, Facility Improvements 800 </a:t>
            </a:r>
            <a:r>
              <a:rPr lang="en-US" i="1" dirty="0">
                <a:solidFill>
                  <a:srgbClr val="666666"/>
                </a:solidFill>
              </a:rPr>
              <a:t>MHZ </a:t>
            </a:r>
            <a:r>
              <a:rPr lang="en-US" i="1" dirty="0" smtClean="0">
                <a:solidFill>
                  <a:srgbClr val="666666"/>
                </a:solidFill>
              </a:rPr>
              <a:t>Infrastructure</a:t>
            </a:r>
            <a:endParaRPr lang="en-US" i="1" dirty="0">
              <a:solidFill>
                <a:srgbClr val="666666"/>
              </a:solidFill>
            </a:endParaRPr>
          </a:p>
        </p:txBody>
      </p:sp>
      <p:sp>
        <p:nvSpPr>
          <p:cNvPr id="18" name="TextBox 17"/>
          <p:cNvSpPr txBox="1"/>
          <p:nvPr/>
        </p:nvSpPr>
        <p:spPr>
          <a:xfrm>
            <a:off x="3200400" y="1438276"/>
            <a:ext cx="1905000" cy="430887"/>
          </a:xfrm>
          <a:prstGeom prst="rect">
            <a:avLst/>
          </a:prstGeom>
          <a:noFill/>
        </p:spPr>
        <p:txBody>
          <a:bodyPr wrap="square" rtlCol="0">
            <a:spAutoFit/>
          </a:bodyPr>
          <a:lstStyle/>
          <a:p>
            <a:pPr algn="ctr">
              <a:defRPr sz="1100" b="1" i="1" u="sng" strike="noStrike" kern="1200" baseline="0">
                <a:solidFill>
                  <a:prstClr val="black"/>
                </a:solidFill>
                <a:latin typeface="+mn-lt"/>
                <a:ea typeface="+mn-ea"/>
                <a:cs typeface="+mn-cs"/>
              </a:defRPr>
            </a:pPr>
            <a:r>
              <a:rPr lang="en-US" i="1" u="sng" dirty="0" smtClean="0">
                <a:solidFill>
                  <a:srgbClr val="7B5229"/>
                </a:solidFill>
              </a:rPr>
              <a:t>Storm </a:t>
            </a:r>
            <a:r>
              <a:rPr lang="en-US" i="1" u="sng" dirty="0">
                <a:solidFill>
                  <a:srgbClr val="7B5229"/>
                </a:solidFill>
              </a:rPr>
              <a:t>Drainage $655,400</a:t>
            </a:r>
          </a:p>
          <a:p>
            <a:pPr algn="ctr">
              <a:defRPr sz="1100" b="1" i="1" u="sng" strike="noStrike" kern="1200" baseline="0">
                <a:solidFill>
                  <a:prstClr val="black"/>
                </a:solidFill>
                <a:latin typeface="+mn-lt"/>
                <a:ea typeface="+mn-ea"/>
                <a:cs typeface="+mn-cs"/>
              </a:defRPr>
            </a:pPr>
            <a:r>
              <a:rPr lang="en-US" b="1" i="1" dirty="0">
                <a:solidFill>
                  <a:srgbClr val="7B5229"/>
                </a:solidFill>
              </a:rPr>
              <a:t>Leach Creek, </a:t>
            </a:r>
            <a:r>
              <a:rPr lang="en-US" b="1" i="1" dirty="0" err="1">
                <a:solidFill>
                  <a:srgbClr val="7B5229"/>
                </a:solidFill>
              </a:rPr>
              <a:t>Buthorn</a:t>
            </a:r>
            <a:r>
              <a:rPr lang="en-US" b="1" i="1" dirty="0">
                <a:solidFill>
                  <a:srgbClr val="7B5229"/>
                </a:solidFill>
              </a:rPr>
              <a:t> Drain </a:t>
            </a:r>
          </a:p>
        </p:txBody>
      </p:sp>
      <p:sp>
        <p:nvSpPr>
          <p:cNvPr id="19" name="TextBox 18"/>
          <p:cNvSpPr txBox="1"/>
          <p:nvPr/>
        </p:nvSpPr>
        <p:spPr>
          <a:xfrm>
            <a:off x="5046134" y="1590748"/>
            <a:ext cx="1295400" cy="430887"/>
          </a:xfrm>
          <a:prstGeom prst="rect">
            <a:avLst/>
          </a:prstGeom>
          <a:noFill/>
        </p:spPr>
        <p:txBody>
          <a:bodyPr wrap="square" rtlCol="0">
            <a:spAutoFit/>
          </a:bodyPr>
          <a:lstStyle/>
          <a:p>
            <a:pPr algn="ctr"/>
            <a:r>
              <a:rPr lang="en-US" sz="1100" b="1" i="1" u="sng" dirty="0" smtClean="0">
                <a:solidFill>
                  <a:srgbClr val="604A7B"/>
                </a:solidFill>
              </a:rPr>
              <a:t>CNG </a:t>
            </a:r>
            <a:r>
              <a:rPr lang="en-US" sz="1100" b="1" i="1" u="sng" dirty="0">
                <a:solidFill>
                  <a:srgbClr val="604A7B"/>
                </a:solidFill>
              </a:rPr>
              <a:t>Biogas Project  $1.2 million </a:t>
            </a:r>
          </a:p>
        </p:txBody>
      </p:sp>
    </p:spTree>
    <p:extLst>
      <p:ext uri="{BB962C8B-B14F-4D97-AF65-F5344CB8AC3E}">
        <p14:creationId xmlns:p14="http://schemas.microsoft.com/office/powerpoint/2010/main" val="163527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down)">
                                      <p:cBhvr>
                                        <p:cTn id="7" dur="500"/>
                                        <p:tgtEl>
                                          <p:spTgt spid="8">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wipe(down)">
                                      <p:cBhvr>
                                        <p:cTn id="12" dur="500"/>
                                        <p:tgtEl>
                                          <p:spTgt spid="8">
                                            <p:graphicEl>
                                              <a:chart seriesIdx="-4" categoryIdx="0" bldStep="category"/>
                                            </p:graphicEl>
                                          </p:spTgt>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wipe(down)">
                                      <p:cBhvr>
                                        <p:cTn id="20" dur="500"/>
                                        <p:tgtEl>
                                          <p:spTgt spid="8">
                                            <p:graphicEl>
                                              <a:chart seriesIdx="-4" categoryIdx="1" bldStep="category"/>
                                            </p:graphicEl>
                                          </p:spTgt>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wipe(down)">
                                      <p:cBhvr>
                                        <p:cTn id="28" dur="500"/>
                                        <p:tgtEl>
                                          <p:spTgt spid="8">
                                            <p:graphicEl>
                                              <a:chart seriesIdx="-4" categoryIdx="2" bldStep="category"/>
                                            </p:graphicEl>
                                          </p:spTgt>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graphicEl>
                                              <a:chart seriesIdx="-4" categoryIdx="3" bldStep="category"/>
                                            </p:graphicEl>
                                          </p:spTgt>
                                        </p:tgtEl>
                                        <p:attrNameLst>
                                          <p:attrName>style.visibility</p:attrName>
                                        </p:attrNameLst>
                                      </p:cBhvr>
                                      <p:to>
                                        <p:strVal val="visible"/>
                                      </p:to>
                                    </p:set>
                                    <p:animEffect transition="in" filter="wipe(down)">
                                      <p:cBhvr>
                                        <p:cTn id="36" dur="500"/>
                                        <p:tgtEl>
                                          <p:spTgt spid="8">
                                            <p:graphicEl>
                                              <a:chart seriesIdx="-4" categoryIdx="3" bldStep="category"/>
                                            </p:graphicEl>
                                          </p:spTgt>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8">
                                            <p:graphicEl>
                                              <a:chart seriesIdx="-4" categoryIdx="4" bldStep="category"/>
                                            </p:graphicEl>
                                          </p:spTgt>
                                        </p:tgtEl>
                                        <p:attrNameLst>
                                          <p:attrName>style.visibility</p:attrName>
                                        </p:attrNameLst>
                                      </p:cBhvr>
                                      <p:to>
                                        <p:strVal val="visible"/>
                                      </p:to>
                                    </p:set>
                                    <p:animEffect transition="in" filter="wipe(down)">
                                      <p:cBhvr>
                                        <p:cTn id="44" dur="500"/>
                                        <p:tgtEl>
                                          <p:spTgt spid="8">
                                            <p:graphicEl>
                                              <a:chart seriesIdx="-4" categoryIdx="4" bldStep="category"/>
                                            </p:graphicEl>
                                          </p:spTgt>
                                        </p:tgtEl>
                                      </p:cBhvr>
                                    </p:animEffec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8">
                                            <p:graphicEl>
                                              <a:chart seriesIdx="-4" categoryIdx="5" bldStep="category"/>
                                            </p:graphicEl>
                                          </p:spTgt>
                                        </p:tgtEl>
                                        <p:attrNameLst>
                                          <p:attrName>style.visibility</p:attrName>
                                        </p:attrNameLst>
                                      </p:cBhvr>
                                      <p:to>
                                        <p:strVal val="visible"/>
                                      </p:to>
                                    </p:set>
                                    <p:animEffect transition="in" filter="wipe(down)">
                                      <p:cBhvr>
                                        <p:cTn id="52" dur="500"/>
                                        <p:tgtEl>
                                          <p:spTgt spid="8">
                                            <p:graphicEl>
                                              <a:chart seriesIdx="-4" categoryIdx="5" bldStep="category"/>
                                            </p:graphicEl>
                                          </p:spTgt>
                                        </p:tgtEl>
                                      </p:cBhvr>
                                    </p:animEffec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8">
                                            <p:graphicEl>
                                              <a:chart seriesIdx="-4" categoryIdx="6" bldStep="category"/>
                                            </p:graphicEl>
                                          </p:spTgt>
                                        </p:tgtEl>
                                        <p:attrNameLst>
                                          <p:attrName>style.visibility</p:attrName>
                                        </p:attrNameLst>
                                      </p:cBhvr>
                                      <p:to>
                                        <p:strVal val="visible"/>
                                      </p:to>
                                    </p:set>
                                    <p:animEffect transition="in" filter="wipe(down)">
                                      <p:cBhvr>
                                        <p:cTn id="60" dur="500"/>
                                        <p:tgtEl>
                                          <p:spTgt spid="8">
                                            <p:graphicEl>
                                              <a:chart seriesIdx="-4" categoryIdx="6" bldStep="category"/>
                                            </p:graphicEl>
                                          </p:spTgt>
                                        </p:tgtEl>
                                      </p:cBhvr>
                                    </p:animEffec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8">
                                            <p:graphicEl>
                                              <a:chart seriesIdx="-4" categoryIdx="7" bldStep="category"/>
                                            </p:graphicEl>
                                          </p:spTgt>
                                        </p:tgtEl>
                                        <p:attrNameLst>
                                          <p:attrName>style.visibility</p:attrName>
                                        </p:attrNameLst>
                                      </p:cBhvr>
                                      <p:to>
                                        <p:strVal val="visible"/>
                                      </p:to>
                                    </p:set>
                                    <p:animEffect transition="in" filter="wipe(down)">
                                      <p:cBhvr>
                                        <p:cTn id="68" dur="500"/>
                                        <p:tgtEl>
                                          <p:spTgt spid="8">
                                            <p:graphicEl>
                                              <a:chart seriesIdx="-4" categoryIdx="7" bldStep="category"/>
                                            </p:graphicEl>
                                          </p:spTgt>
                                        </p:tgtEl>
                                      </p:cBhvr>
                                    </p:animEffect>
                                  </p:childTnLst>
                                </p:cTn>
                              </p:par>
                            </p:childTnLst>
                          </p:cTn>
                        </p:par>
                        <p:par>
                          <p:cTn id="69" fill="hold">
                            <p:stCondLst>
                              <p:cond delay="500"/>
                            </p:stCondLst>
                            <p:childTnLst>
                              <p:par>
                                <p:cTn id="70" presetID="1"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8" grpId="0" uiExpand="1">
        <p:bldSub>
          <a:bldChart bld="category"/>
        </p:bldSub>
      </p:bldGraphic>
      <p:bldP spid="3" grpId="0"/>
      <p:bldP spid="13" grpId="0"/>
      <p:bldP spid="14"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Question &amp; Answer</a:t>
            </a:r>
          </a:p>
        </p:txBody>
      </p:sp>
      <p:sp>
        <p:nvSpPr>
          <p:cNvPr id="5" name="Content Placeholder 2"/>
          <p:cNvSpPr>
            <a:spLocks noGrp="1"/>
          </p:cNvSpPr>
          <p:nvPr>
            <p:ph idx="1"/>
          </p:nvPr>
        </p:nvSpPr>
        <p:spPr>
          <a:xfrm>
            <a:off x="457200" y="1600200"/>
            <a:ext cx="7620000" cy="4800600"/>
          </a:xfrm>
        </p:spPr>
        <p:txBody>
          <a:bodyPr>
            <a:normAutofit/>
          </a:bodyPr>
          <a:lstStyle/>
          <a:p>
            <a:endParaRPr lang="en-US" sz="1000" dirty="0" smtClean="0"/>
          </a:p>
          <a:p>
            <a:pPr lvl="1"/>
            <a:endParaRPr lang="en-US" sz="3200" dirty="0" smtClean="0"/>
          </a:p>
        </p:txBody>
      </p:sp>
      <p:sp>
        <p:nvSpPr>
          <p:cNvPr id="6" name="TextBox 5"/>
          <p:cNvSpPr txBox="1"/>
          <p:nvPr/>
        </p:nvSpPr>
        <p:spPr>
          <a:xfrm>
            <a:off x="838200" y="1600200"/>
            <a:ext cx="7391400" cy="4585871"/>
          </a:xfrm>
          <a:prstGeom prst="rect">
            <a:avLst/>
          </a:prstGeom>
          <a:noFill/>
        </p:spPr>
        <p:txBody>
          <a:bodyPr wrap="square" rtlCol="0">
            <a:spAutoFit/>
          </a:bodyPr>
          <a:lstStyle/>
          <a:p>
            <a:r>
              <a:rPr lang="en-US" sz="2000" b="1" dirty="0" smtClean="0"/>
              <a:t>Rich </a:t>
            </a:r>
            <a:r>
              <a:rPr lang="en-US" sz="2000" b="1" dirty="0" err="1" smtClean="0"/>
              <a:t>Englehart</a:t>
            </a:r>
            <a:r>
              <a:rPr lang="en-US" sz="2000" b="1" dirty="0" smtClean="0"/>
              <a:t> – City Manager</a:t>
            </a:r>
          </a:p>
          <a:p>
            <a:endParaRPr lang="en-US" sz="800" b="1" dirty="0" smtClean="0"/>
          </a:p>
          <a:p>
            <a:r>
              <a:rPr lang="en-US" sz="2000" b="1" dirty="0" smtClean="0"/>
              <a:t>John Shaver – City Attorney</a:t>
            </a:r>
          </a:p>
          <a:p>
            <a:endParaRPr lang="en-US" sz="800" b="1" dirty="0" smtClean="0"/>
          </a:p>
          <a:p>
            <a:r>
              <a:rPr lang="en-US" sz="2000" b="1" dirty="0" smtClean="0"/>
              <a:t>Tim Moore – Deputy City Manager</a:t>
            </a:r>
          </a:p>
          <a:p>
            <a:endParaRPr lang="en-US" sz="800" b="1" dirty="0" smtClean="0"/>
          </a:p>
          <a:p>
            <a:r>
              <a:rPr lang="en-US" sz="2000" b="1" dirty="0" smtClean="0"/>
              <a:t>Greg Lanning– Public Works and Utilities Director</a:t>
            </a:r>
          </a:p>
          <a:p>
            <a:endParaRPr lang="en-US" sz="800" b="1" dirty="0" smtClean="0"/>
          </a:p>
          <a:p>
            <a:r>
              <a:rPr lang="en-US" sz="2000" b="1" dirty="0" smtClean="0"/>
              <a:t>Debbie </a:t>
            </a:r>
            <a:r>
              <a:rPr lang="en-US" sz="2000" b="1" dirty="0" err="1" smtClean="0"/>
              <a:t>Kovalik</a:t>
            </a:r>
            <a:r>
              <a:rPr lang="en-US" sz="2000" b="1" dirty="0" smtClean="0"/>
              <a:t> –Convention &amp; Visitor Services Director</a:t>
            </a:r>
          </a:p>
          <a:p>
            <a:endParaRPr lang="en-US" sz="800" b="1" dirty="0" smtClean="0"/>
          </a:p>
          <a:p>
            <a:r>
              <a:rPr lang="en-US" sz="2000" b="1" dirty="0" smtClean="0"/>
              <a:t>John Camper – Police Chief</a:t>
            </a:r>
          </a:p>
          <a:p>
            <a:endParaRPr lang="en-US" sz="800" b="1" dirty="0" smtClean="0"/>
          </a:p>
          <a:p>
            <a:r>
              <a:rPr lang="en-US" sz="2000" b="1" dirty="0" smtClean="0"/>
              <a:t>Rob Schoeber – Parks &amp; Recreation Director</a:t>
            </a:r>
            <a:endParaRPr lang="en-US" sz="800" b="1" dirty="0" smtClean="0"/>
          </a:p>
          <a:p>
            <a:endParaRPr lang="en-US" sz="800" b="1" dirty="0" smtClean="0"/>
          </a:p>
          <a:p>
            <a:r>
              <a:rPr lang="en-US" sz="2000" b="1" dirty="0" smtClean="0"/>
              <a:t>Ken Watkins – Fire Chief</a:t>
            </a:r>
            <a:endParaRPr lang="en-US" sz="800" b="1" dirty="0" smtClean="0"/>
          </a:p>
          <a:p>
            <a:endParaRPr lang="en-US" sz="800" b="1" dirty="0" smtClean="0"/>
          </a:p>
          <a:p>
            <a:r>
              <a:rPr lang="en-US" sz="2000" b="1" dirty="0" smtClean="0"/>
              <a:t>Claudia Hazelhurst – Human Resources Director</a:t>
            </a:r>
          </a:p>
          <a:p>
            <a:endParaRPr lang="en-US" sz="800" b="1" dirty="0" smtClean="0"/>
          </a:p>
          <a:p>
            <a:r>
              <a:rPr lang="en-US" sz="2000" b="1" dirty="0" smtClean="0"/>
              <a:t>Jodi Romero – Financial Operations Director</a:t>
            </a:r>
          </a:p>
          <a:p>
            <a:endParaRPr lang="en-US" sz="2000" b="1" dirty="0"/>
          </a:p>
        </p:txBody>
      </p:sp>
      <p:pic>
        <p:nvPicPr>
          <p:cNvPr id="7" name="Picture 6" descr="Logo Caps Color.jpg"/>
          <p:cNvPicPr>
            <a:picLocks noChangeAspect="1"/>
          </p:cNvPicPr>
          <p:nvPr/>
        </p:nvPicPr>
        <p:blipFill>
          <a:blip r:embed="rId3" cstate="print"/>
          <a:stretch>
            <a:fillRect/>
          </a:stretch>
        </p:blipFill>
        <p:spPr>
          <a:xfrm>
            <a:off x="304800" y="6248400"/>
            <a:ext cx="1905000" cy="47538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Policy Direction</a:t>
            </a:r>
            <a:endParaRPr lang="en-US" dirty="0">
              <a:solidFill>
                <a:schemeClr val="accent1">
                  <a:lumMod val="50000"/>
                </a:schemeClr>
              </a:solidFill>
            </a:endParaRPr>
          </a:p>
        </p:txBody>
      </p:sp>
      <p:sp>
        <p:nvSpPr>
          <p:cNvPr id="3" name="Content Placeholder 2"/>
          <p:cNvSpPr>
            <a:spLocks noGrp="1"/>
          </p:cNvSpPr>
          <p:nvPr>
            <p:ph idx="1"/>
          </p:nvPr>
        </p:nvSpPr>
        <p:spPr/>
        <p:txBody>
          <a:bodyPr>
            <a:noAutofit/>
          </a:bodyPr>
          <a:lstStyle/>
          <a:p>
            <a:r>
              <a:rPr lang="en-US" sz="1900" dirty="0" smtClean="0"/>
              <a:t>City Council and Community areas </a:t>
            </a:r>
            <a:r>
              <a:rPr lang="en-US" sz="1900" dirty="0"/>
              <a:t>of </a:t>
            </a:r>
            <a:r>
              <a:rPr lang="en-US" sz="1900" dirty="0" smtClean="0"/>
              <a:t>emphasis: </a:t>
            </a:r>
            <a:endParaRPr lang="en-US" sz="1900" dirty="0"/>
          </a:p>
          <a:p>
            <a:pPr marL="411480" lvl="1" indent="0">
              <a:buNone/>
            </a:pPr>
            <a:r>
              <a:rPr lang="en-US" sz="1900" dirty="0"/>
              <a:t>Public </a:t>
            </a:r>
            <a:r>
              <a:rPr lang="en-US" sz="1900" dirty="0" smtClean="0"/>
              <a:t>Safety, Infrastructure, Economic </a:t>
            </a:r>
            <a:r>
              <a:rPr lang="en-US" sz="1900" dirty="0"/>
              <a:t>Development</a:t>
            </a:r>
          </a:p>
          <a:p>
            <a:r>
              <a:rPr lang="en-US" sz="1900" dirty="0" smtClean="0"/>
              <a:t>Growth in </a:t>
            </a:r>
            <a:r>
              <a:rPr lang="en-US" sz="1900" dirty="0"/>
              <a:t>sales </a:t>
            </a:r>
            <a:r>
              <a:rPr lang="en-US" sz="1900" dirty="0" smtClean="0"/>
              <a:t>tax </a:t>
            </a:r>
            <a:r>
              <a:rPr lang="en-US" sz="1900" dirty="0"/>
              <a:t>for </a:t>
            </a:r>
            <a:r>
              <a:rPr lang="en-US" sz="1900" dirty="0" smtClean="0"/>
              <a:t>2015 projected at 3%</a:t>
            </a:r>
            <a:endParaRPr lang="en-US" sz="1900" dirty="0"/>
          </a:p>
          <a:p>
            <a:r>
              <a:rPr lang="en-US" sz="1900" dirty="0" smtClean="0"/>
              <a:t>$18.5 million </a:t>
            </a:r>
            <a:r>
              <a:rPr lang="en-US" sz="1900" dirty="0"/>
              <a:t>as a </a:t>
            </a:r>
            <a:r>
              <a:rPr lang="en-US" sz="1900" dirty="0" smtClean="0"/>
              <a:t>total reserve in General Fund</a:t>
            </a:r>
          </a:p>
          <a:p>
            <a:pPr lvl="1"/>
            <a:r>
              <a:rPr lang="en-US" sz="1700" dirty="0" smtClean="0"/>
              <a:t>$11.9 million in unrestricted funds (after internal loans)</a:t>
            </a:r>
            <a:endParaRPr lang="en-US" sz="1700" dirty="0"/>
          </a:p>
          <a:p>
            <a:r>
              <a:rPr lang="en-US" sz="1900" dirty="0"/>
              <a:t>Engage the Council in balancing the budget for both capital and operations with amounts delivered beyond the minimum reserves</a:t>
            </a:r>
          </a:p>
          <a:p>
            <a:r>
              <a:rPr lang="en-US" sz="1900" dirty="0" smtClean="0"/>
              <a:t>Maximize use of resources to put the Council’s Economic Development Plan to </a:t>
            </a:r>
            <a:r>
              <a:rPr lang="en-US" sz="1900" dirty="0"/>
              <a:t>work in the </a:t>
            </a:r>
            <a:r>
              <a:rPr lang="en-US" sz="1900" dirty="0" smtClean="0"/>
              <a:t>community through a strategy of direct involvement, staffing, and funding </a:t>
            </a:r>
          </a:p>
          <a:p>
            <a:r>
              <a:rPr lang="en-US" sz="1900" dirty="0" smtClean="0"/>
              <a:t>Look </a:t>
            </a:r>
            <a:r>
              <a:rPr lang="en-US" sz="1900" dirty="0"/>
              <a:t>beyond just the current </a:t>
            </a:r>
            <a:r>
              <a:rPr lang="en-US" sz="1900" dirty="0" smtClean="0"/>
              <a:t>year</a:t>
            </a:r>
            <a:endParaRPr lang="en-US" sz="1900" dirty="0"/>
          </a:p>
        </p:txBody>
      </p:sp>
    </p:spTree>
    <p:extLst>
      <p:ext uri="{BB962C8B-B14F-4D97-AF65-F5344CB8AC3E}">
        <p14:creationId xmlns:p14="http://schemas.microsoft.com/office/powerpoint/2010/main" val="368410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chemeClr val="accent1">
                    <a:lumMod val="50000"/>
                  </a:schemeClr>
                </a:solidFill>
              </a:rPr>
              <a:t>Building the Budget</a:t>
            </a:r>
            <a:r>
              <a:rPr lang="en-US" sz="4400" dirty="0">
                <a:solidFill>
                  <a:schemeClr val="accent1">
                    <a:lumMod val="50000"/>
                  </a:schemeClr>
                </a:solidFill>
              </a:rPr>
              <a:t/>
            </a:r>
            <a:br>
              <a:rPr lang="en-US" sz="4400" dirty="0">
                <a:solidFill>
                  <a:schemeClr val="accent1">
                    <a:lumMod val="50000"/>
                  </a:schemeClr>
                </a:solidFill>
              </a:rPr>
            </a:br>
            <a:r>
              <a:rPr lang="en-US" sz="4400" dirty="0">
                <a:solidFill>
                  <a:schemeClr val="accent1">
                    <a:lumMod val="50000"/>
                  </a:schemeClr>
                </a:solidFill>
              </a:rPr>
              <a:t>City Council Budget Sessions</a:t>
            </a:r>
          </a:p>
        </p:txBody>
      </p:sp>
      <p:sp>
        <p:nvSpPr>
          <p:cNvPr id="3" name="Content Placeholder 2"/>
          <p:cNvSpPr>
            <a:spLocks noGrp="1"/>
          </p:cNvSpPr>
          <p:nvPr>
            <p:ph idx="1"/>
          </p:nvPr>
        </p:nvSpPr>
        <p:spPr>
          <a:xfrm>
            <a:off x="457200" y="1295400"/>
            <a:ext cx="7620000" cy="4800600"/>
          </a:xfrm>
        </p:spPr>
        <p:txBody>
          <a:bodyPr>
            <a:noAutofit/>
          </a:bodyPr>
          <a:lstStyle/>
          <a:p>
            <a:pPr>
              <a:buClr>
                <a:schemeClr val="accent5"/>
              </a:buClr>
            </a:pPr>
            <a:endParaRPr lang="en-US" sz="800" dirty="0" smtClean="0"/>
          </a:p>
          <a:p>
            <a:pPr>
              <a:buClr>
                <a:schemeClr val="accent5"/>
              </a:buClr>
            </a:pPr>
            <a:r>
              <a:rPr lang="en-US" sz="2400" dirty="0" smtClean="0"/>
              <a:t>June 30</a:t>
            </a:r>
            <a:r>
              <a:rPr lang="en-US" sz="2400" baseline="30000" dirty="0" smtClean="0"/>
              <a:t>th</a:t>
            </a:r>
            <a:r>
              <a:rPr lang="en-US" sz="2400" dirty="0" smtClean="0"/>
              <a:t>, July 14</a:t>
            </a:r>
            <a:r>
              <a:rPr lang="en-US" sz="2400" baseline="30000" dirty="0" smtClean="0"/>
              <a:t>th</a:t>
            </a:r>
            <a:r>
              <a:rPr lang="en-US" sz="2400" dirty="0" smtClean="0"/>
              <a:t>, August 4</a:t>
            </a:r>
            <a:r>
              <a:rPr lang="en-US" sz="2400" baseline="30000" dirty="0" smtClean="0"/>
              <a:t>th</a:t>
            </a:r>
            <a:r>
              <a:rPr lang="en-US" sz="2400" dirty="0" smtClean="0"/>
              <a:t>, 18</a:t>
            </a:r>
            <a:r>
              <a:rPr lang="en-US" sz="2400" baseline="30000" dirty="0" smtClean="0"/>
              <a:t>th</a:t>
            </a:r>
            <a:r>
              <a:rPr lang="en-US" sz="2400" dirty="0" smtClean="0"/>
              <a:t>, and 20</a:t>
            </a:r>
            <a:r>
              <a:rPr lang="en-US" sz="2400" baseline="30000" dirty="0" smtClean="0"/>
              <a:t>th</a:t>
            </a:r>
            <a:r>
              <a:rPr lang="en-US" sz="2400" dirty="0" smtClean="0"/>
              <a:t> </a:t>
            </a:r>
            <a:endParaRPr lang="en-US" sz="2400" dirty="0"/>
          </a:p>
          <a:p>
            <a:pPr lvl="1">
              <a:buClr>
                <a:schemeClr val="accent1"/>
              </a:buClr>
            </a:pPr>
            <a:r>
              <a:rPr lang="en-US" sz="1800" dirty="0"/>
              <a:t>Department </a:t>
            </a:r>
            <a:r>
              <a:rPr lang="en-US" sz="1800" dirty="0" smtClean="0"/>
              <a:t>Presentations</a:t>
            </a:r>
          </a:p>
          <a:p>
            <a:pPr lvl="1">
              <a:buClr>
                <a:schemeClr val="accent1"/>
              </a:buClr>
            </a:pPr>
            <a:r>
              <a:rPr lang="en-US" sz="1800" dirty="0" smtClean="0"/>
              <a:t>Utility Rates</a:t>
            </a:r>
            <a:endParaRPr lang="en-US" sz="1800" dirty="0"/>
          </a:p>
          <a:p>
            <a:pPr>
              <a:buClr>
                <a:schemeClr val="accent5"/>
              </a:buClr>
            </a:pPr>
            <a:r>
              <a:rPr lang="en-US" sz="2400" dirty="0"/>
              <a:t>October 13</a:t>
            </a:r>
            <a:r>
              <a:rPr lang="en-US" sz="2400" baseline="30000" dirty="0"/>
              <a:t>th</a:t>
            </a:r>
            <a:r>
              <a:rPr lang="en-US" sz="2400" dirty="0"/>
              <a:t> </a:t>
            </a:r>
          </a:p>
          <a:p>
            <a:pPr lvl="1">
              <a:buClr>
                <a:schemeClr val="accent1"/>
              </a:buClr>
            </a:pPr>
            <a:r>
              <a:rPr lang="en-US" sz="1800" dirty="0" smtClean="0"/>
              <a:t>Capital and Economic </a:t>
            </a:r>
            <a:r>
              <a:rPr lang="en-US" sz="1800" dirty="0"/>
              <a:t>Development</a:t>
            </a:r>
          </a:p>
          <a:p>
            <a:pPr>
              <a:buClr>
                <a:schemeClr val="accent5"/>
              </a:buClr>
            </a:pPr>
            <a:r>
              <a:rPr lang="en-US" sz="2400" dirty="0"/>
              <a:t>November 3</a:t>
            </a:r>
            <a:r>
              <a:rPr lang="en-US" sz="2400" baseline="30000" dirty="0"/>
              <a:t>rd</a:t>
            </a:r>
          </a:p>
          <a:p>
            <a:pPr lvl="1">
              <a:buClr>
                <a:schemeClr val="accent1"/>
              </a:buClr>
            </a:pPr>
            <a:r>
              <a:rPr lang="en-US" sz="1800" dirty="0"/>
              <a:t>TABOR Calculation</a:t>
            </a:r>
          </a:p>
          <a:p>
            <a:pPr lvl="1">
              <a:buClr>
                <a:schemeClr val="accent1"/>
              </a:buClr>
            </a:pPr>
            <a:r>
              <a:rPr lang="en-US" sz="1800" dirty="0"/>
              <a:t>General Fund</a:t>
            </a:r>
          </a:p>
          <a:p>
            <a:pPr lvl="1">
              <a:buClr>
                <a:schemeClr val="accent1"/>
              </a:buClr>
            </a:pPr>
            <a:r>
              <a:rPr lang="en-US" sz="1800" dirty="0"/>
              <a:t>Labor Budget</a:t>
            </a:r>
          </a:p>
          <a:p>
            <a:pPr>
              <a:buClr>
                <a:schemeClr val="accent5"/>
              </a:buClr>
            </a:pPr>
            <a:r>
              <a:rPr lang="en-US" sz="2400" dirty="0"/>
              <a:t>November 17</a:t>
            </a:r>
            <a:r>
              <a:rPr lang="en-US" sz="2400" baseline="30000" dirty="0"/>
              <a:t>th</a:t>
            </a:r>
          </a:p>
          <a:p>
            <a:pPr lvl="1">
              <a:buClr>
                <a:schemeClr val="accent1"/>
              </a:buClr>
            </a:pPr>
            <a:r>
              <a:rPr lang="en-US" sz="1800" dirty="0"/>
              <a:t>Enterprise </a:t>
            </a:r>
            <a:r>
              <a:rPr lang="en-US" sz="1800" dirty="0" smtClean="0"/>
              <a:t>and Internal </a:t>
            </a:r>
            <a:r>
              <a:rPr lang="en-US" sz="1800" dirty="0"/>
              <a:t>Service Funds</a:t>
            </a:r>
          </a:p>
          <a:p>
            <a:pPr lvl="1">
              <a:buClr>
                <a:schemeClr val="accent1"/>
              </a:buClr>
            </a:pPr>
            <a:r>
              <a:rPr lang="en-US" sz="1800" dirty="0"/>
              <a:t>Fund Balance Worksheet</a:t>
            </a:r>
          </a:p>
          <a:p>
            <a:pPr lvl="1">
              <a:buClr>
                <a:schemeClr val="accent1"/>
              </a:buClr>
            </a:pPr>
            <a:r>
              <a:rPr lang="en-US" sz="1800" dirty="0"/>
              <a:t>Budget Detail By Fund</a:t>
            </a:r>
          </a:p>
          <a:p>
            <a:endParaRPr lang="en-US" sz="2800" dirty="0" smtClean="0"/>
          </a:p>
          <a:p>
            <a:endParaRPr lang="en-US" sz="2800" dirty="0" smtClean="0"/>
          </a:p>
        </p:txBody>
      </p:sp>
      <p:pic>
        <p:nvPicPr>
          <p:cNvPr id="5" name="Picture 4" descr="Logo Caps Color.jpg"/>
          <p:cNvPicPr>
            <a:picLocks noChangeAspect="1"/>
          </p:cNvPicPr>
          <p:nvPr/>
        </p:nvPicPr>
        <p:blipFill>
          <a:blip r:embed="rId3" cstate="print"/>
          <a:stretch>
            <a:fillRect/>
          </a:stretch>
        </p:blipFill>
        <p:spPr>
          <a:xfrm>
            <a:off x="304800" y="6248400"/>
            <a:ext cx="1905000" cy="4753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500"/>
                                        <p:tgtEl>
                                          <p:spTgt spid="3">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fade">
                                      <p:cBhvr>
                                        <p:cTn id="49"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solidFill>
                  <a:schemeClr val="accent1">
                    <a:lumMod val="50000"/>
                  </a:schemeClr>
                </a:solidFill>
              </a:rPr>
              <a:t>Budget History</a:t>
            </a:r>
            <a:endParaRPr lang="en-US" dirty="0">
              <a:solidFill>
                <a:schemeClr val="accent1">
                  <a:lumMod val="50000"/>
                </a:schemeClr>
              </a:solidFill>
            </a:endParaRPr>
          </a:p>
        </p:txBody>
      </p:sp>
      <p:pic>
        <p:nvPicPr>
          <p:cNvPr id="5" name="Picture 4" descr="Logo Caps Color.jpg"/>
          <p:cNvPicPr>
            <a:picLocks noChangeAspect="1"/>
          </p:cNvPicPr>
          <p:nvPr/>
        </p:nvPicPr>
        <p:blipFill>
          <a:blip r:embed="rId3" cstate="print"/>
          <a:stretch>
            <a:fillRect/>
          </a:stretch>
        </p:blipFill>
        <p:spPr>
          <a:xfrm>
            <a:off x="304800" y="6248400"/>
            <a:ext cx="1905000" cy="475386"/>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val="1912728160"/>
              </p:ext>
            </p:extLst>
          </p:nvPr>
        </p:nvGraphicFramePr>
        <p:xfrm>
          <a:off x="609600" y="1443990"/>
          <a:ext cx="6840855" cy="457581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6"/>
          <p:cNvSpPr txBox="1"/>
          <p:nvPr/>
        </p:nvSpPr>
        <p:spPr>
          <a:xfrm>
            <a:off x="1524000" y="1828800"/>
            <a:ext cx="556260" cy="26670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b="1" dirty="0"/>
              <a:t>$</a:t>
            </a:r>
            <a:r>
              <a:rPr lang="en-US" sz="1000" b="1" dirty="0" smtClean="0"/>
              <a:t>141</a:t>
            </a:r>
            <a:endParaRPr lang="en-US" sz="1000" b="1" dirty="0"/>
          </a:p>
        </p:txBody>
      </p:sp>
      <p:sp>
        <p:nvSpPr>
          <p:cNvPr id="7" name="TextBox 7"/>
          <p:cNvSpPr txBox="1"/>
          <p:nvPr/>
        </p:nvSpPr>
        <p:spPr>
          <a:xfrm>
            <a:off x="2556510" y="1695450"/>
            <a:ext cx="548640" cy="26670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b="1" dirty="0"/>
              <a:t>$</a:t>
            </a:r>
            <a:r>
              <a:rPr lang="en-US" sz="1000" b="1" dirty="0" smtClean="0"/>
              <a:t>147</a:t>
            </a:r>
            <a:endParaRPr lang="en-US" sz="1000" b="1" dirty="0"/>
          </a:p>
        </p:txBody>
      </p:sp>
      <p:sp>
        <p:nvSpPr>
          <p:cNvPr id="8" name="TextBox 9"/>
          <p:cNvSpPr txBox="1"/>
          <p:nvPr/>
        </p:nvSpPr>
        <p:spPr>
          <a:xfrm>
            <a:off x="3522921" y="1518064"/>
            <a:ext cx="579120" cy="26670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b="1" dirty="0"/>
              <a:t>$</a:t>
            </a:r>
            <a:r>
              <a:rPr lang="en-US" sz="1000" b="1" dirty="0" smtClean="0"/>
              <a:t>154</a:t>
            </a:r>
            <a:endParaRPr lang="en-US" sz="1000" b="1" dirty="0"/>
          </a:p>
        </p:txBody>
      </p:sp>
      <p:sp>
        <p:nvSpPr>
          <p:cNvPr id="9" name="TextBox 10"/>
          <p:cNvSpPr txBox="1"/>
          <p:nvPr/>
        </p:nvSpPr>
        <p:spPr>
          <a:xfrm>
            <a:off x="4572000" y="1695450"/>
            <a:ext cx="541020" cy="26670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b="1" dirty="0"/>
              <a:t>$</a:t>
            </a:r>
            <a:r>
              <a:rPr lang="en-US" sz="1000" b="1" dirty="0" smtClean="0"/>
              <a:t>146</a:t>
            </a:r>
            <a:endParaRPr lang="en-US" sz="1000" b="1" dirty="0"/>
          </a:p>
        </p:txBody>
      </p:sp>
      <p:sp>
        <p:nvSpPr>
          <p:cNvPr id="10" name="TextBox 12"/>
          <p:cNvSpPr txBox="1"/>
          <p:nvPr/>
        </p:nvSpPr>
        <p:spPr>
          <a:xfrm>
            <a:off x="5520512" y="1887458"/>
            <a:ext cx="541020" cy="26670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b="1" dirty="0"/>
              <a:t>$137</a:t>
            </a:r>
          </a:p>
        </p:txBody>
      </p:sp>
      <p:sp>
        <p:nvSpPr>
          <p:cNvPr id="12" name="TextBox 14"/>
          <p:cNvSpPr txBox="1"/>
          <p:nvPr/>
        </p:nvSpPr>
        <p:spPr>
          <a:xfrm>
            <a:off x="6477000" y="1766246"/>
            <a:ext cx="541020" cy="26670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b="1"/>
              <a:t>$143</a:t>
            </a:r>
          </a:p>
        </p:txBody>
      </p:sp>
    </p:spTree>
    <p:extLst>
      <p:ext uri="{BB962C8B-B14F-4D97-AF65-F5344CB8AC3E}">
        <p14:creationId xmlns:p14="http://schemas.microsoft.com/office/powerpoint/2010/main" val="222771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wipe(down)">
                                      <p:cBhvr>
                                        <p:cTn id="7" dur="500"/>
                                        <p:tgtEl>
                                          <p:spTgt spid="11">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graphicEl>
                                              <a:chart seriesIdx="0" categoryIdx="0" bldStep="ptInSeries"/>
                                            </p:graphicEl>
                                          </p:spTgt>
                                        </p:tgtEl>
                                        <p:attrNameLst>
                                          <p:attrName>style.visibility</p:attrName>
                                        </p:attrNameLst>
                                      </p:cBhvr>
                                      <p:to>
                                        <p:strVal val="visible"/>
                                      </p:to>
                                    </p:set>
                                    <p:animEffect transition="in" filter="wipe(down)">
                                      <p:cBhvr>
                                        <p:cTn id="11" dur="500"/>
                                        <p:tgtEl>
                                          <p:spTgt spid="11">
                                            <p:graphicEl>
                                              <a:chart seriesIdx="0" categoryIdx="0" bldStep="ptIn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graphicEl>
                                              <a:chart seriesIdx="0" categoryIdx="1" bldStep="ptInSeries"/>
                                            </p:graphicEl>
                                          </p:spTgt>
                                        </p:tgtEl>
                                        <p:attrNameLst>
                                          <p:attrName>style.visibility</p:attrName>
                                        </p:attrNameLst>
                                      </p:cBhvr>
                                      <p:to>
                                        <p:strVal val="visible"/>
                                      </p:to>
                                    </p:set>
                                    <p:animEffect transition="in" filter="wipe(down)">
                                      <p:cBhvr>
                                        <p:cTn id="15" dur="500"/>
                                        <p:tgtEl>
                                          <p:spTgt spid="11">
                                            <p:graphicEl>
                                              <a:chart seriesIdx="0" categoryIdx="1" bldStep="ptIn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graphicEl>
                                              <a:chart seriesIdx="0" categoryIdx="2" bldStep="ptInSeries"/>
                                            </p:graphicEl>
                                          </p:spTgt>
                                        </p:tgtEl>
                                        <p:attrNameLst>
                                          <p:attrName>style.visibility</p:attrName>
                                        </p:attrNameLst>
                                      </p:cBhvr>
                                      <p:to>
                                        <p:strVal val="visible"/>
                                      </p:to>
                                    </p:set>
                                    <p:animEffect transition="in" filter="wipe(down)">
                                      <p:cBhvr>
                                        <p:cTn id="19" dur="500"/>
                                        <p:tgtEl>
                                          <p:spTgt spid="11">
                                            <p:graphicEl>
                                              <a:chart seriesIdx="0" categoryIdx="2" bldStep="ptIn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graphicEl>
                                              <a:chart seriesIdx="0" categoryIdx="3" bldStep="ptInSeries"/>
                                            </p:graphicEl>
                                          </p:spTgt>
                                        </p:tgtEl>
                                        <p:attrNameLst>
                                          <p:attrName>style.visibility</p:attrName>
                                        </p:attrNameLst>
                                      </p:cBhvr>
                                      <p:to>
                                        <p:strVal val="visible"/>
                                      </p:to>
                                    </p:set>
                                    <p:animEffect transition="in" filter="wipe(down)">
                                      <p:cBhvr>
                                        <p:cTn id="23" dur="500"/>
                                        <p:tgtEl>
                                          <p:spTgt spid="11">
                                            <p:graphicEl>
                                              <a:chart seriesIdx="0" categoryIdx="3" bldStep="ptInSeries"/>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1">
                                            <p:graphicEl>
                                              <a:chart seriesIdx="0" categoryIdx="4" bldStep="ptInSeries"/>
                                            </p:graphicEl>
                                          </p:spTgt>
                                        </p:tgtEl>
                                        <p:attrNameLst>
                                          <p:attrName>style.visibility</p:attrName>
                                        </p:attrNameLst>
                                      </p:cBhvr>
                                      <p:to>
                                        <p:strVal val="visible"/>
                                      </p:to>
                                    </p:set>
                                    <p:animEffect transition="in" filter="wipe(down)">
                                      <p:cBhvr>
                                        <p:cTn id="27" dur="500"/>
                                        <p:tgtEl>
                                          <p:spTgt spid="11">
                                            <p:graphicEl>
                                              <a:chart seriesIdx="0" categoryIdx="4" bldStep="ptInSeries"/>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1">
                                            <p:graphicEl>
                                              <a:chart seriesIdx="0" categoryIdx="5" bldStep="ptInSeries"/>
                                            </p:graphicEl>
                                          </p:spTgt>
                                        </p:tgtEl>
                                        <p:attrNameLst>
                                          <p:attrName>style.visibility</p:attrName>
                                        </p:attrNameLst>
                                      </p:cBhvr>
                                      <p:to>
                                        <p:strVal val="visible"/>
                                      </p:to>
                                    </p:set>
                                    <p:animEffect transition="in" filter="wipe(down)">
                                      <p:cBhvr>
                                        <p:cTn id="31" dur="500"/>
                                        <p:tgtEl>
                                          <p:spTgt spid="11">
                                            <p:graphicEl>
                                              <a:chart seriesIdx="0" categoryIdx="5" bldStep="ptInSeries"/>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
                                            <p:graphicEl>
                                              <a:chart seriesIdx="1" categoryIdx="0" bldStep="ptInSeries"/>
                                            </p:graphicEl>
                                          </p:spTgt>
                                        </p:tgtEl>
                                        <p:attrNameLst>
                                          <p:attrName>style.visibility</p:attrName>
                                        </p:attrNameLst>
                                      </p:cBhvr>
                                      <p:to>
                                        <p:strVal val="visible"/>
                                      </p:to>
                                    </p:set>
                                    <p:animEffect transition="in" filter="wipe(down)">
                                      <p:cBhvr>
                                        <p:cTn id="36" dur="500"/>
                                        <p:tgtEl>
                                          <p:spTgt spid="11">
                                            <p:graphicEl>
                                              <a:chart seriesIdx="1" categoryIdx="0" bldStep="ptInSeries"/>
                                            </p:graphicEl>
                                          </p:spTgt>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1">
                                            <p:graphicEl>
                                              <a:chart seriesIdx="1" categoryIdx="1" bldStep="ptInSeries"/>
                                            </p:graphicEl>
                                          </p:spTgt>
                                        </p:tgtEl>
                                        <p:attrNameLst>
                                          <p:attrName>style.visibility</p:attrName>
                                        </p:attrNameLst>
                                      </p:cBhvr>
                                      <p:to>
                                        <p:strVal val="visible"/>
                                      </p:to>
                                    </p:set>
                                    <p:animEffect transition="in" filter="wipe(down)">
                                      <p:cBhvr>
                                        <p:cTn id="40" dur="500"/>
                                        <p:tgtEl>
                                          <p:spTgt spid="11">
                                            <p:graphicEl>
                                              <a:chart seriesIdx="1" categoryIdx="1" bldStep="ptInSeries"/>
                                            </p:graphicEl>
                                          </p:spTgt>
                                        </p:tgtEl>
                                      </p:cBhvr>
                                    </p:animEffect>
                                  </p:childTnLst>
                                </p:cTn>
                              </p:par>
                            </p:childTnLst>
                          </p:cTn>
                        </p:par>
                        <p:par>
                          <p:cTn id="41" fill="hold">
                            <p:stCondLst>
                              <p:cond delay="1000"/>
                            </p:stCondLst>
                            <p:childTnLst>
                              <p:par>
                                <p:cTn id="42" presetID="22" presetClass="entr" presetSubtype="4" fill="hold" grpId="0" nodeType="afterEffect">
                                  <p:stCondLst>
                                    <p:cond delay="0"/>
                                  </p:stCondLst>
                                  <p:childTnLst>
                                    <p:set>
                                      <p:cBhvr>
                                        <p:cTn id="43" dur="1" fill="hold">
                                          <p:stCondLst>
                                            <p:cond delay="0"/>
                                          </p:stCondLst>
                                        </p:cTn>
                                        <p:tgtEl>
                                          <p:spTgt spid="11">
                                            <p:graphicEl>
                                              <a:chart seriesIdx="1" categoryIdx="2" bldStep="ptInSeries"/>
                                            </p:graphicEl>
                                          </p:spTgt>
                                        </p:tgtEl>
                                        <p:attrNameLst>
                                          <p:attrName>style.visibility</p:attrName>
                                        </p:attrNameLst>
                                      </p:cBhvr>
                                      <p:to>
                                        <p:strVal val="visible"/>
                                      </p:to>
                                    </p:set>
                                    <p:animEffect transition="in" filter="wipe(down)">
                                      <p:cBhvr>
                                        <p:cTn id="44" dur="500"/>
                                        <p:tgtEl>
                                          <p:spTgt spid="11">
                                            <p:graphicEl>
                                              <a:chart seriesIdx="1" categoryIdx="2" bldStep="ptInSeries"/>
                                            </p:graphicEl>
                                          </p:spTgt>
                                        </p:tgtEl>
                                      </p:cBhvr>
                                    </p:animEffect>
                                  </p:childTnLst>
                                </p:cTn>
                              </p:par>
                            </p:childTnLst>
                          </p:cTn>
                        </p:par>
                        <p:par>
                          <p:cTn id="45" fill="hold">
                            <p:stCondLst>
                              <p:cond delay="1500"/>
                            </p:stCondLst>
                            <p:childTnLst>
                              <p:par>
                                <p:cTn id="46" presetID="22" presetClass="entr" presetSubtype="4" fill="hold" grpId="0" nodeType="afterEffect">
                                  <p:stCondLst>
                                    <p:cond delay="0"/>
                                  </p:stCondLst>
                                  <p:childTnLst>
                                    <p:set>
                                      <p:cBhvr>
                                        <p:cTn id="47" dur="1" fill="hold">
                                          <p:stCondLst>
                                            <p:cond delay="0"/>
                                          </p:stCondLst>
                                        </p:cTn>
                                        <p:tgtEl>
                                          <p:spTgt spid="11">
                                            <p:graphicEl>
                                              <a:chart seriesIdx="1" categoryIdx="3" bldStep="ptInSeries"/>
                                            </p:graphicEl>
                                          </p:spTgt>
                                        </p:tgtEl>
                                        <p:attrNameLst>
                                          <p:attrName>style.visibility</p:attrName>
                                        </p:attrNameLst>
                                      </p:cBhvr>
                                      <p:to>
                                        <p:strVal val="visible"/>
                                      </p:to>
                                    </p:set>
                                    <p:animEffect transition="in" filter="wipe(down)">
                                      <p:cBhvr>
                                        <p:cTn id="48" dur="500"/>
                                        <p:tgtEl>
                                          <p:spTgt spid="11">
                                            <p:graphicEl>
                                              <a:chart seriesIdx="1" categoryIdx="3" bldStep="ptInSeries"/>
                                            </p:graphicEl>
                                          </p:spTgt>
                                        </p:tgtEl>
                                      </p:cBhvr>
                                    </p:animEffect>
                                  </p:childTnLst>
                                </p:cTn>
                              </p:par>
                            </p:childTnLst>
                          </p:cTn>
                        </p:par>
                        <p:par>
                          <p:cTn id="49" fill="hold">
                            <p:stCondLst>
                              <p:cond delay="2000"/>
                            </p:stCondLst>
                            <p:childTnLst>
                              <p:par>
                                <p:cTn id="50" presetID="22" presetClass="entr" presetSubtype="4" fill="hold" grpId="0" nodeType="afterEffect">
                                  <p:stCondLst>
                                    <p:cond delay="0"/>
                                  </p:stCondLst>
                                  <p:childTnLst>
                                    <p:set>
                                      <p:cBhvr>
                                        <p:cTn id="51" dur="1" fill="hold">
                                          <p:stCondLst>
                                            <p:cond delay="0"/>
                                          </p:stCondLst>
                                        </p:cTn>
                                        <p:tgtEl>
                                          <p:spTgt spid="11">
                                            <p:graphicEl>
                                              <a:chart seriesIdx="1" categoryIdx="4" bldStep="ptInSeries"/>
                                            </p:graphicEl>
                                          </p:spTgt>
                                        </p:tgtEl>
                                        <p:attrNameLst>
                                          <p:attrName>style.visibility</p:attrName>
                                        </p:attrNameLst>
                                      </p:cBhvr>
                                      <p:to>
                                        <p:strVal val="visible"/>
                                      </p:to>
                                    </p:set>
                                    <p:animEffect transition="in" filter="wipe(down)">
                                      <p:cBhvr>
                                        <p:cTn id="52" dur="500"/>
                                        <p:tgtEl>
                                          <p:spTgt spid="11">
                                            <p:graphicEl>
                                              <a:chart seriesIdx="1" categoryIdx="4" bldStep="ptInSeries"/>
                                            </p:graphicEl>
                                          </p:spTgt>
                                        </p:tgtEl>
                                      </p:cBhvr>
                                    </p:animEffect>
                                  </p:childTnLst>
                                </p:cTn>
                              </p:par>
                            </p:childTnLst>
                          </p:cTn>
                        </p:par>
                        <p:par>
                          <p:cTn id="53" fill="hold">
                            <p:stCondLst>
                              <p:cond delay="2500"/>
                            </p:stCondLst>
                            <p:childTnLst>
                              <p:par>
                                <p:cTn id="54" presetID="22" presetClass="entr" presetSubtype="4" fill="hold" grpId="0" nodeType="afterEffect">
                                  <p:stCondLst>
                                    <p:cond delay="0"/>
                                  </p:stCondLst>
                                  <p:childTnLst>
                                    <p:set>
                                      <p:cBhvr>
                                        <p:cTn id="55" dur="1" fill="hold">
                                          <p:stCondLst>
                                            <p:cond delay="0"/>
                                          </p:stCondLst>
                                        </p:cTn>
                                        <p:tgtEl>
                                          <p:spTgt spid="11">
                                            <p:graphicEl>
                                              <a:chart seriesIdx="1" categoryIdx="5" bldStep="ptInSeries"/>
                                            </p:graphicEl>
                                          </p:spTgt>
                                        </p:tgtEl>
                                        <p:attrNameLst>
                                          <p:attrName>style.visibility</p:attrName>
                                        </p:attrNameLst>
                                      </p:cBhvr>
                                      <p:to>
                                        <p:strVal val="visible"/>
                                      </p:to>
                                    </p:set>
                                    <p:animEffect transition="in" filter="wipe(down)">
                                      <p:cBhvr>
                                        <p:cTn id="56" dur="500"/>
                                        <p:tgtEl>
                                          <p:spTgt spid="11">
                                            <p:graphicEl>
                                              <a:chart seriesIdx="1" categoryIdx="5" bldStep="ptInSeries"/>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1">
                                            <p:graphicEl>
                                              <a:chart seriesIdx="2" categoryIdx="0" bldStep="ptInSeries"/>
                                            </p:graphicEl>
                                          </p:spTgt>
                                        </p:tgtEl>
                                        <p:attrNameLst>
                                          <p:attrName>style.visibility</p:attrName>
                                        </p:attrNameLst>
                                      </p:cBhvr>
                                      <p:to>
                                        <p:strVal val="visible"/>
                                      </p:to>
                                    </p:set>
                                    <p:animEffect transition="in" filter="wipe(down)">
                                      <p:cBhvr>
                                        <p:cTn id="61" dur="500"/>
                                        <p:tgtEl>
                                          <p:spTgt spid="11">
                                            <p:graphicEl>
                                              <a:chart seriesIdx="2" categoryIdx="0" bldStep="ptInSeries"/>
                                            </p:graphicEl>
                                          </p:spTgt>
                                        </p:tgtEl>
                                      </p:cBhvr>
                                    </p:animEffect>
                                  </p:childTnLst>
                                </p:cTn>
                              </p:par>
                            </p:childTnLst>
                          </p:cTn>
                        </p:par>
                        <p:par>
                          <p:cTn id="62" fill="hold">
                            <p:stCondLst>
                              <p:cond delay="500"/>
                            </p:stCondLst>
                            <p:childTnLst>
                              <p:par>
                                <p:cTn id="63" presetID="22" presetClass="entr" presetSubtype="4" fill="hold" grpId="0" nodeType="afterEffect">
                                  <p:stCondLst>
                                    <p:cond delay="0"/>
                                  </p:stCondLst>
                                  <p:childTnLst>
                                    <p:set>
                                      <p:cBhvr>
                                        <p:cTn id="64" dur="1" fill="hold">
                                          <p:stCondLst>
                                            <p:cond delay="0"/>
                                          </p:stCondLst>
                                        </p:cTn>
                                        <p:tgtEl>
                                          <p:spTgt spid="11">
                                            <p:graphicEl>
                                              <a:chart seriesIdx="2" categoryIdx="1" bldStep="ptInSeries"/>
                                            </p:graphicEl>
                                          </p:spTgt>
                                        </p:tgtEl>
                                        <p:attrNameLst>
                                          <p:attrName>style.visibility</p:attrName>
                                        </p:attrNameLst>
                                      </p:cBhvr>
                                      <p:to>
                                        <p:strVal val="visible"/>
                                      </p:to>
                                    </p:set>
                                    <p:animEffect transition="in" filter="wipe(down)">
                                      <p:cBhvr>
                                        <p:cTn id="65" dur="500"/>
                                        <p:tgtEl>
                                          <p:spTgt spid="11">
                                            <p:graphicEl>
                                              <a:chart seriesIdx="2" categoryIdx="1" bldStep="ptInSeries"/>
                                            </p:graphicEl>
                                          </p:spTgt>
                                        </p:tgtEl>
                                      </p:cBhvr>
                                    </p:animEffect>
                                  </p:childTnLst>
                                </p:cTn>
                              </p:par>
                            </p:childTnLst>
                          </p:cTn>
                        </p:par>
                        <p:par>
                          <p:cTn id="66" fill="hold">
                            <p:stCondLst>
                              <p:cond delay="1000"/>
                            </p:stCondLst>
                            <p:childTnLst>
                              <p:par>
                                <p:cTn id="67" presetID="22" presetClass="entr" presetSubtype="4" fill="hold" grpId="0" nodeType="afterEffect">
                                  <p:stCondLst>
                                    <p:cond delay="0"/>
                                  </p:stCondLst>
                                  <p:childTnLst>
                                    <p:set>
                                      <p:cBhvr>
                                        <p:cTn id="68" dur="1" fill="hold">
                                          <p:stCondLst>
                                            <p:cond delay="0"/>
                                          </p:stCondLst>
                                        </p:cTn>
                                        <p:tgtEl>
                                          <p:spTgt spid="11">
                                            <p:graphicEl>
                                              <a:chart seriesIdx="2" categoryIdx="2" bldStep="ptInSeries"/>
                                            </p:graphicEl>
                                          </p:spTgt>
                                        </p:tgtEl>
                                        <p:attrNameLst>
                                          <p:attrName>style.visibility</p:attrName>
                                        </p:attrNameLst>
                                      </p:cBhvr>
                                      <p:to>
                                        <p:strVal val="visible"/>
                                      </p:to>
                                    </p:set>
                                    <p:animEffect transition="in" filter="wipe(down)">
                                      <p:cBhvr>
                                        <p:cTn id="69" dur="500"/>
                                        <p:tgtEl>
                                          <p:spTgt spid="11">
                                            <p:graphicEl>
                                              <a:chart seriesIdx="2" categoryIdx="2" bldStep="ptInSeries"/>
                                            </p:graphicEl>
                                          </p:spTgt>
                                        </p:tgtEl>
                                      </p:cBhvr>
                                    </p:animEffect>
                                  </p:childTnLst>
                                </p:cTn>
                              </p:par>
                            </p:childTnLst>
                          </p:cTn>
                        </p:par>
                        <p:par>
                          <p:cTn id="70" fill="hold">
                            <p:stCondLst>
                              <p:cond delay="1500"/>
                            </p:stCondLst>
                            <p:childTnLst>
                              <p:par>
                                <p:cTn id="71" presetID="22" presetClass="entr" presetSubtype="4" fill="hold" grpId="0" nodeType="afterEffect">
                                  <p:stCondLst>
                                    <p:cond delay="0"/>
                                  </p:stCondLst>
                                  <p:childTnLst>
                                    <p:set>
                                      <p:cBhvr>
                                        <p:cTn id="72" dur="1" fill="hold">
                                          <p:stCondLst>
                                            <p:cond delay="0"/>
                                          </p:stCondLst>
                                        </p:cTn>
                                        <p:tgtEl>
                                          <p:spTgt spid="11">
                                            <p:graphicEl>
                                              <a:chart seriesIdx="2" categoryIdx="3" bldStep="ptInSeries"/>
                                            </p:graphicEl>
                                          </p:spTgt>
                                        </p:tgtEl>
                                        <p:attrNameLst>
                                          <p:attrName>style.visibility</p:attrName>
                                        </p:attrNameLst>
                                      </p:cBhvr>
                                      <p:to>
                                        <p:strVal val="visible"/>
                                      </p:to>
                                    </p:set>
                                    <p:animEffect transition="in" filter="wipe(down)">
                                      <p:cBhvr>
                                        <p:cTn id="73" dur="500"/>
                                        <p:tgtEl>
                                          <p:spTgt spid="11">
                                            <p:graphicEl>
                                              <a:chart seriesIdx="2" categoryIdx="3" bldStep="ptInSeries"/>
                                            </p:graphicEl>
                                          </p:spTgt>
                                        </p:tgtEl>
                                      </p:cBhvr>
                                    </p:animEffect>
                                  </p:childTnLst>
                                </p:cTn>
                              </p:par>
                            </p:childTnLst>
                          </p:cTn>
                        </p:par>
                        <p:par>
                          <p:cTn id="74" fill="hold">
                            <p:stCondLst>
                              <p:cond delay="2000"/>
                            </p:stCondLst>
                            <p:childTnLst>
                              <p:par>
                                <p:cTn id="75" presetID="22" presetClass="entr" presetSubtype="4" fill="hold" grpId="0" nodeType="afterEffect">
                                  <p:stCondLst>
                                    <p:cond delay="0"/>
                                  </p:stCondLst>
                                  <p:childTnLst>
                                    <p:set>
                                      <p:cBhvr>
                                        <p:cTn id="76" dur="1" fill="hold">
                                          <p:stCondLst>
                                            <p:cond delay="0"/>
                                          </p:stCondLst>
                                        </p:cTn>
                                        <p:tgtEl>
                                          <p:spTgt spid="11">
                                            <p:graphicEl>
                                              <a:chart seriesIdx="2" categoryIdx="4" bldStep="ptInSeries"/>
                                            </p:graphicEl>
                                          </p:spTgt>
                                        </p:tgtEl>
                                        <p:attrNameLst>
                                          <p:attrName>style.visibility</p:attrName>
                                        </p:attrNameLst>
                                      </p:cBhvr>
                                      <p:to>
                                        <p:strVal val="visible"/>
                                      </p:to>
                                    </p:set>
                                    <p:animEffect transition="in" filter="wipe(down)">
                                      <p:cBhvr>
                                        <p:cTn id="77" dur="500"/>
                                        <p:tgtEl>
                                          <p:spTgt spid="11">
                                            <p:graphicEl>
                                              <a:chart seriesIdx="2" categoryIdx="4" bldStep="ptInSeries"/>
                                            </p:graphicEl>
                                          </p:spTgt>
                                        </p:tgtEl>
                                      </p:cBhvr>
                                    </p:animEffect>
                                  </p:childTnLst>
                                </p:cTn>
                              </p:par>
                            </p:childTnLst>
                          </p:cTn>
                        </p:par>
                        <p:par>
                          <p:cTn id="78" fill="hold">
                            <p:stCondLst>
                              <p:cond delay="2500"/>
                            </p:stCondLst>
                            <p:childTnLst>
                              <p:par>
                                <p:cTn id="79" presetID="22" presetClass="entr" presetSubtype="4" fill="hold" grpId="0" nodeType="afterEffect">
                                  <p:stCondLst>
                                    <p:cond delay="0"/>
                                  </p:stCondLst>
                                  <p:childTnLst>
                                    <p:set>
                                      <p:cBhvr>
                                        <p:cTn id="80" dur="1" fill="hold">
                                          <p:stCondLst>
                                            <p:cond delay="0"/>
                                          </p:stCondLst>
                                        </p:cTn>
                                        <p:tgtEl>
                                          <p:spTgt spid="11">
                                            <p:graphicEl>
                                              <a:chart seriesIdx="2" categoryIdx="5" bldStep="ptInSeries"/>
                                            </p:graphicEl>
                                          </p:spTgt>
                                        </p:tgtEl>
                                        <p:attrNameLst>
                                          <p:attrName>style.visibility</p:attrName>
                                        </p:attrNameLst>
                                      </p:cBhvr>
                                      <p:to>
                                        <p:strVal val="visible"/>
                                      </p:to>
                                    </p:set>
                                    <p:animEffect transition="in" filter="wipe(down)">
                                      <p:cBhvr>
                                        <p:cTn id="81" dur="500"/>
                                        <p:tgtEl>
                                          <p:spTgt spid="11">
                                            <p:graphicEl>
                                              <a:chart seriesIdx="2" categoryIdx="5" bldStep="ptInSeries"/>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11">
                                            <p:graphicEl>
                                              <a:chart seriesIdx="3" categoryIdx="0" bldStep="ptInSeries"/>
                                            </p:graphicEl>
                                          </p:spTgt>
                                        </p:tgtEl>
                                        <p:attrNameLst>
                                          <p:attrName>style.visibility</p:attrName>
                                        </p:attrNameLst>
                                      </p:cBhvr>
                                      <p:to>
                                        <p:strVal val="visible"/>
                                      </p:to>
                                    </p:set>
                                    <p:animEffect transition="in" filter="wipe(down)">
                                      <p:cBhvr>
                                        <p:cTn id="86" dur="500"/>
                                        <p:tgtEl>
                                          <p:spTgt spid="11">
                                            <p:graphicEl>
                                              <a:chart seriesIdx="3" categoryIdx="0" bldStep="ptInSeries"/>
                                            </p:graphicEl>
                                          </p:spTgt>
                                        </p:tgtEl>
                                      </p:cBhvr>
                                    </p:animEffect>
                                  </p:childTnLst>
                                </p:cTn>
                              </p:par>
                            </p:childTnLst>
                          </p:cTn>
                        </p:par>
                        <p:par>
                          <p:cTn id="87" fill="hold">
                            <p:stCondLst>
                              <p:cond delay="500"/>
                            </p:stCondLst>
                            <p:childTnLst>
                              <p:par>
                                <p:cTn id="88" presetID="22" presetClass="entr" presetSubtype="4" fill="hold" grpId="0" nodeType="afterEffect">
                                  <p:stCondLst>
                                    <p:cond delay="0"/>
                                  </p:stCondLst>
                                  <p:childTnLst>
                                    <p:set>
                                      <p:cBhvr>
                                        <p:cTn id="89" dur="1" fill="hold">
                                          <p:stCondLst>
                                            <p:cond delay="0"/>
                                          </p:stCondLst>
                                        </p:cTn>
                                        <p:tgtEl>
                                          <p:spTgt spid="11">
                                            <p:graphicEl>
                                              <a:chart seriesIdx="3" categoryIdx="1" bldStep="ptInSeries"/>
                                            </p:graphicEl>
                                          </p:spTgt>
                                        </p:tgtEl>
                                        <p:attrNameLst>
                                          <p:attrName>style.visibility</p:attrName>
                                        </p:attrNameLst>
                                      </p:cBhvr>
                                      <p:to>
                                        <p:strVal val="visible"/>
                                      </p:to>
                                    </p:set>
                                    <p:animEffect transition="in" filter="wipe(down)">
                                      <p:cBhvr>
                                        <p:cTn id="90" dur="500"/>
                                        <p:tgtEl>
                                          <p:spTgt spid="11">
                                            <p:graphicEl>
                                              <a:chart seriesIdx="3" categoryIdx="1" bldStep="ptInSeries"/>
                                            </p:graphicEl>
                                          </p:spTgt>
                                        </p:tgtEl>
                                      </p:cBhvr>
                                    </p:animEffect>
                                  </p:childTnLst>
                                </p:cTn>
                              </p:par>
                            </p:childTnLst>
                          </p:cTn>
                        </p:par>
                        <p:par>
                          <p:cTn id="91" fill="hold">
                            <p:stCondLst>
                              <p:cond delay="1000"/>
                            </p:stCondLst>
                            <p:childTnLst>
                              <p:par>
                                <p:cTn id="92" presetID="22" presetClass="entr" presetSubtype="4" fill="hold" grpId="0" nodeType="afterEffect">
                                  <p:stCondLst>
                                    <p:cond delay="0"/>
                                  </p:stCondLst>
                                  <p:childTnLst>
                                    <p:set>
                                      <p:cBhvr>
                                        <p:cTn id="93" dur="1" fill="hold">
                                          <p:stCondLst>
                                            <p:cond delay="0"/>
                                          </p:stCondLst>
                                        </p:cTn>
                                        <p:tgtEl>
                                          <p:spTgt spid="11">
                                            <p:graphicEl>
                                              <a:chart seriesIdx="3" categoryIdx="2" bldStep="ptInSeries"/>
                                            </p:graphicEl>
                                          </p:spTgt>
                                        </p:tgtEl>
                                        <p:attrNameLst>
                                          <p:attrName>style.visibility</p:attrName>
                                        </p:attrNameLst>
                                      </p:cBhvr>
                                      <p:to>
                                        <p:strVal val="visible"/>
                                      </p:to>
                                    </p:set>
                                    <p:animEffect transition="in" filter="wipe(down)">
                                      <p:cBhvr>
                                        <p:cTn id="94" dur="500"/>
                                        <p:tgtEl>
                                          <p:spTgt spid="11">
                                            <p:graphicEl>
                                              <a:chart seriesIdx="3" categoryIdx="2" bldStep="ptInSeries"/>
                                            </p:graphicEl>
                                          </p:spTgt>
                                        </p:tgtEl>
                                      </p:cBhvr>
                                    </p:animEffect>
                                  </p:childTnLst>
                                </p:cTn>
                              </p:par>
                            </p:childTnLst>
                          </p:cTn>
                        </p:par>
                        <p:par>
                          <p:cTn id="95" fill="hold">
                            <p:stCondLst>
                              <p:cond delay="1500"/>
                            </p:stCondLst>
                            <p:childTnLst>
                              <p:par>
                                <p:cTn id="96" presetID="22" presetClass="entr" presetSubtype="4" fill="hold" grpId="0" nodeType="afterEffect">
                                  <p:stCondLst>
                                    <p:cond delay="0"/>
                                  </p:stCondLst>
                                  <p:childTnLst>
                                    <p:set>
                                      <p:cBhvr>
                                        <p:cTn id="97" dur="1" fill="hold">
                                          <p:stCondLst>
                                            <p:cond delay="0"/>
                                          </p:stCondLst>
                                        </p:cTn>
                                        <p:tgtEl>
                                          <p:spTgt spid="11">
                                            <p:graphicEl>
                                              <a:chart seriesIdx="3" categoryIdx="3" bldStep="ptInSeries"/>
                                            </p:graphicEl>
                                          </p:spTgt>
                                        </p:tgtEl>
                                        <p:attrNameLst>
                                          <p:attrName>style.visibility</p:attrName>
                                        </p:attrNameLst>
                                      </p:cBhvr>
                                      <p:to>
                                        <p:strVal val="visible"/>
                                      </p:to>
                                    </p:set>
                                    <p:animEffect transition="in" filter="wipe(down)">
                                      <p:cBhvr>
                                        <p:cTn id="98" dur="500"/>
                                        <p:tgtEl>
                                          <p:spTgt spid="11">
                                            <p:graphicEl>
                                              <a:chart seriesIdx="3" categoryIdx="3" bldStep="ptInSeries"/>
                                            </p:graphicEl>
                                          </p:spTgt>
                                        </p:tgtEl>
                                      </p:cBhvr>
                                    </p:animEffect>
                                  </p:childTnLst>
                                </p:cTn>
                              </p:par>
                            </p:childTnLst>
                          </p:cTn>
                        </p:par>
                        <p:par>
                          <p:cTn id="99" fill="hold">
                            <p:stCondLst>
                              <p:cond delay="2000"/>
                            </p:stCondLst>
                            <p:childTnLst>
                              <p:par>
                                <p:cTn id="100" presetID="22" presetClass="entr" presetSubtype="4" fill="hold" grpId="0" nodeType="afterEffect">
                                  <p:stCondLst>
                                    <p:cond delay="0"/>
                                  </p:stCondLst>
                                  <p:childTnLst>
                                    <p:set>
                                      <p:cBhvr>
                                        <p:cTn id="101" dur="1" fill="hold">
                                          <p:stCondLst>
                                            <p:cond delay="0"/>
                                          </p:stCondLst>
                                        </p:cTn>
                                        <p:tgtEl>
                                          <p:spTgt spid="11">
                                            <p:graphicEl>
                                              <a:chart seriesIdx="3" categoryIdx="4" bldStep="ptInSeries"/>
                                            </p:graphicEl>
                                          </p:spTgt>
                                        </p:tgtEl>
                                        <p:attrNameLst>
                                          <p:attrName>style.visibility</p:attrName>
                                        </p:attrNameLst>
                                      </p:cBhvr>
                                      <p:to>
                                        <p:strVal val="visible"/>
                                      </p:to>
                                    </p:set>
                                    <p:animEffect transition="in" filter="wipe(down)">
                                      <p:cBhvr>
                                        <p:cTn id="102" dur="500"/>
                                        <p:tgtEl>
                                          <p:spTgt spid="11">
                                            <p:graphicEl>
                                              <a:chart seriesIdx="3" categoryIdx="4" bldStep="ptInSeries"/>
                                            </p:graphicEl>
                                          </p:spTgt>
                                        </p:tgtEl>
                                      </p:cBhvr>
                                    </p:animEffect>
                                  </p:childTnLst>
                                </p:cTn>
                              </p:par>
                            </p:childTnLst>
                          </p:cTn>
                        </p:par>
                        <p:par>
                          <p:cTn id="103" fill="hold">
                            <p:stCondLst>
                              <p:cond delay="2500"/>
                            </p:stCondLst>
                            <p:childTnLst>
                              <p:par>
                                <p:cTn id="104" presetID="22" presetClass="entr" presetSubtype="4" fill="hold" grpId="0" nodeType="afterEffect">
                                  <p:stCondLst>
                                    <p:cond delay="0"/>
                                  </p:stCondLst>
                                  <p:childTnLst>
                                    <p:set>
                                      <p:cBhvr>
                                        <p:cTn id="105" dur="1" fill="hold">
                                          <p:stCondLst>
                                            <p:cond delay="0"/>
                                          </p:stCondLst>
                                        </p:cTn>
                                        <p:tgtEl>
                                          <p:spTgt spid="11">
                                            <p:graphicEl>
                                              <a:chart seriesIdx="3" categoryIdx="5" bldStep="ptInSeries"/>
                                            </p:graphicEl>
                                          </p:spTgt>
                                        </p:tgtEl>
                                        <p:attrNameLst>
                                          <p:attrName>style.visibility</p:attrName>
                                        </p:attrNameLst>
                                      </p:cBhvr>
                                      <p:to>
                                        <p:strVal val="visible"/>
                                      </p:to>
                                    </p:set>
                                    <p:animEffect transition="in" filter="wipe(down)">
                                      <p:cBhvr>
                                        <p:cTn id="106" dur="500"/>
                                        <p:tgtEl>
                                          <p:spTgt spid="11">
                                            <p:graphicEl>
                                              <a:chart seriesIdx="3" categoryIdx="5" bldStep="ptInSeries"/>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11">
                                            <p:graphicEl>
                                              <a:chart seriesIdx="4" categoryIdx="0" bldStep="ptInSeries"/>
                                            </p:graphicEl>
                                          </p:spTgt>
                                        </p:tgtEl>
                                        <p:attrNameLst>
                                          <p:attrName>style.visibility</p:attrName>
                                        </p:attrNameLst>
                                      </p:cBhvr>
                                      <p:to>
                                        <p:strVal val="visible"/>
                                      </p:to>
                                    </p:set>
                                    <p:animEffect transition="in" filter="wipe(down)">
                                      <p:cBhvr>
                                        <p:cTn id="111" dur="500"/>
                                        <p:tgtEl>
                                          <p:spTgt spid="11">
                                            <p:graphicEl>
                                              <a:chart seriesIdx="4" categoryIdx="0" bldStep="ptInSeries"/>
                                            </p:graphicEl>
                                          </p:spTgt>
                                        </p:tgtEl>
                                      </p:cBhvr>
                                    </p:animEffect>
                                  </p:childTnLst>
                                </p:cTn>
                              </p:par>
                            </p:childTnLst>
                          </p:cTn>
                        </p:par>
                        <p:par>
                          <p:cTn id="112" fill="hold">
                            <p:stCondLst>
                              <p:cond delay="500"/>
                            </p:stCondLst>
                            <p:childTnLst>
                              <p:par>
                                <p:cTn id="113" presetID="22" presetClass="entr" presetSubtype="4" fill="hold" grpId="0" nodeType="afterEffect">
                                  <p:stCondLst>
                                    <p:cond delay="0"/>
                                  </p:stCondLst>
                                  <p:childTnLst>
                                    <p:set>
                                      <p:cBhvr>
                                        <p:cTn id="114" dur="1" fill="hold">
                                          <p:stCondLst>
                                            <p:cond delay="0"/>
                                          </p:stCondLst>
                                        </p:cTn>
                                        <p:tgtEl>
                                          <p:spTgt spid="11">
                                            <p:graphicEl>
                                              <a:chart seriesIdx="4" categoryIdx="1" bldStep="ptInSeries"/>
                                            </p:graphicEl>
                                          </p:spTgt>
                                        </p:tgtEl>
                                        <p:attrNameLst>
                                          <p:attrName>style.visibility</p:attrName>
                                        </p:attrNameLst>
                                      </p:cBhvr>
                                      <p:to>
                                        <p:strVal val="visible"/>
                                      </p:to>
                                    </p:set>
                                    <p:animEffect transition="in" filter="wipe(down)">
                                      <p:cBhvr>
                                        <p:cTn id="115" dur="500"/>
                                        <p:tgtEl>
                                          <p:spTgt spid="11">
                                            <p:graphicEl>
                                              <a:chart seriesIdx="4" categoryIdx="1" bldStep="ptInSeries"/>
                                            </p:graphicEl>
                                          </p:spTgt>
                                        </p:tgtEl>
                                      </p:cBhvr>
                                    </p:animEffect>
                                  </p:childTnLst>
                                </p:cTn>
                              </p:par>
                            </p:childTnLst>
                          </p:cTn>
                        </p:par>
                        <p:par>
                          <p:cTn id="116" fill="hold">
                            <p:stCondLst>
                              <p:cond delay="1000"/>
                            </p:stCondLst>
                            <p:childTnLst>
                              <p:par>
                                <p:cTn id="117" presetID="22" presetClass="entr" presetSubtype="4" fill="hold" grpId="0" nodeType="afterEffect">
                                  <p:stCondLst>
                                    <p:cond delay="0"/>
                                  </p:stCondLst>
                                  <p:childTnLst>
                                    <p:set>
                                      <p:cBhvr>
                                        <p:cTn id="118" dur="1" fill="hold">
                                          <p:stCondLst>
                                            <p:cond delay="0"/>
                                          </p:stCondLst>
                                        </p:cTn>
                                        <p:tgtEl>
                                          <p:spTgt spid="11">
                                            <p:graphicEl>
                                              <a:chart seriesIdx="4" categoryIdx="2" bldStep="ptInSeries"/>
                                            </p:graphicEl>
                                          </p:spTgt>
                                        </p:tgtEl>
                                        <p:attrNameLst>
                                          <p:attrName>style.visibility</p:attrName>
                                        </p:attrNameLst>
                                      </p:cBhvr>
                                      <p:to>
                                        <p:strVal val="visible"/>
                                      </p:to>
                                    </p:set>
                                    <p:animEffect transition="in" filter="wipe(down)">
                                      <p:cBhvr>
                                        <p:cTn id="119" dur="500"/>
                                        <p:tgtEl>
                                          <p:spTgt spid="11">
                                            <p:graphicEl>
                                              <a:chart seriesIdx="4" categoryIdx="2" bldStep="ptInSeries"/>
                                            </p:graphicEl>
                                          </p:spTgt>
                                        </p:tgtEl>
                                      </p:cBhvr>
                                    </p:animEffect>
                                  </p:childTnLst>
                                </p:cTn>
                              </p:par>
                            </p:childTnLst>
                          </p:cTn>
                        </p:par>
                        <p:par>
                          <p:cTn id="120" fill="hold">
                            <p:stCondLst>
                              <p:cond delay="1500"/>
                            </p:stCondLst>
                            <p:childTnLst>
                              <p:par>
                                <p:cTn id="121" presetID="22" presetClass="entr" presetSubtype="4" fill="hold" grpId="0" nodeType="afterEffect">
                                  <p:stCondLst>
                                    <p:cond delay="0"/>
                                  </p:stCondLst>
                                  <p:childTnLst>
                                    <p:set>
                                      <p:cBhvr>
                                        <p:cTn id="122" dur="1" fill="hold">
                                          <p:stCondLst>
                                            <p:cond delay="0"/>
                                          </p:stCondLst>
                                        </p:cTn>
                                        <p:tgtEl>
                                          <p:spTgt spid="11">
                                            <p:graphicEl>
                                              <a:chart seriesIdx="4" categoryIdx="3" bldStep="ptInSeries"/>
                                            </p:graphicEl>
                                          </p:spTgt>
                                        </p:tgtEl>
                                        <p:attrNameLst>
                                          <p:attrName>style.visibility</p:attrName>
                                        </p:attrNameLst>
                                      </p:cBhvr>
                                      <p:to>
                                        <p:strVal val="visible"/>
                                      </p:to>
                                    </p:set>
                                    <p:animEffect transition="in" filter="wipe(down)">
                                      <p:cBhvr>
                                        <p:cTn id="123" dur="500"/>
                                        <p:tgtEl>
                                          <p:spTgt spid="11">
                                            <p:graphicEl>
                                              <a:chart seriesIdx="4" categoryIdx="3" bldStep="ptInSeries"/>
                                            </p:graphicEl>
                                          </p:spTgt>
                                        </p:tgtEl>
                                      </p:cBhvr>
                                    </p:animEffect>
                                  </p:childTnLst>
                                </p:cTn>
                              </p:par>
                            </p:childTnLst>
                          </p:cTn>
                        </p:par>
                        <p:par>
                          <p:cTn id="124" fill="hold">
                            <p:stCondLst>
                              <p:cond delay="2000"/>
                            </p:stCondLst>
                            <p:childTnLst>
                              <p:par>
                                <p:cTn id="125" presetID="22" presetClass="entr" presetSubtype="4" fill="hold" grpId="0" nodeType="afterEffect">
                                  <p:stCondLst>
                                    <p:cond delay="0"/>
                                  </p:stCondLst>
                                  <p:childTnLst>
                                    <p:set>
                                      <p:cBhvr>
                                        <p:cTn id="126" dur="1" fill="hold">
                                          <p:stCondLst>
                                            <p:cond delay="0"/>
                                          </p:stCondLst>
                                        </p:cTn>
                                        <p:tgtEl>
                                          <p:spTgt spid="11">
                                            <p:graphicEl>
                                              <a:chart seriesIdx="4" categoryIdx="4" bldStep="ptInSeries"/>
                                            </p:graphicEl>
                                          </p:spTgt>
                                        </p:tgtEl>
                                        <p:attrNameLst>
                                          <p:attrName>style.visibility</p:attrName>
                                        </p:attrNameLst>
                                      </p:cBhvr>
                                      <p:to>
                                        <p:strVal val="visible"/>
                                      </p:to>
                                    </p:set>
                                    <p:animEffect transition="in" filter="wipe(down)">
                                      <p:cBhvr>
                                        <p:cTn id="127" dur="500"/>
                                        <p:tgtEl>
                                          <p:spTgt spid="11">
                                            <p:graphicEl>
                                              <a:chart seriesIdx="4" categoryIdx="4" bldStep="ptInSeries"/>
                                            </p:graphicEl>
                                          </p:spTgt>
                                        </p:tgtEl>
                                      </p:cBhvr>
                                    </p:animEffect>
                                  </p:childTnLst>
                                </p:cTn>
                              </p:par>
                            </p:childTnLst>
                          </p:cTn>
                        </p:par>
                        <p:par>
                          <p:cTn id="128" fill="hold">
                            <p:stCondLst>
                              <p:cond delay="2500"/>
                            </p:stCondLst>
                            <p:childTnLst>
                              <p:par>
                                <p:cTn id="129" presetID="22" presetClass="entr" presetSubtype="4" fill="hold" grpId="0" nodeType="afterEffect">
                                  <p:stCondLst>
                                    <p:cond delay="0"/>
                                  </p:stCondLst>
                                  <p:childTnLst>
                                    <p:set>
                                      <p:cBhvr>
                                        <p:cTn id="130" dur="1" fill="hold">
                                          <p:stCondLst>
                                            <p:cond delay="0"/>
                                          </p:stCondLst>
                                        </p:cTn>
                                        <p:tgtEl>
                                          <p:spTgt spid="11">
                                            <p:graphicEl>
                                              <a:chart seriesIdx="4" categoryIdx="5" bldStep="ptInSeries"/>
                                            </p:graphicEl>
                                          </p:spTgt>
                                        </p:tgtEl>
                                        <p:attrNameLst>
                                          <p:attrName>style.visibility</p:attrName>
                                        </p:attrNameLst>
                                      </p:cBhvr>
                                      <p:to>
                                        <p:strVal val="visible"/>
                                      </p:to>
                                    </p:set>
                                    <p:animEffect transition="in" filter="wipe(down)">
                                      <p:cBhvr>
                                        <p:cTn id="131" dur="500"/>
                                        <p:tgtEl>
                                          <p:spTgt spid="11">
                                            <p:graphicEl>
                                              <a:chart seriesIdx="4" categoryIdx="5" bldStep="ptInSeries"/>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6"/>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7"/>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8"/>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9"/>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10"/>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seriesEl"/>
        </p:bldSub>
      </p:bldGraphic>
      <p:bldP spid="6" grpId="0" animBg="1"/>
      <p:bldP spid="7" grpId="0" animBg="1"/>
      <p:bldP spid="8" grpId="0" animBg="1"/>
      <p:bldP spid="9"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solidFill>
                  <a:schemeClr val="accent1">
                    <a:lumMod val="50000"/>
                  </a:schemeClr>
                </a:solidFill>
              </a:rPr>
              <a:t>2015 </a:t>
            </a:r>
            <a:r>
              <a:rPr lang="en-US" dirty="0">
                <a:solidFill>
                  <a:schemeClr val="accent1">
                    <a:lumMod val="50000"/>
                  </a:schemeClr>
                </a:solidFill>
              </a:rPr>
              <a:t>Budget Overview</a:t>
            </a:r>
          </a:p>
        </p:txBody>
      </p:sp>
      <p:sp>
        <p:nvSpPr>
          <p:cNvPr id="3" name="Content Placeholder 2"/>
          <p:cNvSpPr>
            <a:spLocks noGrp="1"/>
          </p:cNvSpPr>
          <p:nvPr>
            <p:ph idx="1"/>
          </p:nvPr>
        </p:nvSpPr>
        <p:spPr>
          <a:xfrm>
            <a:off x="457200" y="1371600"/>
            <a:ext cx="7620000" cy="4800600"/>
          </a:xfrm>
        </p:spPr>
        <p:txBody>
          <a:bodyPr>
            <a:noAutofit/>
          </a:bodyPr>
          <a:lstStyle/>
          <a:p>
            <a:pPr>
              <a:buClr>
                <a:schemeClr val="accent5"/>
              </a:buClr>
            </a:pPr>
            <a:r>
              <a:rPr lang="en-US" sz="2400" dirty="0"/>
              <a:t>$</a:t>
            </a:r>
            <a:r>
              <a:rPr lang="en-US" sz="2400" dirty="0" smtClean="0"/>
              <a:t>143 </a:t>
            </a:r>
            <a:r>
              <a:rPr lang="en-US" sz="2400" dirty="0"/>
              <a:t>million Total Spending Budget</a:t>
            </a:r>
          </a:p>
          <a:p>
            <a:pPr lvl="1">
              <a:buClr>
                <a:schemeClr val="accent1"/>
              </a:buClr>
            </a:pPr>
            <a:r>
              <a:rPr lang="en-US" dirty="0" smtClean="0"/>
              <a:t>4.4% increase from 2014</a:t>
            </a:r>
            <a:endParaRPr lang="en-US" dirty="0"/>
          </a:p>
          <a:p>
            <a:pPr marL="114300" indent="0">
              <a:buNone/>
            </a:pPr>
            <a:endParaRPr lang="en-US" sz="1000" dirty="0" smtClean="0">
              <a:solidFill>
                <a:srgbClr val="FF0000"/>
              </a:solidFill>
            </a:endParaRPr>
          </a:p>
          <a:p>
            <a:pPr>
              <a:buClr>
                <a:schemeClr val="accent5"/>
              </a:buClr>
            </a:pPr>
            <a:r>
              <a:rPr lang="en-US" sz="2400" dirty="0" smtClean="0"/>
              <a:t>Operating &amp; Internal Services </a:t>
            </a:r>
          </a:p>
          <a:p>
            <a:pPr lvl="1">
              <a:buClr>
                <a:schemeClr val="accent1"/>
              </a:buClr>
            </a:pPr>
            <a:r>
              <a:rPr lang="en-US" dirty="0" smtClean="0"/>
              <a:t>Operating expense has decreased and internal service expense has increased compared to 2014:</a:t>
            </a:r>
          </a:p>
          <a:p>
            <a:pPr lvl="2">
              <a:buClr>
                <a:schemeClr val="accent1">
                  <a:lumMod val="50000"/>
                </a:schemeClr>
              </a:buClr>
            </a:pPr>
            <a:r>
              <a:rPr lang="en-US" dirty="0" smtClean="0"/>
              <a:t>12% increase in Information Technology charges due to implementation and upgrades of new software systems and infrastructure (primarily public safety) over the last three years</a:t>
            </a:r>
          </a:p>
          <a:p>
            <a:pPr lvl="2">
              <a:buClr>
                <a:schemeClr val="accent1">
                  <a:lumMod val="50000"/>
                </a:schemeClr>
              </a:buClr>
            </a:pPr>
            <a:r>
              <a:rPr lang="en-US" dirty="0" smtClean="0"/>
              <a:t>13% increase in Fleet charges due to charging full accrual rate after reaching target fund balance</a:t>
            </a:r>
          </a:p>
          <a:p>
            <a:pPr lvl="2">
              <a:buClr>
                <a:schemeClr val="accent1">
                  <a:lumMod val="50000"/>
                </a:schemeClr>
              </a:buClr>
            </a:pPr>
            <a:r>
              <a:rPr lang="en-US" dirty="0" smtClean="0"/>
              <a:t>Expansion of Fleet services to Grand Valley Transit</a:t>
            </a:r>
          </a:p>
          <a:p>
            <a:pPr lvl="2">
              <a:buClr>
                <a:schemeClr val="accent1">
                  <a:lumMod val="50000"/>
                </a:schemeClr>
              </a:buClr>
            </a:pPr>
            <a:r>
              <a:rPr lang="en-US" dirty="0" smtClean="0"/>
              <a:t>Establishment of self-insured </a:t>
            </a:r>
            <a:r>
              <a:rPr lang="en-US" dirty="0"/>
              <a:t>dental </a:t>
            </a:r>
            <a:r>
              <a:rPr lang="en-US" dirty="0" smtClean="0"/>
              <a:t>program</a:t>
            </a:r>
          </a:p>
          <a:p>
            <a:pPr lvl="2">
              <a:buClr>
                <a:schemeClr val="accent1">
                  <a:lumMod val="50000"/>
                </a:schemeClr>
              </a:buClr>
            </a:pPr>
            <a:r>
              <a:rPr lang="en-US" dirty="0" smtClean="0"/>
              <a:t>Establishment </a:t>
            </a:r>
            <a:r>
              <a:rPr lang="en-US" dirty="0"/>
              <a:t>of Facilities Management </a:t>
            </a:r>
            <a:r>
              <a:rPr lang="en-US" dirty="0" smtClean="0"/>
              <a:t>Fund</a:t>
            </a:r>
            <a:endParaRPr lang="en-US" dirty="0"/>
          </a:p>
        </p:txBody>
      </p:sp>
      <p:pic>
        <p:nvPicPr>
          <p:cNvPr id="5" name="Picture 4" descr="Logo Caps Color.jpg"/>
          <p:cNvPicPr>
            <a:picLocks noChangeAspect="1"/>
          </p:cNvPicPr>
          <p:nvPr/>
        </p:nvPicPr>
        <p:blipFill>
          <a:blip r:embed="rId3" cstate="print"/>
          <a:stretch>
            <a:fillRect/>
          </a:stretch>
        </p:blipFill>
        <p:spPr>
          <a:xfrm>
            <a:off x="304800" y="6248400"/>
            <a:ext cx="1905000" cy="4753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solidFill>
                  <a:schemeClr val="accent1">
                    <a:lumMod val="50000"/>
                  </a:schemeClr>
                </a:solidFill>
              </a:rPr>
              <a:t>2015 </a:t>
            </a:r>
            <a:r>
              <a:rPr lang="en-US" dirty="0">
                <a:solidFill>
                  <a:schemeClr val="accent1">
                    <a:lumMod val="50000"/>
                  </a:schemeClr>
                </a:solidFill>
              </a:rPr>
              <a:t>Budget Overview</a:t>
            </a:r>
          </a:p>
        </p:txBody>
      </p:sp>
      <p:sp>
        <p:nvSpPr>
          <p:cNvPr id="3" name="Content Placeholder 2"/>
          <p:cNvSpPr>
            <a:spLocks noGrp="1"/>
          </p:cNvSpPr>
          <p:nvPr>
            <p:ph idx="1"/>
          </p:nvPr>
        </p:nvSpPr>
        <p:spPr>
          <a:xfrm>
            <a:off x="457200" y="1371600"/>
            <a:ext cx="7620000" cy="4800600"/>
          </a:xfrm>
        </p:spPr>
        <p:txBody>
          <a:bodyPr>
            <a:noAutofit/>
          </a:bodyPr>
          <a:lstStyle/>
          <a:p>
            <a:pPr>
              <a:buClr>
                <a:schemeClr val="accent5"/>
              </a:buClr>
            </a:pPr>
            <a:r>
              <a:rPr lang="en-US" sz="2400" dirty="0" smtClean="0"/>
              <a:t>Labor </a:t>
            </a:r>
          </a:p>
          <a:p>
            <a:pPr lvl="1">
              <a:buClr>
                <a:schemeClr val="accent1"/>
              </a:buClr>
            </a:pPr>
            <a:r>
              <a:rPr lang="en-US" dirty="0" smtClean="0"/>
              <a:t>3% increase in total labor budget compared to 2014</a:t>
            </a:r>
          </a:p>
          <a:p>
            <a:pPr lvl="2">
              <a:buClr>
                <a:schemeClr val="accent1"/>
              </a:buClr>
            </a:pPr>
            <a:r>
              <a:rPr lang="en-US" dirty="0" smtClean="0"/>
              <a:t>Partial 2014 market </a:t>
            </a:r>
            <a:r>
              <a:rPr lang="en-US" dirty="0"/>
              <a:t>w</a:t>
            </a:r>
            <a:r>
              <a:rPr lang="en-US" dirty="0" smtClean="0"/>
              <a:t>age </a:t>
            </a:r>
            <a:r>
              <a:rPr lang="en-US" dirty="0"/>
              <a:t>i</a:t>
            </a:r>
            <a:r>
              <a:rPr lang="en-US" dirty="0" smtClean="0"/>
              <a:t>mplementation</a:t>
            </a:r>
          </a:p>
          <a:p>
            <a:pPr lvl="3">
              <a:buClr>
                <a:schemeClr val="accent1"/>
              </a:buClr>
            </a:pPr>
            <a:r>
              <a:rPr lang="en-US" dirty="0" smtClean="0"/>
              <a:t>Average wage increase of 2%</a:t>
            </a:r>
            <a:endParaRPr lang="en-US" dirty="0"/>
          </a:p>
          <a:p>
            <a:pPr lvl="2">
              <a:buClr>
                <a:schemeClr val="accent1"/>
              </a:buClr>
            </a:pPr>
            <a:r>
              <a:rPr lang="en-US" dirty="0" smtClean="0"/>
              <a:t>Mid-Year assessment for remainder of market</a:t>
            </a:r>
          </a:p>
          <a:p>
            <a:pPr lvl="1">
              <a:buClr>
                <a:schemeClr val="accent1"/>
              </a:buClr>
            </a:pPr>
            <a:r>
              <a:rPr lang="en-US" dirty="0" smtClean="0"/>
              <a:t>Increase in Health Insurance Costs of 2.96%</a:t>
            </a:r>
          </a:p>
          <a:p>
            <a:pPr lvl="2">
              <a:buClr>
                <a:schemeClr val="accent1"/>
              </a:buClr>
            </a:pPr>
            <a:r>
              <a:rPr lang="en-US" dirty="0" smtClean="0"/>
              <a:t>Council approved paying employee’s share of increase</a:t>
            </a:r>
          </a:p>
          <a:p>
            <a:pPr lvl="1">
              <a:buClr>
                <a:schemeClr val="accent1"/>
              </a:buClr>
            </a:pPr>
            <a:r>
              <a:rPr lang="en-US" dirty="0" smtClean="0"/>
              <a:t>4 </a:t>
            </a:r>
            <a:r>
              <a:rPr lang="en-US" dirty="0"/>
              <a:t>New </a:t>
            </a:r>
            <a:r>
              <a:rPr lang="en-US" dirty="0" smtClean="0"/>
              <a:t>Positions</a:t>
            </a:r>
          </a:p>
          <a:p>
            <a:pPr lvl="2">
              <a:buClr>
                <a:schemeClr val="accent1">
                  <a:lumMod val="50000"/>
                </a:schemeClr>
              </a:buClr>
            </a:pPr>
            <a:r>
              <a:rPr lang="en-US" dirty="0" smtClean="0"/>
              <a:t>2 in Fleet funded by Grand Valley Transit contract</a:t>
            </a:r>
          </a:p>
          <a:p>
            <a:pPr lvl="2">
              <a:buClr>
                <a:schemeClr val="accent1">
                  <a:lumMod val="50000"/>
                </a:schemeClr>
              </a:buClr>
            </a:pPr>
            <a:r>
              <a:rPr lang="en-US" dirty="0" smtClean="0"/>
              <a:t>2 in Sewer Fund </a:t>
            </a:r>
            <a:r>
              <a:rPr lang="en-US" dirty="0"/>
              <a:t>o</a:t>
            </a:r>
            <a:r>
              <a:rPr lang="en-US" dirty="0" smtClean="0"/>
              <a:t>perations</a:t>
            </a:r>
          </a:p>
          <a:p>
            <a:pPr lvl="2">
              <a:buClr>
                <a:schemeClr val="accent1">
                  <a:lumMod val="50000"/>
                </a:schemeClr>
              </a:buClr>
            </a:pPr>
            <a:r>
              <a:rPr lang="en-US" dirty="0" smtClean="0"/>
              <a:t>Also approval of extending parks patrol by 4 months</a:t>
            </a:r>
          </a:p>
          <a:p>
            <a:pPr>
              <a:buClr>
                <a:schemeClr val="accent5"/>
              </a:buClr>
            </a:pPr>
            <a:r>
              <a:rPr lang="en-US" sz="2400" dirty="0" smtClean="0"/>
              <a:t>13% </a:t>
            </a:r>
            <a:r>
              <a:rPr lang="en-US" sz="2400" dirty="0"/>
              <a:t>Decrease in Debt </a:t>
            </a:r>
            <a:r>
              <a:rPr lang="en-US" sz="2400" dirty="0" smtClean="0"/>
              <a:t>Service</a:t>
            </a:r>
          </a:p>
          <a:p>
            <a:pPr lvl="1">
              <a:buClr>
                <a:schemeClr val="accent1"/>
              </a:buClr>
            </a:pPr>
            <a:r>
              <a:rPr lang="en-US" dirty="0" smtClean="0"/>
              <a:t>2015 is first year of full benefit from refinancing Riverside Parkway debt to a lower interest rate</a:t>
            </a:r>
          </a:p>
          <a:p>
            <a:pPr>
              <a:buClr>
                <a:schemeClr val="accent5"/>
              </a:buClr>
            </a:pPr>
            <a:endParaRPr lang="en-US" dirty="0"/>
          </a:p>
          <a:p>
            <a:pPr lvl="1">
              <a:buClr>
                <a:schemeClr val="accent5"/>
              </a:buClr>
            </a:pPr>
            <a:endParaRPr lang="en-US" dirty="0" smtClean="0"/>
          </a:p>
          <a:p>
            <a:pPr lvl="1"/>
            <a:endParaRPr lang="en-US" sz="800" dirty="0" smtClean="0"/>
          </a:p>
        </p:txBody>
      </p:sp>
      <p:pic>
        <p:nvPicPr>
          <p:cNvPr id="5" name="Picture 4" descr="Logo Caps Color.jpg"/>
          <p:cNvPicPr>
            <a:picLocks noChangeAspect="1"/>
          </p:cNvPicPr>
          <p:nvPr/>
        </p:nvPicPr>
        <p:blipFill>
          <a:blip r:embed="rId3" cstate="print"/>
          <a:stretch>
            <a:fillRect/>
          </a:stretch>
        </p:blipFill>
        <p:spPr>
          <a:xfrm>
            <a:off x="304800" y="6248400"/>
            <a:ext cx="1905000" cy="475386"/>
          </a:xfrm>
          <a:prstGeom prst="rect">
            <a:avLst/>
          </a:prstGeom>
        </p:spPr>
      </p:pic>
    </p:spTree>
    <p:extLst>
      <p:ext uri="{BB962C8B-B14F-4D97-AF65-F5344CB8AC3E}">
        <p14:creationId xmlns:p14="http://schemas.microsoft.com/office/powerpoint/2010/main" val="721719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solidFill>
                  <a:schemeClr val="accent1">
                    <a:lumMod val="50000"/>
                  </a:schemeClr>
                </a:solidFill>
              </a:rPr>
              <a:t>2015 </a:t>
            </a:r>
            <a:r>
              <a:rPr lang="en-US" dirty="0">
                <a:solidFill>
                  <a:schemeClr val="accent1">
                    <a:lumMod val="50000"/>
                  </a:schemeClr>
                </a:solidFill>
              </a:rPr>
              <a:t>Budget Overview </a:t>
            </a:r>
            <a:r>
              <a:rPr lang="en-US" sz="2800" dirty="0" smtClean="0"/>
              <a:t>(continued)</a:t>
            </a:r>
            <a:endParaRPr lang="en-US" dirty="0"/>
          </a:p>
        </p:txBody>
      </p:sp>
      <p:sp>
        <p:nvSpPr>
          <p:cNvPr id="3" name="Content Placeholder 2"/>
          <p:cNvSpPr>
            <a:spLocks noGrp="1"/>
          </p:cNvSpPr>
          <p:nvPr>
            <p:ph idx="1"/>
          </p:nvPr>
        </p:nvSpPr>
        <p:spPr>
          <a:xfrm>
            <a:off x="457200" y="1371600"/>
            <a:ext cx="7620000" cy="4800600"/>
          </a:xfrm>
        </p:spPr>
        <p:txBody>
          <a:bodyPr>
            <a:noAutofit/>
          </a:bodyPr>
          <a:lstStyle/>
          <a:p>
            <a:endParaRPr lang="en-US" sz="1000" dirty="0" smtClean="0"/>
          </a:p>
          <a:p>
            <a:pPr>
              <a:buClr>
                <a:schemeClr val="accent5"/>
              </a:buClr>
            </a:pPr>
            <a:r>
              <a:rPr lang="en-US" sz="2400" dirty="0" smtClean="0"/>
              <a:t>Capital</a:t>
            </a:r>
          </a:p>
          <a:p>
            <a:pPr lvl="1">
              <a:buClr>
                <a:schemeClr val="accent1"/>
              </a:buClr>
            </a:pPr>
            <a:r>
              <a:rPr lang="en-US" sz="2400" dirty="0" smtClean="0"/>
              <a:t>Police Annex Planning</a:t>
            </a:r>
          </a:p>
          <a:p>
            <a:pPr lvl="1">
              <a:buClr>
                <a:schemeClr val="accent1"/>
              </a:buClr>
            </a:pPr>
            <a:r>
              <a:rPr lang="en-US" sz="2400" dirty="0" smtClean="0"/>
              <a:t>Investigative Equipment</a:t>
            </a:r>
          </a:p>
          <a:p>
            <a:pPr lvl="1">
              <a:buClr>
                <a:schemeClr val="accent1"/>
              </a:buClr>
            </a:pPr>
            <a:r>
              <a:rPr lang="en-US" sz="2400" dirty="0" smtClean="0"/>
              <a:t>Fire Station 4 Relocation </a:t>
            </a:r>
          </a:p>
          <a:p>
            <a:pPr lvl="1">
              <a:buClr>
                <a:schemeClr val="accent1"/>
              </a:buClr>
            </a:pPr>
            <a:r>
              <a:rPr lang="en-US" sz="2400" dirty="0" smtClean="0"/>
              <a:t>Public Safety Training Facility Water Infrastructure</a:t>
            </a:r>
          </a:p>
          <a:p>
            <a:pPr lvl="1">
              <a:buClr>
                <a:schemeClr val="accent1"/>
              </a:buClr>
            </a:pPr>
            <a:r>
              <a:rPr lang="en-US" sz="2400" dirty="0" smtClean="0"/>
              <a:t>Street Overlays</a:t>
            </a:r>
            <a:endParaRPr lang="en-US" sz="2400" dirty="0"/>
          </a:p>
          <a:p>
            <a:pPr lvl="1">
              <a:buClr>
                <a:schemeClr val="accent1"/>
              </a:buClr>
            </a:pPr>
            <a:r>
              <a:rPr lang="en-US" sz="2400" dirty="0" smtClean="0"/>
              <a:t>1</a:t>
            </a:r>
            <a:r>
              <a:rPr lang="en-US" sz="2400" baseline="30000" dirty="0" smtClean="0"/>
              <a:t>st</a:t>
            </a:r>
            <a:r>
              <a:rPr lang="en-US" sz="2400" dirty="0" smtClean="0"/>
              <a:t> Street Reconstruction Planning</a:t>
            </a:r>
          </a:p>
          <a:p>
            <a:pPr lvl="1">
              <a:buClr>
                <a:schemeClr val="accent1"/>
              </a:buClr>
            </a:pPr>
            <a:r>
              <a:rPr lang="en-US" sz="2400" dirty="0" smtClean="0"/>
              <a:t>Horizon Drive Interchange</a:t>
            </a:r>
          </a:p>
        </p:txBody>
      </p:sp>
      <p:pic>
        <p:nvPicPr>
          <p:cNvPr id="5" name="Picture 4" descr="Logo Caps Color.jpg"/>
          <p:cNvPicPr>
            <a:picLocks noChangeAspect="1"/>
          </p:cNvPicPr>
          <p:nvPr/>
        </p:nvPicPr>
        <p:blipFill>
          <a:blip r:embed="rId3" cstate="print"/>
          <a:stretch>
            <a:fillRect/>
          </a:stretch>
        </p:blipFill>
        <p:spPr>
          <a:xfrm>
            <a:off x="304800" y="6248400"/>
            <a:ext cx="1905000" cy="47538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solidFill>
                  <a:schemeClr val="accent1">
                    <a:lumMod val="50000"/>
                  </a:schemeClr>
                </a:solidFill>
              </a:rPr>
              <a:t>2015 </a:t>
            </a:r>
            <a:r>
              <a:rPr lang="en-US" dirty="0">
                <a:solidFill>
                  <a:schemeClr val="accent1">
                    <a:lumMod val="50000"/>
                  </a:schemeClr>
                </a:solidFill>
              </a:rPr>
              <a:t>Budget Overview </a:t>
            </a:r>
            <a:r>
              <a:rPr lang="en-US" sz="2800" dirty="0" smtClean="0"/>
              <a:t>(continued)</a:t>
            </a:r>
            <a:endParaRPr lang="en-US" dirty="0"/>
          </a:p>
        </p:txBody>
      </p:sp>
      <p:sp>
        <p:nvSpPr>
          <p:cNvPr id="3" name="Content Placeholder 2"/>
          <p:cNvSpPr>
            <a:spLocks noGrp="1"/>
          </p:cNvSpPr>
          <p:nvPr>
            <p:ph idx="1"/>
          </p:nvPr>
        </p:nvSpPr>
        <p:spPr>
          <a:xfrm>
            <a:off x="457200" y="1371600"/>
            <a:ext cx="7620000" cy="4800600"/>
          </a:xfrm>
        </p:spPr>
        <p:txBody>
          <a:bodyPr>
            <a:noAutofit/>
          </a:bodyPr>
          <a:lstStyle/>
          <a:p>
            <a:endParaRPr lang="en-US" sz="1000" dirty="0" smtClean="0"/>
          </a:p>
          <a:p>
            <a:pPr>
              <a:buClr>
                <a:schemeClr val="accent5"/>
              </a:buClr>
            </a:pPr>
            <a:r>
              <a:rPr lang="en-US" sz="2400" dirty="0" smtClean="0"/>
              <a:t>Capital</a:t>
            </a:r>
          </a:p>
          <a:p>
            <a:pPr lvl="1">
              <a:buClr>
                <a:schemeClr val="accent1"/>
              </a:buClr>
            </a:pPr>
            <a:r>
              <a:rPr lang="en-US" sz="2400" dirty="0"/>
              <a:t>North Avenue Streetscape</a:t>
            </a:r>
          </a:p>
          <a:p>
            <a:pPr lvl="1">
              <a:buClr>
                <a:schemeClr val="accent1"/>
              </a:buClr>
            </a:pPr>
            <a:r>
              <a:rPr lang="en-US" sz="2400" dirty="0"/>
              <a:t>Leach Creek Flood Control Dam</a:t>
            </a:r>
          </a:p>
          <a:p>
            <a:pPr lvl="1">
              <a:buClr>
                <a:schemeClr val="accent1"/>
              </a:buClr>
            </a:pPr>
            <a:r>
              <a:rPr lang="en-US" sz="2400" dirty="0" smtClean="0"/>
              <a:t>Community Hospital Transportation Improvements</a:t>
            </a:r>
          </a:p>
          <a:p>
            <a:pPr lvl="1">
              <a:buClr>
                <a:schemeClr val="accent1"/>
              </a:buClr>
            </a:pPr>
            <a:r>
              <a:rPr lang="en-US" sz="2400" dirty="0" smtClean="0"/>
              <a:t>Las </a:t>
            </a:r>
            <a:r>
              <a:rPr lang="en-US" sz="2400" dirty="0" err="1" smtClean="0"/>
              <a:t>Colonias</a:t>
            </a:r>
            <a:r>
              <a:rPr lang="en-US" sz="2400" dirty="0" smtClean="0"/>
              <a:t> First Phase Development</a:t>
            </a:r>
          </a:p>
          <a:p>
            <a:pPr lvl="1">
              <a:buClr>
                <a:schemeClr val="accent1"/>
              </a:buClr>
            </a:pPr>
            <a:r>
              <a:rPr lang="en-US" sz="2400" dirty="0" smtClean="0"/>
              <a:t>Las </a:t>
            </a:r>
            <a:r>
              <a:rPr lang="en-US" sz="2400" dirty="0" err="1" smtClean="0"/>
              <a:t>Colonias</a:t>
            </a:r>
            <a:r>
              <a:rPr lang="en-US" sz="2400" dirty="0" smtClean="0"/>
              <a:t> Park Amphitheatre </a:t>
            </a:r>
          </a:p>
          <a:p>
            <a:pPr lvl="1">
              <a:buClr>
                <a:schemeClr val="accent1"/>
              </a:buClr>
            </a:pPr>
            <a:r>
              <a:rPr lang="en-US" sz="2400" dirty="0" smtClean="0"/>
              <a:t>Orchard Mesa Pool Sliding Glass Door Replacement </a:t>
            </a:r>
          </a:p>
          <a:p>
            <a:pPr lvl="1">
              <a:buClr>
                <a:schemeClr val="accent1"/>
              </a:buClr>
            </a:pPr>
            <a:r>
              <a:rPr lang="en-US" sz="2400" dirty="0" smtClean="0"/>
              <a:t>Water &amp; Sewer Systems</a:t>
            </a:r>
          </a:p>
        </p:txBody>
      </p:sp>
      <p:pic>
        <p:nvPicPr>
          <p:cNvPr id="5" name="Picture 4" descr="Logo Caps Color.jpg"/>
          <p:cNvPicPr>
            <a:picLocks noChangeAspect="1"/>
          </p:cNvPicPr>
          <p:nvPr/>
        </p:nvPicPr>
        <p:blipFill>
          <a:blip r:embed="rId3" cstate="print"/>
          <a:stretch>
            <a:fillRect/>
          </a:stretch>
        </p:blipFill>
        <p:spPr>
          <a:xfrm>
            <a:off x="304800" y="6248400"/>
            <a:ext cx="1905000" cy="475386"/>
          </a:xfrm>
          <a:prstGeom prst="rect">
            <a:avLst/>
          </a:prstGeom>
        </p:spPr>
      </p:pic>
    </p:spTree>
    <p:extLst>
      <p:ext uri="{BB962C8B-B14F-4D97-AF65-F5344CB8AC3E}">
        <p14:creationId xmlns:p14="http://schemas.microsoft.com/office/powerpoint/2010/main" val="72194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2607733" y="5159905"/>
            <a:ext cx="4495799" cy="838200"/>
          </a:xfrm>
          <a:prstGeom prst="rect">
            <a:avLst/>
          </a:prstGeom>
          <a:solidFill>
            <a:schemeClr val="lt1"/>
          </a:solidFill>
          <a:ln w="9525" cmpd="sng">
            <a:solidFill>
              <a:schemeClr val="lt1">
                <a:shade val="50000"/>
              </a:schemeClr>
            </a:solid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b="1" i="1" dirty="0" smtClean="0">
                <a:solidFill>
                  <a:schemeClr val="accent1">
                    <a:lumMod val="75000"/>
                  </a:schemeClr>
                </a:solidFill>
              </a:rPr>
              <a:t>Nearly</a:t>
            </a:r>
            <a:r>
              <a:rPr lang="en-US" sz="1400" b="1" i="1" baseline="0" dirty="0" smtClean="0">
                <a:solidFill>
                  <a:schemeClr val="accent1">
                    <a:lumMod val="75000"/>
                  </a:schemeClr>
                </a:solidFill>
              </a:rPr>
              <a:t> </a:t>
            </a:r>
            <a:r>
              <a:rPr lang="en-US" sz="1400" b="1" i="1" baseline="0" dirty="0">
                <a:solidFill>
                  <a:schemeClr val="accent1">
                    <a:lumMod val="75000"/>
                  </a:schemeClr>
                </a:solidFill>
              </a:rPr>
              <a:t>3/4 of Taxes</a:t>
            </a:r>
            <a:r>
              <a:rPr lang="en-US" sz="1400" baseline="0" dirty="0">
                <a:solidFill>
                  <a:schemeClr val="accent1">
                    <a:lumMod val="75000"/>
                  </a:schemeClr>
                </a:solidFill>
              </a:rPr>
              <a:t> </a:t>
            </a:r>
            <a:r>
              <a:rPr lang="en-US" sz="1400" baseline="0" dirty="0">
                <a:solidFill>
                  <a:schemeClr val="tx1"/>
                </a:solidFill>
              </a:rPr>
              <a:t>are</a:t>
            </a:r>
            <a:r>
              <a:rPr lang="en-US" sz="1400" baseline="0" dirty="0">
                <a:solidFill>
                  <a:schemeClr val="accent1">
                    <a:lumMod val="75000"/>
                  </a:schemeClr>
                </a:solidFill>
              </a:rPr>
              <a:t> </a:t>
            </a:r>
            <a:r>
              <a:rPr lang="en-US" sz="1400" baseline="0" dirty="0"/>
              <a:t>from Sales and Use Taxes.  Also includes </a:t>
            </a:r>
            <a:r>
              <a:rPr lang="en-US" sz="1400" baseline="0" dirty="0" smtClean="0"/>
              <a:t>property, lodging, </a:t>
            </a:r>
            <a:r>
              <a:rPr lang="en-US" sz="1400" baseline="0" dirty="0"/>
              <a:t>highway users, </a:t>
            </a:r>
            <a:r>
              <a:rPr lang="en-US" sz="1400" baseline="0" dirty="0" smtClean="0"/>
              <a:t>severance, </a:t>
            </a:r>
            <a:r>
              <a:rPr lang="en-US" sz="1400" baseline="0" dirty="0"/>
              <a:t>and franchise tax.</a:t>
            </a:r>
            <a:endParaRPr lang="en-US" sz="1400" dirty="0"/>
          </a:p>
        </p:txBody>
      </p:sp>
      <p:sp>
        <p:nvSpPr>
          <p:cNvPr id="8" name="TextBox 13"/>
          <p:cNvSpPr txBox="1"/>
          <p:nvPr/>
        </p:nvSpPr>
        <p:spPr>
          <a:xfrm>
            <a:off x="554566" y="3681943"/>
            <a:ext cx="2019300" cy="1452562"/>
          </a:xfrm>
          <a:prstGeom prst="rect">
            <a:avLst/>
          </a:prstGeom>
          <a:solidFill>
            <a:schemeClr val="lt1"/>
          </a:solidFill>
          <a:ln w="9525" cmpd="sng">
            <a:solidFill>
              <a:schemeClr val="lt1">
                <a:shade val="50000"/>
              </a:schemeClr>
            </a:solid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b="1" i="1" dirty="0" smtClean="0">
                <a:solidFill>
                  <a:srgbClr val="C00000"/>
                </a:solidFill>
              </a:rPr>
              <a:t>The </a:t>
            </a:r>
            <a:r>
              <a:rPr lang="en-US" sz="1400" b="1" i="1" dirty="0">
                <a:solidFill>
                  <a:srgbClr val="C00000"/>
                </a:solidFill>
              </a:rPr>
              <a:t>majority of Charges for Service </a:t>
            </a:r>
            <a:r>
              <a:rPr lang="en-US" sz="1400" b="0" i="0" dirty="0"/>
              <a:t>comes from utility fees, rural fire district contract,</a:t>
            </a:r>
            <a:r>
              <a:rPr lang="en-US" sz="1400" b="0" i="0" baseline="0" dirty="0"/>
              <a:t> ambulance transports, and the E911 surcharge.</a:t>
            </a:r>
            <a:endParaRPr lang="en-US" sz="1400" b="0" i="0" dirty="0"/>
          </a:p>
        </p:txBody>
      </p:sp>
      <p:sp>
        <p:nvSpPr>
          <p:cNvPr id="11" name="TextBox 15"/>
          <p:cNvSpPr txBox="1"/>
          <p:nvPr/>
        </p:nvSpPr>
        <p:spPr>
          <a:xfrm>
            <a:off x="571500" y="2667000"/>
            <a:ext cx="2019299" cy="838200"/>
          </a:xfrm>
          <a:prstGeom prst="rect">
            <a:avLst/>
          </a:prstGeom>
          <a:solidFill>
            <a:schemeClr val="lt1"/>
          </a:solidFill>
          <a:ln w="9525" cmpd="sng">
            <a:solidFill>
              <a:schemeClr val="lt1">
                <a:shade val="50000"/>
              </a:schemeClr>
            </a:solid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b="1" i="1" dirty="0">
                <a:solidFill>
                  <a:srgbClr val="669900"/>
                </a:solidFill>
              </a:rPr>
              <a:t>Intergovernmental</a:t>
            </a:r>
            <a:r>
              <a:rPr lang="en-US" sz="1400" b="1" i="1" dirty="0"/>
              <a:t> </a:t>
            </a:r>
            <a:r>
              <a:rPr lang="en-US" sz="1400" b="0" i="0" baseline="0" dirty="0"/>
              <a:t>revenue is State or Federal grant revenues.</a:t>
            </a:r>
            <a:endParaRPr lang="en-US" sz="1400" b="0" i="0" dirty="0"/>
          </a:p>
        </p:txBody>
      </p:sp>
      <p:sp>
        <p:nvSpPr>
          <p:cNvPr id="12" name="TextBox 16"/>
          <p:cNvSpPr txBox="1"/>
          <p:nvPr/>
        </p:nvSpPr>
        <p:spPr>
          <a:xfrm>
            <a:off x="571499" y="1581680"/>
            <a:ext cx="2019300" cy="914400"/>
          </a:xfrm>
          <a:prstGeom prst="rect">
            <a:avLst/>
          </a:prstGeom>
          <a:solidFill>
            <a:schemeClr val="lt1"/>
          </a:solidFill>
          <a:ln w="9525" cmpd="sng">
            <a:solidFill>
              <a:schemeClr val="lt1">
                <a:shade val="50000"/>
              </a:schemeClr>
            </a:solid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b="1" i="1" dirty="0">
                <a:solidFill>
                  <a:srgbClr val="7030A0"/>
                </a:solidFill>
              </a:rPr>
              <a:t>Other revenue </a:t>
            </a:r>
            <a:r>
              <a:rPr lang="en-US" sz="1400" b="0" i="0" dirty="0"/>
              <a:t>is</a:t>
            </a:r>
            <a:r>
              <a:rPr lang="en-US" sz="1400" b="0" i="0" baseline="0" dirty="0"/>
              <a:t> made up of fines, tap charges, licenses, permits, and interest.</a:t>
            </a:r>
            <a:endParaRPr lang="en-US" sz="1400" b="0" i="0" dirty="0"/>
          </a:p>
        </p:txBody>
      </p:sp>
      <p:pic>
        <p:nvPicPr>
          <p:cNvPr id="13" name="Picture 12" descr="Logo Caps Color.jpg"/>
          <p:cNvPicPr>
            <a:picLocks noChangeAspect="1"/>
          </p:cNvPicPr>
          <p:nvPr/>
        </p:nvPicPr>
        <p:blipFill>
          <a:blip r:embed="rId3" cstate="print"/>
          <a:stretch>
            <a:fillRect/>
          </a:stretch>
        </p:blipFill>
        <p:spPr>
          <a:xfrm>
            <a:off x="304800" y="6248400"/>
            <a:ext cx="1905000" cy="475386"/>
          </a:xfrm>
          <a:prstGeom prst="rect">
            <a:avLst/>
          </a:prstGeom>
        </p:spPr>
      </p:pic>
      <p:sp>
        <p:nvSpPr>
          <p:cNvPr id="15" name="Title 1"/>
          <p:cNvSpPr txBox="1">
            <a:spLocks/>
          </p:cNvSpPr>
          <p:nvPr/>
        </p:nvSpPr>
        <p:spPr>
          <a:xfrm>
            <a:off x="609600" y="427038"/>
            <a:ext cx="7620000" cy="1143000"/>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solidFill>
                  <a:schemeClr val="accent1">
                    <a:lumMod val="50000"/>
                  </a:schemeClr>
                </a:solidFill>
              </a:rPr>
              <a:t>2015 Source of Revenue</a:t>
            </a:r>
            <a:endParaRPr lang="en-US" dirty="0">
              <a:solidFill>
                <a:schemeClr val="accent1">
                  <a:lumMod val="50000"/>
                </a:schemeClr>
              </a:solidFill>
            </a:endParaRPr>
          </a:p>
        </p:txBody>
      </p:sp>
      <p:graphicFrame>
        <p:nvGraphicFramePr>
          <p:cNvPr id="16" name="Chart 15"/>
          <p:cNvGraphicFramePr>
            <a:graphicFrameLocks/>
          </p:cNvGraphicFramePr>
          <p:nvPr>
            <p:extLst>
              <p:ext uri="{D42A27DB-BD31-4B8C-83A1-F6EECF244321}">
                <p14:modId xmlns:p14="http://schemas.microsoft.com/office/powerpoint/2010/main" val="277034247"/>
              </p:ext>
            </p:extLst>
          </p:nvPr>
        </p:nvGraphicFramePr>
        <p:xfrm>
          <a:off x="2514600" y="1447800"/>
          <a:ext cx="4732867" cy="36867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730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graphicEl>
                                              <a:chart seriesIdx="-3" categoryIdx="-3" bldStep="gridLegend"/>
                                            </p:graphicEl>
                                          </p:spTgt>
                                        </p:tgtEl>
                                        <p:attrNameLst>
                                          <p:attrName>style.visibility</p:attrName>
                                        </p:attrNameLst>
                                      </p:cBhvr>
                                      <p:to>
                                        <p:strVal val="visible"/>
                                      </p:to>
                                    </p:set>
                                    <p:animEffect transition="in" filter="wipe(down)">
                                      <p:cBhvr>
                                        <p:cTn id="7" dur="1000"/>
                                        <p:tgtEl>
                                          <p:spTgt spid="1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graphicEl>
                                              <a:chart seriesIdx="0" categoryIdx="0" bldStep="ptInCategory"/>
                                            </p:graphicEl>
                                          </p:spTgt>
                                        </p:tgtEl>
                                        <p:attrNameLst>
                                          <p:attrName>style.visibility</p:attrName>
                                        </p:attrNameLst>
                                      </p:cBhvr>
                                      <p:to>
                                        <p:strVal val="visible"/>
                                      </p:to>
                                    </p:set>
                                    <p:animEffect transition="in" filter="wipe(down)">
                                      <p:cBhvr>
                                        <p:cTn id="12" dur="1000"/>
                                        <p:tgtEl>
                                          <p:spTgt spid="16">
                                            <p:graphicEl>
                                              <a:chart seriesIdx="0"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graphicEl>
                                              <a:chart seriesIdx="1" categoryIdx="0" bldStep="ptInCategory"/>
                                            </p:graphicEl>
                                          </p:spTgt>
                                        </p:tgtEl>
                                        <p:attrNameLst>
                                          <p:attrName>style.visibility</p:attrName>
                                        </p:attrNameLst>
                                      </p:cBhvr>
                                      <p:to>
                                        <p:strVal val="visible"/>
                                      </p:to>
                                    </p:set>
                                    <p:animEffect transition="in" filter="wipe(down)">
                                      <p:cBhvr>
                                        <p:cTn id="17" dur="1000"/>
                                        <p:tgtEl>
                                          <p:spTgt spid="16">
                                            <p:graphicEl>
                                              <a:chart seriesIdx="1" categoryIdx="0"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graphicEl>
                                              <a:chart seriesIdx="2" categoryIdx="0" bldStep="ptInCategory"/>
                                            </p:graphicEl>
                                          </p:spTgt>
                                        </p:tgtEl>
                                        <p:attrNameLst>
                                          <p:attrName>style.visibility</p:attrName>
                                        </p:attrNameLst>
                                      </p:cBhvr>
                                      <p:to>
                                        <p:strVal val="visible"/>
                                      </p:to>
                                    </p:set>
                                    <p:animEffect transition="in" filter="wipe(down)">
                                      <p:cBhvr>
                                        <p:cTn id="22" dur="1000"/>
                                        <p:tgtEl>
                                          <p:spTgt spid="16">
                                            <p:graphicEl>
                                              <a:chart seriesIdx="2" categoryIdx="0"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graphicEl>
                                              <a:chart seriesIdx="3" categoryIdx="0" bldStep="ptInCategory"/>
                                            </p:graphicEl>
                                          </p:spTgt>
                                        </p:tgtEl>
                                        <p:attrNameLst>
                                          <p:attrName>style.visibility</p:attrName>
                                        </p:attrNameLst>
                                      </p:cBhvr>
                                      <p:to>
                                        <p:strVal val="visible"/>
                                      </p:to>
                                    </p:set>
                                    <p:animEffect transition="in" filter="wipe(down)">
                                      <p:cBhvr>
                                        <p:cTn id="27" dur="1000"/>
                                        <p:tgtEl>
                                          <p:spTgt spid="16">
                                            <p:graphicEl>
                                              <a:chart seriesIdx="3" categoryIdx="0"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Chart bld="categoryEl"/>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2">
      <a:dk1>
        <a:sysClr val="windowText" lastClr="000000"/>
      </a:dk1>
      <a:lt1>
        <a:sysClr val="window" lastClr="FFFFFF"/>
      </a:lt1>
      <a:dk2>
        <a:srgbClr val="6E7904"/>
      </a:dk2>
      <a:lt2>
        <a:srgbClr val="EAEBDE"/>
      </a:lt2>
      <a:accent1>
        <a:srgbClr val="038ED3"/>
      </a:accent1>
      <a:accent2>
        <a:srgbClr val="DCEBEF"/>
      </a:accent2>
      <a:accent3>
        <a:srgbClr val="66A7B8"/>
      </a:accent3>
      <a:accent4>
        <a:srgbClr val="C0BEAF"/>
      </a:accent4>
      <a:accent5>
        <a:srgbClr val="CEC597"/>
      </a:accent5>
      <a:accent6>
        <a:srgbClr val="E8B7B7"/>
      </a:accent6>
      <a:hlink>
        <a:srgbClr val="DB5353"/>
      </a:hlink>
      <a:folHlink>
        <a:srgbClr val="90363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Essential</Template>
  <TotalTime>10547</TotalTime>
  <Words>2936</Words>
  <Application>Microsoft Office PowerPoint</Application>
  <PresentationFormat>On-screen Show (4:3)</PresentationFormat>
  <Paragraphs>299</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Adjacency</vt:lpstr>
      <vt:lpstr>City of Grand Junction 2015 Budget</vt:lpstr>
      <vt:lpstr>Policy Direction</vt:lpstr>
      <vt:lpstr>Building the Budget City Council Budget Sessions</vt:lpstr>
      <vt:lpstr>Budget History</vt:lpstr>
      <vt:lpstr>2015 Budget Overview</vt:lpstr>
      <vt:lpstr>2015 Budget Overview</vt:lpstr>
      <vt:lpstr>2015 Budget Overview (continued)</vt:lpstr>
      <vt:lpstr>2015 Budget Overview (continued)</vt:lpstr>
      <vt:lpstr>PowerPoint Presentation</vt:lpstr>
      <vt:lpstr>Spending By Type</vt:lpstr>
      <vt:lpstr>Spending By Department</vt:lpstr>
      <vt:lpstr>PowerPoint Presentation</vt:lpstr>
      <vt:lpstr> </vt:lpstr>
      <vt:lpstr>Question &amp; Answer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city</dc:creator>
  <cp:lastModifiedBy>Melinda Catapano</cp:lastModifiedBy>
  <cp:revision>633</cp:revision>
  <cp:lastPrinted>2014-12-17T21:14:09Z</cp:lastPrinted>
  <dcterms:created xsi:type="dcterms:W3CDTF">2011-12-12T18:23:26Z</dcterms:created>
  <dcterms:modified xsi:type="dcterms:W3CDTF">2015-02-05T14:52:25Z</dcterms:modified>
</cp:coreProperties>
</file>